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E38F3D0E-4626-4416-9D60-59E838B415EF}"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9D87E3-1113-446B-8351-5E00D8978042}" type="datetimeFigureOut">
              <a:rPr lang="fr-FR" smtClean="0"/>
              <a:pPr/>
              <a:t>01/05/2014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F3D0E-4626-4416-9D60-59E838B415EF}"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imie.u-strasbg.fr/~lcc/Theme%205/Fig%204%20theme%205.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chimie.u-strasbg.fr/~lcc/Theme%205/Fig%205%20theme%205.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chimie.u-strasbg.fr/~lcc/Theme%205/Fig%207%20theme%205.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chimie.u-strasbg.fr/~lcc/Theme%205/Fig%208%20theme%205.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chimie.u-strasbg.fr/~lcc/Theme%205/fig%2010%20theme4.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chimie.u-strasbg.fr/~lcc/Theme%205/Fig%2011%20theme%205.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chimie.u-strasbg.fr/~lcc/Theme%205/Fig%2012%20theme%205.g" TargetMode="Externa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hyperlink" Target="http://www-chimie.u-strasbg.fr/~lcc/Theme%205/Fig%2013%20theme%205.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chimie.u-strasbg.fr/~lcc/Theme%205/Fig%2014%20theme%205.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chimie.u-strasbg.fr/~lcc/Theme%205/Fig%2015%20theme%205.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chimie.u-strasbg.fr/~lcc/Theme%205/Fig%2016%20theme%205.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chimie.u-strasbg.fr/~lcc/Theme%205/fig%2017%20theme4.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chimie.u-strasbg.fr/~lcc/Theme%205/fig%2018%20theme4.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chimie.u-strasbg.fr/~lcc/Theme%205/fig%2019%20theme4.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chimie.u-strasbg.fr/~lcc/Theme%205/Fig%2020%20theme%205.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chimie.u-strasbg.fr/~lcc/Theme%205/Fig%2021%20theme%205.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chimie.u-strasbg.fr/~lcc/Theme%205/fig%2022%20theme4.g"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chimie.u-strasbg.fr/~lcc/Theme%205/fig%2023%20theme4.g"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chimie.u-strasbg.fr/~lcc/Theme%205/fig%2024%20theme4.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chimie.u-strasbg.fr/~lcc/Theme%205/fig%2029%20theme4.g"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chimie.u-strasbg.fr/~lcc/Theme%205/Fig%2031%20theme%205.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chimie.u-strasbg.fr/~lcc/Theme%205/Fig%2032%20theme%205.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chimie.u-strasbg.fr/~lcc/Theme%205/Fig%2034%20theme%205.g"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chimie.u-strasbg.fr/~lcc/Theme%205/Fig%2035%20theme%205.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chimie.u-strasbg.fr/~lcc/Theme%205/Fig%2036%20theme%205.g"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chimie.u-strasbg.fr/~lcc/Theme%205/Fig%2038%20theme%205.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2708920"/>
            <a:ext cx="7772400" cy="1470025"/>
          </a:xfrm>
        </p:spPr>
        <p:txBody>
          <a:bodyPr>
            <a:normAutofit fontScale="90000"/>
          </a:bodyPr>
          <a:lstStyle/>
          <a:p>
            <a:r>
              <a:rPr lang="fr-FR" b="1" dirty="0">
                <a:latin typeface="Times New Roman" pitchFamily="18" charset="0"/>
                <a:cs typeface="Times New Roman" pitchFamily="18" charset="0"/>
              </a:rPr>
              <a:t>CHIMIE DES CLUSTERS D’ELEMENTS DE TRANSITION</a:t>
            </a:r>
            <a:r>
              <a:rPr lang="fr-FR" dirty="0"/>
              <a:t/>
            </a:r>
            <a:br>
              <a:rPr lang="fr-FR" dirty="0"/>
            </a:b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7"/>
          <p:cNvSpPr>
            <a:spLocks noChangeArrowheads="1"/>
          </p:cNvSpPr>
          <p:nvPr/>
        </p:nvSpPr>
        <p:spPr bwMode="auto">
          <a:xfrm>
            <a:off x="0" y="377026"/>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 terme « cluster » a été introduit  par  F. A. Cotton pour définir des agrégats d’atomes métalliques reliés entre eux par des liaisons métal-métal. Ils sont obtenus avec des métaux de transition 4d et 5d dans leur bas degré d’oxydation par des méthodes de chimie du solide à haute température. Les clusters octaédriques Mo</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forment avec des ligands halogène et/ou chalcogène des motifs M</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8</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qui sont stabilisés pour 24 électrons de valence par cluster (VEC). Les composés inorganiques à cluster constituent  de bons précurseurs pour l’élaboration de matériaux hybrides par des réactions de chimie douce en solution. Dans cette contribution seront présentés deux exemples de l’utilisation de composés à clusters pour l’élaboration de matériaux hybrides. Dans une première partie sera décrite la fonctionnalisation de composés à clusters 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par des entités organiques puis dans une seconde partie l’insertion de clusters Mo</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dans des billes de SiO</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557972"/>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fonctionnalisation de clusters par des molécules organiques a été abordée dans le but d’obtenir des matériaux hybrides dans lesquels interagissent les propriétés physico-structurales du cluster avec celles de ses partenaires organiques. Nous présenterons ici la fonctionnalisation d’hydroxydes à cluster 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 formule K</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Y</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8</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(OH)</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(Y= Se, S) obtenus par chimie à haute température. La réaction en milieu aqueux de K</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Y</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8</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(OH)</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avec la ter-butylpyridine conduit à la formation du composé neutre trans-Re</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Y</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8</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(TBP)</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(OH)</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(TBP= 4-terButylpyridine) dans lequel quatre OH ont été substitués par des TBP. Ce composé a ensuite été utilisé comme précurseur pour des réactions en solution avec des ligands organiques du fait de sa bonne solubilité dans les solvants organiques. Les réactions en solution réalisées avec ce précurseur ont démontré qu’il était possible de substituer les deux OH restants par des acides organiques comme présenté dans l’exemple suivant :   </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492896"/>
            <a:ext cx="2282163" cy="369332"/>
          </a:xfrm>
          <a:prstGeom prst="rect">
            <a:avLst/>
          </a:prstGeom>
        </p:spPr>
        <p:txBody>
          <a:bodyPr wrap="none">
            <a:spAutoFit/>
          </a:bodyPr>
          <a:lstStyle/>
          <a:p>
            <a:r>
              <a:rPr lang="pt-BR" dirty="0"/>
              <a:t>Re</a:t>
            </a:r>
            <a:r>
              <a:rPr lang="pt-BR" baseline="-25000" dirty="0"/>
              <a:t>6</a:t>
            </a:r>
            <a:r>
              <a:rPr lang="pt-BR" dirty="0"/>
              <a:t>Se</a:t>
            </a:r>
            <a:r>
              <a:rPr lang="pt-BR" baseline="-25000" dirty="0"/>
              <a:t>8</a:t>
            </a:r>
            <a:r>
              <a:rPr lang="pt-BR" dirty="0"/>
              <a:t>(TBP)</a:t>
            </a:r>
            <a:r>
              <a:rPr lang="pt-BR" baseline="-25000" dirty="0"/>
              <a:t>4</a:t>
            </a:r>
            <a:r>
              <a:rPr lang="pt-BR" dirty="0"/>
              <a:t>(OH)</a:t>
            </a:r>
            <a:r>
              <a:rPr lang="pt-BR" baseline="-25000" dirty="0"/>
              <a:t>2</a:t>
            </a:r>
            <a:r>
              <a:rPr lang="pt-BR" dirty="0"/>
              <a:t> + 2 </a:t>
            </a:r>
            <a:endParaRPr lang="fr-FR" dirty="0"/>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17409" name="Object 1"/>
          <p:cNvGraphicFramePr>
            <a:graphicFrameLocks noChangeAspect="1"/>
          </p:cNvGraphicFramePr>
          <p:nvPr/>
        </p:nvGraphicFramePr>
        <p:xfrm>
          <a:off x="2771800" y="2060848"/>
          <a:ext cx="923925" cy="1095375"/>
        </p:xfrm>
        <a:graphic>
          <a:graphicData uri="http://schemas.openxmlformats.org/presentationml/2006/ole">
            <p:oleObj spid="_x0000_s17409" name="CS ChemDraw Drawing" r:id="rId3" imgW="1647825" imgH="1847850" progId="ChemDraw.Document.6.0">
              <p:embed/>
            </p:oleObj>
          </a:graphicData>
        </a:graphic>
      </p:graphicFrame>
      <p:sp>
        <p:nvSpPr>
          <p:cNvPr id="17411" name="Line 3"/>
          <p:cNvSpPr>
            <a:spLocks noChangeShapeType="1"/>
          </p:cNvSpPr>
          <p:nvPr/>
        </p:nvSpPr>
        <p:spPr bwMode="auto">
          <a:xfrm flipV="1">
            <a:off x="3707904" y="2708920"/>
            <a:ext cx="1485900" cy="20638"/>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dirty="0"/>
          </a:p>
        </p:txBody>
      </p:sp>
      <p:sp>
        <p:nvSpPr>
          <p:cNvPr id="17412" name="Rectangle 4"/>
          <p:cNvSpPr>
            <a:spLocks noChangeArrowheads="1"/>
          </p:cNvSpPr>
          <p:nvPr/>
        </p:nvSpPr>
        <p:spPr bwMode="auto">
          <a:xfrm>
            <a:off x="5436096" y="2464822"/>
            <a:ext cx="37079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a:t>
            </a:r>
            <a:r>
              <a:rPr kumimoji="0" lang="pt-BR"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6</a:t>
            </a:r>
            <a:r>
              <a:rPr kumimoji="0" lang="pt-BR"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a:t>
            </a:r>
            <a:r>
              <a:rPr kumimoji="0" lang="pt-BR"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8</a:t>
            </a:r>
            <a:r>
              <a:rPr kumimoji="0" lang="pt-BR"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(TBP)</a:t>
            </a:r>
            <a:r>
              <a:rPr kumimoji="0" lang="pt-BR"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4</a:t>
            </a:r>
            <a:r>
              <a:rPr kumimoji="0" lang="pt-BR"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pt-BR"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endParaRPr kumimoji="0" lang="pt-BR" b="0" i="0" u="none" strike="noStrike" cap="none" normalizeH="0" baseline="0" dirty="0" smtClean="0">
              <a:ln>
                <a:noFill/>
              </a:ln>
              <a:solidFill>
                <a:schemeClr val="tx1"/>
              </a:solidFill>
              <a:effectLst/>
              <a:latin typeface="Arial" pitchFamily="34" charset="0"/>
              <a:cs typeface="Arial" pitchFamily="34" charset="0"/>
            </a:endParaRPr>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17413" name="Object 5"/>
          <p:cNvGraphicFramePr>
            <a:graphicFrameLocks noChangeAspect="1"/>
          </p:cNvGraphicFramePr>
          <p:nvPr/>
        </p:nvGraphicFramePr>
        <p:xfrm>
          <a:off x="7380312" y="2060848"/>
          <a:ext cx="923925" cy="1095375"/>
        </p:xfrm>
        <a:graphic>
          <a:graphicData uri="http://schemas.openxmlformats.org/presentationml/2006/ole">
            <p:oleObj spid="_x0000_s17413" name="CS ChemDraw Drawing" r:id="rId4" imgW="1647825" imgH="1847850" progId="ChemDraw.Document.6.0">
              <p:embed/>
            </p:oleObj>
          </a:graphicData>
        </a:graphic>
      </p:graphicFrame>
      <p:sp>
        <p:nvSpPr>
          <p:cNvPr id="9" name="Rectangle 8"/>
          <p:cNvSpPr/>
          <p:nvPr/>
        </p:nvSpPr>
        <p:spPr>
          <a:xfrm>
            <a:off x="5724128" y="3284984"/>
            <a:ext cx="1140056" cy="369332"/>
          </a:xfrm>
          <a:prstGeom prst="rect">
            <a:avLst/>
          </a:prstGeom>
        </p:spPr>
        <p:txBody>
          <a:bodyPr wrap="none">
            <a:spAutoFit/>
          </a:bodyPr>
          <a:lstStyle/>
          <a:p>
            <a:r>
              <a:rPr lang="fr-FR" dirty="0"/>
              <a:t> </a:t>
            </a:r>
            <a:r>
              <a:rPr lang="pt-BR" dirty="0"/>
              <a:t>R =  C</a:t>
            </a:r>
            <a:r>
              <a:rPr lang="pt-BR" baseline="-25000" dirty="0"/>
              <a:t>8</a:t>
            </a:r>
            <a:r>
              <a:rPr lang="pt-BR" dirty="0"/>
              <a:t>H</a:t>
            </a:r>
            <a:r>
              <a:rPr lang="pt-BR" baseline="-25000" dirty="0"/>
              <a:t>17</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79512" y="764704"/>
            <a:ext cx="8748464"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pt-B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motifs [Mo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X</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(X = Cl, Br, I) présentent des propriétés de luminescence intéressantes pour le domaine de la biotechnologie (large spectre d’émission 580-900 nm). Dans le but d’utiliser ces clusters anioniques avec leurs contre-cations comme particules luminescentes (par exemple pour la bio-imagerie), il est nécessaire de les insérer dans des matrices inertes afin d’éviter tout phénomène de diffusion ionique, oxydation des clusters ou échange des ligands dans les milieux aqueux. Dans cette optique, l’une des stratégies proposées a été d’insérer des composés à clusters de formule Cs</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X</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dans des nanoparticules de SiO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par une synthèse par microémulsion dans un milieu eau/huile.</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Des mesures par microscopie électronique en transmission à balayage (STEM) et EDX  ont mises en évidence l’insertion des clusters avec leurs contre-cations au sein des nanoparticules de SiO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Ainsi est également apparue une similitude intéressante entre fragments organométalliques du Mo ou W et du Pt lorsqu’ils pontent une liaison métal-métal : dans les deux cas, le nombre d’électrons qu’ils apportent au cluster est identique, ce qui permet de comprendre des structures apparemment très différentes les unes des autres.</a:t>
            </a:r>
            <a:endParaRPr kumimoji="0" lang="fr-FR"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5" descr="http://www-chimie.u-strasbg.fr/%7Elcc/Theme%205/Fig%204%20theme%205.gif">
            <a:hlinkClick r:id="rId2"/>
          </p:cNvPr>
          <p:cNvPicPr>
            <a:picLocks noChangeAspect="1" noChangeArrowheads="1"/>
          </p:cNvPicPr>
          <p:nvPr/>
        </p:nvPicPr>
        <p:blipFill>
          <a:blip r:embed="rId3" cstate="print"/>
          <a:srcRect/>
          <a:stretch>
            <a:fillRect/>
          </a:stretch>
        </p:blipFill>
        <p:spPr bwMode="auto">
          <a:xfrm>
            <a:off x="323528" y="692697"/>
            <a:ext cx="8548515" cy="432047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53814"/>
            <a:ext cx="8172400" cy="23852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1º) Isomérie de squelette métallique</a:t>
            </a:r>
            <a:endPar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Une étude expérimentale et théorique d'une famille de clusters mixtes Pt</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été motivée par leur propriété de </a:t>
            </a:r>
            <a:r>
              <a:rPr kumimoji="0" lang="fr-FR"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s'isomériser très facilement au niveau du cœur métallique </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 losange, à papillon et tétraèdre</a:t>
            </a:r>
            <a:r>
              <a:rPr kumimoji="0" lang="fr-FR"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82" name="Image 6" descr="http://www-chimie.u-strasbg.fr/%7Elcc/Theme%205/Fig%205%20theme%205.gif">
            <a:hlinkClick r:id="rId2"/>
          </p:cNvPr>
          <p:cNvPicPr>
            <a:picLocks noChangeAspect="1" noChangeArrowheads="1"/>
          </p:cNvPicPr>
          <p:nvPr/>
        </p:nvPicPr>
        <p:blipFill>
          <a:blip r:embed="rId3" cstate="print"/>
          <a:srcRect/>
          <a:stretch>
            <a:fillRect/>
          </a:stretch>
        </p:blipFill>
        <p:spPr bwMode="auto">
          <a:xfrm>
            <a:off x="899591" y="2420888"/>
            <a:ext cx="7114391" cy="3744416"/>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280920" cy="1938992"/>
          </a:xfrm>
          <a:prstGeom prst="rect">
            <a:avLst/>
          </a:prstGeom>
        </p:spPr>
        <p:txBody>
          <a:bodyPr wrap="square">
            <a:spAutoFit/>
          </a:bodyPr>
          <a:lstStyle/>
          <a:p>
            <a:pPr algn="just"/>
            <a:r>
              <a:rPr lang="en-US" sz="2400" dirty="0">
                <a:latin typeface="Times New Roman" pitchFamily="18" charset="0"/>
                <a:cs typeface="Times New Roman" pitchFamily="18" charset="0"/>
              </a:rPr>
              <a:t>On a découvert</a:t>
            </a:r>
            <a:r>
              <a:rPr lang="en-US" sz="2400" b="1" i="1" dirty="0">
                <a:latin typeface="Times New Roman" pitchFamily="18" charset="0"/>
                <a:cs typeface="Times New Roman" pitchFamily="18" charset="0"/>
              </a:rPr>
              <a:t> l’exemple le plus spectaculaire jamais décrit d'isomérie de cœur métallique</a:t>
            </a:r>
            <a:r>
              <a:rPr lang="en-US" sz="2400" dirty="0">
                <a:latin typeface="Times New Roman" pitchFamily="18" charset="0"/>
                <a:cs typeface="Times New Roman" pitchFamily="18" charset="0"/>
              </a:rPr>
              <a:t> dans un cluster moléculaire, induite uniquement par le solvant de cristallisation et conduisant à des variations de distance métal-métal supérieures à 0,5 Å entre les isomères.</a:t>
            </a:r>
            <a:endParaRPr lang="fr-FR" sz="2400" dirty="0">
              <a:latin typeface="Times New Roman" pitchFamily="18" charset="0"/>
              <a:cs typeface="Times New Roman" pitchFamily="18" charset="0"/>
            </a:endParaRPr>
          </a:p>
        </p:txBody>
      </p:sp>
      <p:pic>
        <p:nvPicPr>
          <p:cNvPr id="21506" name="Image 8" descr="http://www-chimie.u-strasbg.fr/%7Elcc/Theme%205/Fig%207%20theme%205.gif">
            <a:hlinkClick r:id="rId2"/>
          </p:cNvPr>
          <p:cNvPicPr>
            <a:picLocks noChangeAspect="1" noChangeArrowheads="1"/>
          </p:cNvPicPr>
          <p:nvPr/>
        </p:nvPicPr>
        <p:blipFill>
          <a:blip r:embed="rId3" cstate="print"/>
          <a:srcRect/>
          <a:stretch>
            <a:fillRect/>
          </a:stretch>
        </p:blipFill>
        <p:spPr bwMode="auto">
          <a:xfrm>
            <a:off x="899592" y="2276871"/>
            <a:ext cx="7808695" cy="4295411"/>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208912" cy="1200329"/>
          </a:xfrm>
          <a:prstGeom prst="rect">
            <a:avLst/>
          </a:prstGeom>
        </p:spPr>
        <p:txBody>
          <a:bodyPr wrap="square">
            <a:spAutoFit/>
          </a:bodyPr>
          <a:lstStyle/>
          <a:p>
            <a:r>
              <a:rPr lang="en-US" dirty="0">
                <a:latin typeface="Times New Roman" pitchFamily="18" charset="0"/>
                <a:cs typeface="Times New Roman" pitchFamily="18" charset="0"/>
              </a:rPr>
              <a:t>La réversibilité de cette transformation montre la très faible différence d'énergie entre les deux isomères, et la facilité avec laquelle les paramètres de liaison intramoléculaires sont affectés par l’environnement cristallin revêt également une importance "pédagogique" certaine.</a:t>
            </a:r>
            <a:endParaRPr lang="fr-FR" dirty="0">
              <a:latin typeface="Times New Roman" pitchFamily="18" charset="0"/>
              <a:cs typeface="Times New Roman" pitchFamily="18" charset="0"/>
            </a:endParaRPr>
          </a:p>
        </p:txBody>
      </p:sp>
      <p:sp>
        <p:nvSpPr>
          <p:cNvPr id="22529" name="Rectangle 1"/>
          <p:cNvSpPr>
            <a:spLocks noChangeArrowheads="1"/>
          </p:cNvSpPr>
          <p:nvPr/>
        </p:nvSpPr>
        <p:spPr bwMode="auto">
          <a:xfrm>
            <a:off x="323528" y="1484784"/>
            <a:ext cx="82799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2º) Réactivité multicentre</a:t>
            </a:r>
            <a:endPar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Un cas remarquable de réactivité hétérométallique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été découvert avec un complexe Ni-Mo qui permet la </a:t>
            </a:r>
            <a:r>
              <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dimérisation de l'acrylate de méthyle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alors que les complexes homométalliques correspondants sont totalement inactifs.</a:t>
            </a:r>
            <a:r>
              <a:rPr kumimoji="0" lang="fr-FR" b="0" i="0" u="none" strike="noStrike" cap="none" normalizeH="0" baseline="0" dirty="0" smtClean="0">
                <a:ln>
                  <a:noFill/>
                </a:ln>
                <a:solidFill>
                  <a:schemeClr val="tx1"/>
                </a:solidFill>
                <a:effectLst/>
                <a:latin typeface="Times New Roman" pitchFamily="18" charset="0"/>
                <a:cs typeface="Times New Roman" pitchFamily="18" charset="0"/>
              </a:rPr>
              <a:t> </a:t>
            </a:r>
          </a:p>
        </p:txBody>
      </p:sp>
      <p:pic>
        <p:nvPicPr>
          <p:cNvPr id="22530" name="Image 9" descr="http://www-chimie.u-strasbg.fr/%7Elcc/Theme%205/Fig%208%20theme%205.gif">
            <a:hlinkClick r:id="rId2"/>
          </p:cNvPr>
          <p:cNvPicPr>
            <a:picLocks noChangeAspect="1" noChangeArrowheads="1"/>
          </p:cNvPicPr>
          <p:nvPr/>
        </p:nvPicPr>
        <p:blipFill>
          <a:blip r:embed="rId3" cstate="print"/>
          <a:srcRect/>
          <a:stretch>
            <a:fillRect/>
          </a:stretch>
        </p:blipFill>
        <p:spPr bwMode="auto">
          <a:xfrm>
            <a:off x="251520" y="2996952"/>
            <a:ext cx="8715451" cy="280831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51520" y="0"/>
            <a:ext cx="8604448" cy="71865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Bien que le complexe final soit mononucléaire, la </a:t>
            </a:r>
            <a:r>
              <a:rPr kumimoji="0" lang="fr-FR"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nécessité d'un système hétérobimétallique pour cette dimérisation fut démontrée</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Simultanément, une autre réaction d'activation C-H de l'acrylate conduit pour la première fois à un cluster triangulaire dont le ligand alkylidyne pontant dérive de l'acrylate. </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Aucun des systèmes homodinucléaires Mo</a:t>
            </a:r>
            <a:r>
              <a:rPr kumimoji="0" lang="en-US"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ou Ni</a:t>
            </a:r>
            <a:r>
              <a:rPr kumimoji="0" lang="en-US"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correspondants n’est capable d’effectuer cette transformation.</a:t>
            </a:r>
            <a:b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propriété essentielle des clusters de posséder plusieurs centres métalliques à proximité les uns des autres ouvre la voie à des réactions intramoléculaires mettant en jeu une </a:t>
            </a:r>
            <a:r>
              <a:rPr kumimoji="0" lang="en-US"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coopérativité intermétallique</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Des résultats particulièrement originaux, aussi bien sur les plans conceptuel qu’appliqué, sont à attendre d’une activation de ligands pontants, qui par définition sont absents en chimie mononucléaire. La phosphine cétone Ph</a:t>
            </a:r>
            <a:r>
              <a:rPr kumimoji="0" lang="en-US"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PCH</a:t>
            </a:r>
            <a:r>
              <a:rPr kumimoji="0" lang="en-US"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C(O)Ph peut être activée par un cluster du ruthénium pour conduire à un nouveau mode de liaison pontant-chélatant, très original, pour le ligand phosphinoénolate correspondant.</a:t>
            </a:r>
            <a:r>
              <a:rPr kumimoji="0" lang="en-US"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en-US"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en-US"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en-US"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 10" descr="http://www-chimie.u-strasbg.fr/%7Elcc/Theme%205/fig%2010%20theme4.gif">
            <a:hlinkClick r:id="rId2"/>
          </p:cNvPr>
          <p:cNvPicPr>
            <a:picLocks noChangeAspect="1" noChangeArrowheads="1"/>
          </p:cNvPicPr>
          <p:nvPr/>
        </p:nvPicPr>
        <p:blipFill>
          <a:blip r:embed="rId3" cstate="print"/>
          <a:srcRect/>
          <a:stretch>
            <a:fillRect/>
          </a:stretch>
        </p:blipFill>
        <p:spPr bwMode="auto">
          <a:xfrm>
            <a:off x="0" y="476672"/>
            <a:ext cx="8984152" cy="530120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77326"/>
            <a:ext cx="9144000" cy="71865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Sa réactivité pourrait être comparée à celle du même ligand dans d’autres modes de liaison. Si l’on s’attend à ce que le cœur métallique exerce une grande influence sur la réactivité de la fonction énolate, le nouveau ligand assembleur P, O pontant-chélatant devrait à son tour modifier la réactivité et la stabilité du cluster métallique.</a:t>
            </a:r>
            <a:b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En chimie du platine, on a observé des réactions d’activation des liaisons P-C (phényle) et C-H de ligands phosphines qui conduisent à des molécules di- et trinucléaires originales. Une compréhension des conditions </a:t>
            </a:r>
            <a:r>
              <a:rPr kumimoji="0" lang="fr-FR"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d’activation des ligands</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par les métaux dans leurs degrés d’oxydation inférieurs est tout à fait essentielle à la détermination des conditions optimales de réaction en catalyse homogène. On sait par exemple que de telles réactions peuvent conduire à la désactivation du catalyseur, comme c’est le cas en hydroformylation des oléfines.</a:t>
            </a:r>
            <a:b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réactivité d’un complexe dinucléaire Pt(I)-Pt(I) vis-à-vis d'électrophiles métalliques a permis de mettre en évidence des différences importantes entre ions isoélectroniques à configuration d</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si Cu</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Ag</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Au</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s’additionnent sur la liaison métal-métal, Hg</a:t>
            </a:r>
            <a:r>
              <a:rPr kumimoji="0" lang="fr-FR"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conduit à une oxydation sélective avec ouverture de la liaison Pt-Pt.</a:t>
            </a: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 11" descr="http://www-chimie.u-strasbg.fr/%7Elcc/Theme%205/Fig%2011%20theme%205.gif">
            <a:hlinkClick r:id="rId2"/>
          </p:cNvPr>
          <p:cNvPicPr>
            <a:picLocks noChangeAspect="1" noChangeArrowheads="1"/>
          </p:cNvPicPr>
          <p:nvPr/>
        </p:nvPicPr>
        <p:blipFill>
          <a:blip r:embed="rId3" cstate="print"/>
          <a:srcRect/>
          <a:stretch>
            <a:fillRect/>
          </a:stretch>
        </p:blipFill>
        <p:spPr bwMode="auto">
          <a:xfrm>
            <a:off x="251520" y="0"/>
            <a:ext cx="8712968" cy="2212989"/>
          </a:xfrm>
          <a:prstGeom prst="rect">
            <a:avLst/>
          </a:prstGeom>
          <a:noFill/>
          <a:ln w="9525">
            <a:noFill/>
            <a:miter lim="800000"/>
            <a:headEnd/>
            <a:tailEnd/>
          </a:ln>
        </p:spPr>
      </p:pic>
      <p:sp>
        <p:nvSpPr>
          <p:cNvPr id="26627" name="Rectangle 3"/>
          <p:cNvSpPr>
            <a:spLocks noChangeArrowheads="1"/>
          </p:cNvSpPr>
          <p:nvPr/>
        </p:nvSpPr>
        <p:spPr bwMode="auto">
          <a:xfrm>
            <a:off x="179512" y="2056686"/>
            <a:ext cx="8639944"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réactivité de tels complexes dinucléaires du Pt(I) à ponts phosphuro avec ces électrophiles, reliés entre eux par l’analogie isolable, a permis d' isoler de nouveaux clusters Pt</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Ag et Pt</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 originaux permettant de mieux comprendre, voire de prédire, les sites les plus réactifs dans des molécules complexes à liaisons métal-métal.</a:t>
            </a:r>
            <a:endPar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Un autre exemple de réactivité multicentre originale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montre que la présence de plusieurs centres métalliques à proximité les uns des autres ouvre la voie à des réactions intramoléculaires mettant en jeu une coopérativité intermétallique. Ainsi, le cluster trinucléaire du platine évoqué est riche en électrons, comme l’atteste sa réaction avec des électrophiles métalliques, malgré son compte électronique de seulement 44 électrons, et réagit avec l’iode en donnant lieu à un couplage P-C entre ligands du cluster. Cette réaction très originale, </a:t>
            </a:r>
            <a:r>
              <a:rPr kumimoji="0" lang="en-US"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l'induction par oxydation à l’iode d'un couplage réducteur P-C</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entre le phényle et un groupe PPh</a:t>
            </a:r>
            <a:r>
              <a:rPr kumimoji="0" lang="en-US"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adjacent, représente le chemin inverse de la formation de ces complexes. Ceci suggère que dans de nombreux cas où un couplage entre fragments organiques stabilisés par un cluster est recherché (par exemple en chimie du CO ou dans des réactions de couplage carbone-hétéroélément), c’est peut-être dans des conditions oxydantes qu’il faut se placer, et non pas dans des conditions réductrices comme c’est généralement le cas.</a:t>
            </a:r>
            <a:r>
              <a:rPr kumimoji="0" lang="fr-FR"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 12" descr="http://www-chimie.u-strasbg.fr/%7Elcc/Theme%205/Fig%2012%20theme%205.gif">
            <a:hlinkClick r:id="rId2"/>
          </p:cNvPr>
          <p:cNvPicPr>
            <a:picLocks noChangeAspect="1" noChangeArrowheads="1"/>
          </p:cNvPicPr>
          <p:nvPr/>
        </p:nvPicPr>
        <p:blipFill>
          <a:blip r:embed="rId3" cstate="print"/>
          <a:srcRect/>
          <a:stretch>
            <a:fillRect/>
          </a:stretch>
        </p:blipFill>
        <p:spPr bwMode="auto">
          <a:xfrm>
            <a:off x="0" y="260648"/>
            <a:ext cx="8892480" cy="2493945"/>
          </a:xfrm>
          <a:prstGeom prst="rect">
            <a:avLst/>
          </a:prstGeom>
          <a:noFill/>
          <a:ln w="9525">
            <a:noFill/>
            <a:miter lim="800000"/>
            <a:headEnd/>
            <a:tailEnd/>
          </a:ln>
        </p:spPr>
      </p:pic>
      <p:sp>
        <p:nvSpPr>
          <p:cNvPr id="27651" name="Rectangle 3"/>
          <p:cNvSpPr>
            <a:spLocks noChangeArrowheads="1"/>
          </p:cNvSpPr>
          <p:nvPr/>
        </p:nvSpPr>
        <p:spPr bwMode="auto">
          <a:xfrm>
            <a:off x="0" y="2734762"/>
            <a:ext cx="8639944" cy="12772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Dans le but de relier l’activité catalytique remarquable et bien connue des complexes du Pt en hydrosilylation des oléfines, on a examiné la réactivité d’un silane avec un cluster de type Pt</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ceci a conduits à isoler et caractériser</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les premiers clusters du Pt à liaison directe Pt-Si</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7652" name="Image 13" descr="http://www-chimie.u-strasbg.fr/%7Elcc/Theme%205/Fig%2013%20theme%205.gif">
            <a:hlinkClick r:id="rId4"/>
          </p:cNvPr>
          <p:cNvPicPr>
            <a:picLocks noChangeAspect="1" noChangeArrowheads="1"/>
          </p:cNvPicPr>
          <p:nvPr/>
        </p:nvPicPr>
        <p:blipFill>
          <a:blip r:embed="rId5" cstate="print"/>
          <a:srcRect/>
          <a:stretch>
            <a:fillRect/>
          </a:stretch>
        </p:blipFill>
        <p:spPr bwMode="auto">
          <a:xfrm>
            <a:off x="674694" y="3717032"/>
            <a:ext cx="8065442" cy="295232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8712968" cy="1631216"/>
          </a:xfrm>
          <a:prstGeom prst="rect">
            <a:avLst/>
          </a:prstGeom>
        </p:spPr>
        <p:txBody>
          <a:bodyPr wrap="square">
            <a:spAutoFit/>
          </a:bodyPr>
          <a:lstStyle/>
          <a:p>
            <a:pPr algn="just"/>
            <a:r>
              <a:rPr lang="en-US" sz="2000" dirty="0">
                <a:latin typeface="Times New Roman" pitchFamily="18" charset="0"/>
                <a:cs typeface="Times New Roman" pitchFamily="18" charset="0"/>
              </a:rPr>
              <a:t>On a montré, pour la première fois que des </a:t>
            </a:r>
            <a:r>
              <a:rPr lang="en-US" sz="2000" b="1" i="1" dirty="0">
                <a:latin typeface="Times New Roman" pitchFamily="18" charset="0"/>
                <a:cs typeface="Times New Roman" pitchFamily="18" charset="0"/>
              </a:rPr>
              <a:t>phosphine-oxazolines pontantes</a:t>
            </a:r>
            <a:r>
              <a:rPr lang="en-US" sz="2000" dirty="0">
                <a:latin typeface="Times New Roman" pitchFamily="18" charset="0"/>
                <a:cs typeface="Times New Roman" pitchFamily="18" charset="0"/>
              </a:rPr>
              <a:t> peuvent stabiliser des complexes hétérométalliques, en formant des cycles à 6, alors que les ligands pontants habituels forment des cycles à 5 particulièrement stabilisés. Ceci a conduit à des complexes Fe-Cu et Fe-Co dont nous avons étudié les propriétés catalytiques en réactions de cyclopropanation et de Diels-Alder.</a:t>
            </a:r>
            <a:endParaRPr lang="fr-FR" sz="2000" dirty="0">
              <a:latin typeface="Times New Roman" pitchFamily="18" charset="0"/>
              <a:cs typeface="Times New Roman" pitchFamily="18" charset="0"/>
            </a:endParaRPr>
          </a:p>
        </p:txBody>
      </p:sp>
      <p:pic>
        <p:nvPicPr>
          <p:cNvPr id="28674" name="Image 14" descr="http://www-chimie.u-strasbg.fr/%7Elcc/Theme%205/Fig%2014%20theme%205.gif">
            <a:hlinkClick r:id="rId2"/>
          </p:cNvPr>
          <p:cNvPicPr>
            <a:picLocks noChangeAspect="1" noChangeArrowheads="1"/>
          </p:cNvPicPr>
          <p:nvPr/>
        </p:nvPicPr>
        <p:blipFill>
          <a:blip r:embed="rId3" cstate="print"/>
          <a:srcRect/>
          <a:stretch>
            <a:fillRect/>
          </a:stretch>
        </p:blipFill>
        <p:spPr bwMode="auto">
          <a:xfrm>
            <a:off x="395536" y="1988840"/>
            <a:ext cx="8537985" cy="371332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100075"/>
            <a:ext cx="9144000" cy="26930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3º) Métallosélectivité dans les clusters mixtes, synergie et coopérativité</a:t>
            </a:r>
            <a:endPar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L'étude de la métallosélectivité dans les clusters mixtes vis à vis de nucléophiles</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porté sur les clusters tétraédriques mixtes HMCo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12</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 = Fe, Ru), complexes beaucoup étudiés en raison de leur intérêt structural et de leur activité en catalyse homogène dans la chimie du CO (carbonylation du méthanol). En particulier, il est connu que l’addition de certains ligands permet d’améliorer considérablement l’activité et/ou la sélectivité catalytique.</a:t>
            </a: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fr-FR"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9698" name="Image 15" descr="http://www-chimie.u-strasbg.fr/%7Elcc/Theme%205/Fig%2015%20theme%205.gif">
            <a:hlinkClick r:id="rId2"/>
          </p:cNvPr>
          <p:cNvPicPr>
            <a:picLocks noChangeAspect="1" noChangeArrowheads="1"/>
          </p:cNvPicPr>
          <p:nvPr/>
        </p:nvPicPr>
        <p:blipFill>
          <a:blip r:embed="rId3" cstate="print"/>
          <a:srcRect/>
          <a:stretch>
            <a:fillRect/>
          </a:stretch>
        </p:blipFill>
        <p:spPr bwMode="auto">
          <a:xfrm>
            <a:off x="0" y="2420888"/>
            <a:ext cx="8964229" cy="388843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4345"/>
            <a:ext cx="8964488" cy="2862322"/>
          </a:xfrm>
          <a:prstGeom prst="rect">
            <a:avLst/>
          </a:prstGeom>
        </p:spPr>
        <p:txBody>
          <a:bodyPr wrap="square">
            <a:spAutoFit/>
          </a:bodyPr>
          <a:lstStyle/>
          <a:p>
            <a:pPr algn="just"/>
            <a:r>
              <a:rPr lang="en-US" dirty="0">
                <a:latin typeface="Times New Roman" pitchFamily="18" charset="0"/>
                <a:cs typeface="Times New Roman" pitchFamily="18" charset="0"/>
              </a:rPr>
              <a:t>Si les phosphines substituent sélectivement un CO lié à un atome de cobalt, les amines comme NEt</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 déprotonnent ces clusters mais ne substituent pas un CO lié au ruthenium. Un grand nombre de ces réactions ont pu être suivies </a:t>
            </a:r>
            <a:r>
              <a:rPr lang="en-US" i="1" dirty="0">
                <a:latin typeface="Times New Roman" pitchFamily="18" charset="0"/>
                <a:cs typeface="Times New Roman" pitchFamily="18" charset="0"/>
              </a:rPr>
              <a:t>in situ</a:t>
            </a:r>
            <a:r>
              <a:rPr lang="en-US" dirty="0">
                <a:latin typeface="Times New Roman" pitchFamily="18" charset="0"/>
                <a:cs typeface="Times New Roman" pitchFamily="18" charset="0"/>
              </a:rPr>
              <a:t> par RMN du </a:t>
            </a:r>
            <a:r>
              <a:rPr lang="en-US" baseline="30000" dirty="0">
                <a:latin typeface="Times New Roman" pitchFamily="18" charset="0"/>
                <a:cs typeface="Times New Roman" pitchFamily="18" charset="0"/>
              </a:rPr>
              <a:t>59</a:t>
            </a:r>
            <a:r>
              <a:rPr lang="en-US" dirty="0">
                <a:latin typeface="Times New Roman" pitchFamily="18" charset="0"/>
                <a:cs typeface="Times New Roman" pitchFamily="18" charset="0"/>
              </a:rPr>
              <a:t>Co et/ou du </a:t>
            </a:r>
            <a:r>
              <a:rPr lang="en-US" baseline="30000" dirty="0">
                <a:latin typeface="Times New Roman" pitchFamily="18" charset="0"/>
                <a:cs typeface="Times New Roman" pitchFamily="18" charset="0"/>
              </a:rPr>
              <a:t>99</a:t>
            </a:r>
            <a:r>
              <a:rPr lang="en-US" dirty="0">
                <a:latin typeface="Times New Roman" pitchFamily="18" charset="0"/>
                <a:cs typeface="Times New Roman" pitchFamily="18" charset="0"/>
              </a:rPr>
              <a:t>Ru. De telles études sont indispensables pour une meilleure compréhension du rôle des ligands utilisés comme additifs dans des réactions catalytiques impliquant ces espèces. Une première étude RMN multi noyaux détaillée a conduit à la </a:t>
            </a:r>
            <a:r>
              <a:rPr lang="en-US" i="1" dirty="0">
                <a:latin typeface="Times New Roman" pitchFamily="18" charset="0"/>
                <a:cs typeface="Times New Roman" pitchFamily="18" charset="0"/>
              </a:rPr>
              <a:t>compréhension des couplages entre noyaux de spin 1/2 et un noyau quadripolaire</a:t>
            </a:r>
            <a:r>
              <a:rPr lang="en-US" dirty="0">
                <a:latin typeface="Times New Roman" pitchFamily="18" charset="0"/>
                <a:cs typeface="Times New Roman" pitchFamily="18" charset="0"/>
              </a:rPr>
              <a:t>. Ces clusters tétraédriques permettent en effet de réaliser des études comparatives très originales en RMN du </a:t>
            </a:r>
            <a:r>
              <a:rPr lang="en-US" baseline="30000" dirty="0">
                <a:latin typeface="Times New Roman" pitchFamily="18" charset="0"/>
                <a:cs typeface="Times New Roman" pitchFamily="18" charset="0"/>
              </a:rPr>
              <a:t>59</a:t>
            </a:r>
            <a:r>
              <a:rPr lang="en-US" dirty="0">
                <a:latin typeface="Times New Roman" pitchFamily="18" charset="0"/>
                <a:cs typeface="Times New Roman" pitchFamily="18" charset="0"/>
              </a:rPr>
              <a:t>Co, en solution et à l’état solide, qui donnent accès pour la première fois aux constantes de couplages ainsi qu’à l’étude des mouvements de micro dynamique par détermination des temps de relaxation.</a:t>
            </a:r>
            <a:endParaRPr lang="fr-FR" dirty="0">
              <a:latin typeface="Times New Roman" pitchFamily="18" charset="0"/>
              <a:cs typeface="Times New Roman" pitchFamily="18" charset="0"/>
            </a:endParaRPr>
          </a:p>
        </p:txBody>
      </p:sp>
      <p:sp>
        <p:nvSpPr>
          <p:cNvPr id="3" name="Rectangle 2"/>
          <p:cNvSpPr/>
          <p:nvPr/>
        </p:nvSpPr>
        <p:spPr>
          <a:xfrm>
            <a:off x="0" y="3501008"/>
            <a:ext cx="9144000" cy="2862322"/>
          </a:xfrm>
          <a:prstGeom prst="rect">
            <a:avLst/>
          </a:prstGeom>
        </p:spPr>
        <p:txBody>
          <a:bodyPr wrap="square">
            <a:spAutoFit/>
          </a:bodyPr>
          <a:lstStyle/>
          <a:p>
            <a:pPr algn="just"/>
            <a:r>
              <a:rPr lang="en-US" dirty="0">
                <a:latin typeface="Times New Roman" pitchFamily="18" charset="0"/>
                <a:cs typeface="Times New Roman" pitchFamily="18" charset="0"/>
              </a:rPr>
              <a:t>On a pu établir des comparatifs entre clusters FeCo</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 et RuCo</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 en fonction des nucléophiles (atomes donneurs N, P, S ou Te) et du (des) ligand(s) partant(s) (CO ou autre ligand donneur de 2 électrons dans le cas des systèmes déjà substitués). Ainsi l’étude de la métallo sélectivité de réactions de substitution dans les clusters HMCo</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(CO)</a:t>
            </a:r>
            <a:r>
              <a:rPr lang="en-US" baseline="-25000" dirty="0">
                <a:latin typeface="Times New Roman" pitchFamily="18" charset="0"/>
                <a:cs typeface="Times New Roman" pitchFamily="18" charset="0"/>
              </a:rPr>
              <a:t>12</a:t>
            </a:r>
            <a:r>
              <a:rPr lang="en-US" dirty="0">
                <a:latin typeface="Times New Roman" pitchFamily="18" charset="0"/>
                <a:cs typeface="Times New Roman" pitchFamily="18" charset="0"/>
              </a:rPr>
              <a:t> (M = Fe, Ru) en fonction du métal M, du ligand et du degré de substitution ont établi que le dérivé HMCo</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(CO)</a:t>
            </a:r>
            <a:r>
              <a:rPr lang="en-US" baseline="-25000" dirty="0">
                <a:latin typeface="Times New Roman" pitchFamily="18" charset="0"/>
                <a:cs typeface="Times New Roman" pitchFamily="18" charset="0"/>
              </a:rPr>
              <a:t>11</a:t>
            </a:r>
            <a:r>
              <a:rPr lang="en-US" dirty="0">
                <a:latin typeface="Times New Roman" pitchFamily="18" charset="0"/>
                <a:cs typeface="Times New Roman" pitchFamily="18" charset="0"/>
              </a:rPr>
              <a:t>(PCyH</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 dans lequel la phosphine est fixée au Co si M = Fe mais au Ru si M = Ru, se transforme en solution en MCo</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(µ</a:t>
            </a:r>
            <a:r>
              <a:rPr lang="en-US" baseline="-25000" dirty="0">
                <a:latin typeface="Times New Roman" pitchFamily="18" charset="0"/>
                <a:cs typeface="Times New Roman" pitchFamily="18" charset="0"/>
              </a:rPr>
              <a:t>3</a:t>
            </a:r>
            <a:r>
              <a:rPr lang="en-US" dirty="0">
                <a:latin typeface="Times New Roman" pitchFamily="18" charset="0"/>
                <a:cs typeface="Times New Roman" pitchFamily="18" charset="0"/>
              </a:rPr>
              <a:t>-PCy)(CO)</a:t>
            </a:r>
            <a:r>
              <a:rPr lang="en-US" baseline="-25000" dirty="0">
                <a:latin typeface="Times New Roman" pitchFamily="18" charset="0"/>
                <a:cs typeface="Times New Roman" pitchFamily="18" charset="0"/>
              </a:rPr>
              <a:t>9</a:t>
            </a:r>
            <a:r>
              <a:rPr lang="en-US" dirty="0">
                <a:latin typeface="Times New Roman" pitchFamily="18" charset="0"/>
                <a:cs typeface="Times New Roman" pitchFamily="18" charset="0"/>
              </a:rPr>
              <a:t> via un cluster pentanucléaire µ</a:t>
            </a:r>
            <a:r>
              <a:rPr lang="en-US" baseline="-25000" dirty="0">
                <a:latin typeface="Times New Roman" pitchFamily="18" charset="0"/>
                <a:cs typeface="Times New Roman" pitchFamily="18" charset="0"/>
              </a:rPr>
              <a:t>4</a:t>
            </a:r>
            <a:r>
              <a:rPr lang="en-US" dirty="0">
                <a:latin typeface="Times New Roman" pitchFamily="18" charset="0"/>
                <a:cs typeface="Times New Roman" pitchFamily="18" charset="0"/>
              </a:rPr>
              <a:t>-phosphinidène. Il est donc important à l’avenir de se souvenir, en chimie stœchiométrique comme catalytique, qu’une réaction conduisant à une diminution de nucléarité d’un cluster peut en fait passer par un intermédiaire de nucléarité supérieure.</a:t>
            </a:r>
            <a:endParaRPr lang="fr-FR"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Image 16" descr="http://www-chimie.u-strasbg.fr/%7Elcc/Theme%205/Fig%2016%20theme%205.gif">
            <a:hlinkClick r:id="rId2"/>
          </p:cNvPr>
          <p:cNvPicPr>
            <a:picLocks noChangeAspect="1" noChangeArrowheads="1"/>
          </p:cNvPicPr>
          <p:nvPr/>
        </p:nvPicPr>
        <p:blipFill>
          <a:blip r:embed="rId3" cstate="print"/>
          <a:srcRect/>
          <a:stretch>
            <a:fillRect/>
          </a:stretch>
        </p:blipFill>
        <p:spPr bwMode="auto">
          <a:xfrm>
            <a:off x="755576" y="-3936"/>
            <a:ext cx="7596336" cy="686193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568952" cy="1631216"/>
          </a:xfrm>
          <a:prstGeom prst="rect">
            <a:avLst/>
          </a:prstGeom>
        </p:spPr>
        <p:txBody>
          <a:bodyPr wrap="square">
            <a:spAutoFit/>
          </a:bodyPr>
          <a:lstStyle/>
          <a:p>
            <a:pPr algn="just"/>
            <a:r>
              <a:rPr lang="en-US" sz="2000" b="1" i="1" dirty="0">
                <a:latin typeface="Times New Roman" pitchFamily="18" charset="0"/>
                <a:cs typeface="Times New Roman" pitchFamily="18" charset="0"/>
              </a:rPr>
              <a:t>L’étude de la métallo sélectivité dans les clusters mixtes vis à vis d’électrophiles</a:t>
            </a:r>
            <a:r>
              <a:rPr lang="en-US" sz="2000" dirty="0">
                <a:latin typeface="Times New Roman" pitchFamily="18" charset="0"/>
                <a:cs typeface="Times New Roman" pitchFamily="18" charset="0"/>
              </a:rPr>
              <a:t> a également conduit à des résultats originaux : coordination sélective et activation des alcynes, réarrangements structuraux inédits induits par l’électrophile métallique dans des complexes à ponts µ</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-PR</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coordination sélective du ligand NO</a:t>
            </a:r>
            <a:r>
              <a:rPr lang="en-US" sz="2000" baseline="30000" dirty="0">
                <a:latin typeface="Times New Roman" pitchFamily="18" charset="0"/>
                <a:cs typeface="Times New Roman" pitchFamily="18" charset="0"/>
              </a:rPr>
              <a:t>+</a:t>
            </a:r>
            <a:r>
              <a:rPr lang="en-US" sz="2000" dirty="0">
                <a:latin typeface="Times New Roman" pitchFamily="18" charset="0"/>
                <a:cs typeface="Times New Roman" pitchFamily="18" charset="0"/>
              </a:rPr>
              <a:t>, sa réduction partielle en ligand µ</a:t>
            </a:r>
            <a:r>
              <a:rPr lang="en-US" sz="2000" baseline="-25000" dirty="0">
                <a:latin typeface="Times New Roman" pitchFamily="18" charset="0"/>
                <a:cs typeface="Times New Roman" pitchFamily="18" charset="0"/>
              </a:rPr>
              <a:t>3</a:t>
            </a:r>
            <a:r>
              <a:rPr lang="en-US" sz="2000" dirty="0">
                <a:latin typeface="Times New Roman" pitchFamily="18" charset="0"/>
                <a:cs typeface="Times New Roman" pitchFamily="18" charset="0"/>
              </a:rPr>
              <a:t>-NH induite par le </a:t>
            </a:r>
            <a:r>
              <a:rPr lang="en-US" sz="2000" dirty="0" smtClean="0">
                <a:latin typeface="Times New Roman" pitchFamily="18" charset="0"/>
                <a:cs typeface="Times New Roman" pitchFamily="18" charset="0"/>
              </a:rPr>
              <a:t>cluster.</a:t>
            </a:r>
            <a:endParaRPr lang="fr-FR" sz="2000" dirty="0">
              <a:latin typeface="Times New Roman" pitchFamily="18" charset="0"/>
              <a:cs typeface="Times New Roman" pitchFamily="18" charset="0"/>
            </a:endParaRPr>
          </a:p>
        </p:txBody>
      </p:sp>
      <p:pic>
        <p:nvPicPr>
          <p:cNvPr id="31746" name="Image 17" descr="http://www-chimie.u-strasbg.fr/%7Elcc/Theme%205/fig%2017%20theme4.gif">
            <a:hlinkClick r:id="rId2"/>
          </p:cNvPr>
          <p:cNvPicPr>
            <a:picLocks noChangeAspect="1" noChangeArrowheads="1"/>
          </p:cNvPicPr>
          <p:nvPr/>
        </p:nvPicPr>
        <p:blipFill>
          <a:blip r:embed="rId3" cstate="print"/>
          <a:srcRect/>
          <a:stretch>
            <a:fillRect/>
          </a:stretch>
        </p:blipFill>
        <p:spPr bwMode="auto">
          <a:xfrm>
            <a:off x="0" y="2204864"/>
            <a:ext cx="8784977" cy="2501957"/>
          </a:xfrm>
          <a:prstGeom prst="rect">
            <a:avLst/>
          </a:prstGeom>
          <a:noFill/>
          <a:ln w="9525">
            <a:noFill/>
            <a:miter lim="800000"/>
            <a:headEnd/>
            <a:tailEnd/>
          </a:ln>
        </p:spPr>
      </p:pic>
      <p:sp>
        <p:nvSpPr>
          <p:cNvPr id="31747" name="Rectangle 3"/>
          <p:cNvSpPr>
            <a:spLocks noChangeArrowheads="1"/>
          </p:cNvSpPr>
          <p:nvPr/>
        </p:nvSpPr>
        <p:spPr bwMode="auto">
          <a:xfrm>
            <a:off x="0" y="5054987"/>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coordination sélective d’ions d</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(Cu</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Ag</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Au</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puis de Hg</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sur la face Co</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du tétraèdre, confère pour la première fois à cet ion un environnement constitué de 6 voisins métalliques et permet l’assemblage de plus gros clusters mixtes de manière contrôlée.</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 18" descr="http://www-chimie.u-strasbg.fr/%7Elcc/Theme%205/fig%2018%20theme4.gif">
            <a:hlinkClick r:id="rId2"/>
          </p:cNvPr>
          <p:cNvPicPr>
            <a:picLocks noChangeAspect="1" noChangeArrowheads="1"/>
          </p:cNvPicPr>
          <p:nvPr/>
        </p:nvPicPr>
        <p:blipFill>
          <a:blip r:embed="rId3" cstate="print"/>
          <a:srcRect/>
          <a:stretch>
            <a:fillRect/>
          </a:stretch>
        </p:blipFill>
        <p:spPr bwMode="auto">
          <a:xfrm>
            <a:off x="-1" y="0"/>
            <a:ext cx="8795229" cy="645333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96931"/>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4º) Premiers clusters à ligand coiffant methylidyne phosphonate</a:t>
            </a:r>
            <a:endPar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a:t>
            </a:r>
            <a:r>
              <a:rPr kumimoji="0" lang="fr-FR"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synthèse des premiers clusters à ligand coiffant methylidyne phosphonate</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été menée avec l’idée que des propriétés conférées par la fonction phosphonate, telles que solubilité dans l'eau et capacité d’assemblage de centres métalliques “hard et soft”, conduisent à des systèmes moléculaires originaux que l’on pourrait aussi valoriser en chimie du solide par des réactions de condensation ultérieures.</a:t>
            </a:r>
            <a:endParaRPr kumimoji="0" lang="fr-FR"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4818" name="Image 19" descr="http://www-chimie.u-strasbg.fr/%7Elcc/Theme%205/fig%2019%20theme4.gif">
            <a:hlinkClick r:id="rId2"/>
          </p:cNvPr>
          <p:cNvPicPr>
            <a:picLocks noChangeAspect="1" noChangeArrowheads="1"/>
          </p:cNvPicPr>
          <p:nvPr/>
        </p:nvPicPr>
        <p:blipFill>
          <a:blip r:embed="rId3" cstate="print"/>
          <a:srcRect/>
          <a:stretch>
            <a:fillRect/>
          </a:stretch>
        </p:blipFill>
        <p:spPr bwMode="auto">
          <a:xfrm>
            <a:off x="52550" y="2276872"/>
            <a:ext cx="8794452" cy="367240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53888"/>
            <a:ext cx="9144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5º) Complexes hétérométalliques de l’or, effets relativistes entre ions de configuration d</a:t>
            </a:r>
            <a:r>
              <a:rPr kumimoji="0" lang="fr-FR" sz="20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On a poursuivi un </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ensemble d’études sur les complexes hétérométalliques de l’or et les effets relativistes entre ions de configuration d</a:t>
            </a:r>
            <a:r>
              <a:rPr kumimoji="0" lang="en-US" sz="2000" b="1"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On avait décrit en 1984 le premier cluster Pt-Au qui résultait d’une réaction inattendue au cours de laquelle le ligand hydrure de </a:t>
            </a:r>
            <a:r>
              <a:rPr kumimoji="0" lang="en-US"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trans</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-[PtH(Cl)(PR</a:t>
            </a:r>
            <a:r>
              <a:rPr kumimoji="0" lang="en-US"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était déplacé sous forme de proton par deux cations [Au(PPh</a:t>
            </a:r>
            <a:r>
              <a:rPr kumimoji="0" lang="en-US"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La distance Au-Au de 2,737(3) Å est plus courte que dans l’or métallique (2,884 Å) et traduit la forte tendance de l’or à s’associer à lui-même dont le fondement se trouve dans les effets relativistes qui sont très importants pour cet élément.</a:t>
            </a:r>
            <a:r>
              <a:rPr kumimoji="0" lang="fr-FR" sz="2000" b="0" i="0" u="none" strike="noStrike" cap="none" normalizeH="0" baseline="0" dirty="0" smtClean="0">
                <a:ln>
                  <a:noFill/>
                </a:ln>
                <a:solidFill>
                  <a:schemeClr val="tx1"/>
                </a:solidFill>
                <a:effectLst/>
                <a:latin typeface="Times New Roman" pitchFamily="18" charset="0"/>
                <a:cs typeface="Times New Roman" pitchFamily="18" charset="0"/>
              </a:rPr>
              <a:t> </a:t>
            </a:r>
          </a:p>
        </p:txBody>
      </p:sp>
      <p:pic>
        <p:nvPicPr>
          <p:cNvPr id="35842" name="Image 20" descr="http://www-chimie.u-strasbg.fr/%7Elcc/Theme%205/Fig%2020%20theme%205.gif">
            <a:hlinkClick r:id="rId2"/>
          </p:cNvPr>
          <p:cNvPicPr>
            <a:picLocks noChangeAspect="1" noChangeArrowheads="1"/>
          </p:cNvPicPr>
          <p:nvPr/>
        </p:nvPicPr>
        <p:blipFill>
          <a:blip r:embed="rId3" cstate="print"/>
          <a:srcRect/>
          <a:stretch>
            <a:fillRect/>
          </a:stretch>
        </p:blipFill>
        <p:spPr bwMode="auto">
          <a:xfrm>
            <a:off x="321442" y="3645024"/>
            <a:ext cx="8822558" cy="201255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72831"/>
            <a:ext cx="91440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Ces résultats avaient incités à explorer la réactivité des polyhydrures d’iridium vis-à-vis de cations AuL</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Ag</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ont conduit à des complexes polymétalliques très originaux, modèles de polyhydrures de l’iridium encore inconnus à ce moment.</a:t>
            </a:r>
            <a:b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L’addition de fragments [Au(PPh</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à des complexes </a:t>
            </a:r>
            <a:r>
              <a:rPr kumimoji="0" lang="fr-FR"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dinucléaires du platin</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 conduit soit à des complexes en forme de livre ouvert, soit à des complexes dans lesquels l’addition se fait formellement sur la liaison métal-phosphore (cas du ligand µ-PR</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non pas sur la liaison métal-métal. Dans ce cas, une liaison se développe entre le ligand Au(PPh</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le phosphore en pont, conduisant ce dernier à se rapprocher d’un ligand µ</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-PPh</a:t>
            </a:r>
            <a:r>
              <a:rPr kumimoji="0" lang="fr-FR"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très original. Ceci avait également conduit à</a:t>
            </a:r>
            <a:r>
              <a:rPr kumimoji="0" lang="fr-FR"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prédire la possibilité d’un mode de liaison pontant des ligands phosphines PR</a:t>
            </a:r>
            <a:r>
              <a:rPr kumimoji="0" lang="fr-FR"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 qui fut réalisé ultérieurement par H. Werner et qui a donné l’occasion de </a:t>
            </a:r>
            <a:r>
              <a:rPr kumimoji="0" lang="fr-FR"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dresser un parallèle original entre chimie du carbone, du silicium et du phosphore</a:t>
            </a:r>
            <a:r>
              <a:rPr kumimoji="0" lang="fr-FR"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fr-FR"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6866" name="Image 21" descr="http://www-chimie.u-strasbg.fr/%7Elcc/Theme%205/Fig%2021%20theme%205.gif">
            <a:hlinkClick r:id="rId2"/>
          </p:cNvPr>
          <p:cNvPicPr>
            <a:picLocks noChangeAspect="1" noChangeArrowheads="1"/>
          </p:cNvPicPr>
          <p:nvPr/>
        </p:nvPicPr>
        <p:blipFill>
          <a:blip r:embed="rId3" cstate="print"/>
          <a:srcRect/>
          <a:stretch>
            <a:fillRect/>
          </a:stretch>
        </p:blipFill>
        <p:spPr bwMode="auto">
          <a:xfrm>
            <a:off x="2771800" y="3284984"/>
            <a:ext cx="5059727" cy="3573017"/>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28699"/>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Cette tendance forte de l’or à former des liaisons avec lui-même est responsable d’un réarrangement intermoléculaire qui conduit à un </a:t>
            </a:r>
            <a:r>
              <a:rPr kumimoji="0" lang="fr-FR"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cœur métallique Fe-Au-Au-Fe</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 zigzag, très original.</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7890" name="Image 22" descr="http://www-chimie.u-strasbg.fr/%7Elcc/Theme%205/fig%2022%20theme4.gif">
            <a:hlinkClick r:id="rId2"/>
          </p:cNvPr>
          <p:cNvPicPr>
            <a:picLocks noChangeAspect="1" noChangeArrowheads="1"/>
          </p:cNvPicPr>
          <p:nvPr/>
        </p:nvPicPr>
        <p:blipFill>
          <a:blip r:embed="rId3" cstate="print"/>
          <a:srcRect/>
          <a:stretch>
            <a:fillRect/>
          </a:stretch>
        </p:blipFill>
        <p:spPr bwMode="auto">
          <a:xfrm>
            <a:off x="0" y="1124744"/>
            <a:ext cx="9011685" cy="2088232"/>
          </a:xfrm>
          <a:prstGeom prst="rect">
            <a:avLst/>
          </a:prstGeom>
          <a:noFill/>
          <a:ln w="9525">
            <a:noFill/>
            <a:miter lim="800000"/>
            <a:headEnd/>
            <a:tailEnd/>
          </a:ln>
        </p:spPr>
      </p:pic>
      <p:sp>
        <p:nvSpPr>
          <p:cNvPr id="4" name="Rectangle 3"/>
          <p:cNvSpPr/>
          <p:nvPr/>
        </p:nvSpPr>
        <p:spPr>
          <a:xfrm>
            <a:off x="179512" y="3861048"/>
            <a:ext cx="8568952" cy="1938992"/>
          </a:xfrm>
          <a:prstGeom prst="rect">
            <a:avLst/>
          </a:prstGeom>
        </p:spPr>
        <p:txBody>
          <a:bodyPr wrap="square">
            <a:spAutoFit/>
          </a:bodyPr>
          <a:lstStyle/>
          <a:p>
            <a:r>
              <a:rPr lang="en-US" sz="2000" dirty="0">
                <a:latin typeface="Times New Roman" pitchFamily="18" charset="0"/>
                <a:cs typeface="Times New Roman" pitchFamily="18" charset="0"/>
              </a:rPr>
              <a:t>On rapprochera cette structure de celle d’un complexe tétranucléaire à </a:t>
            </a:r>
            <a:r>
              <a:rPr lang="en-US" sz="2000" b="1" i="1" dirty="0">
                <a:latin typeface="Times New Roman" pitchFamily="18" charset="0"/>
                <a:cs typeface="Times New Roman" pitchFamily="18" charset="0"/>
              </a:rPr>
              <a:t>valence mixte</a:t>
            </a:r>
            <a:r>
              <a:rPr lang="en-US" sz="2000" dirty="0">
                <a:latin typeface="Times New Roman" pitchFamily="18" charset="0"/>
                <a:cs typeface="Times New Roman" pitchFamily="18" charset="0"/>
              </a:rPr>
              <a:t> Pd(I)-Pd(II) à 58 électrons obtenu lors d’études de la réactivité de cations métalliques électrophiles sur Pd</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(µ- Ph</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PCH</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PPh</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Cl</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Les ions d</a:t>
            </a:r>
            <a:r>
              <a:rPr lang="en-US" sz="2000" baseline="30000" dirty="0">
                <a:latin typeface="Times New Roman" pitchFamily="18" charset="0"/>
                <a:cs typeface="Times New Roman" pitchFamily="18" charset="0"/>
              </a:rPr>
              <a:t>10</a:t>
            </a:r>
            <a:r>
              <a:rPr lang="en-US" sz="2000" dirty="0">
                <a:latin typeface="Times New Roman" pitchFamily="18" charset="0"/>
                <a:cs typeface="Times New Roman" pitchFamily="18" charset="0"/>
              </a:rPr>
              <a:t> ne sont pas incorporés dans le produit final mais servent d’abstracteurs sélectifs d’ions halogénures. Un autre cluster original à 60 électrons avait été caractérisé au cours de ces études qui possède un cœur en forme de parallélogramme :</a:t>
            </a:r>
            <a:endParaRPr lang="fr-FR" sz="20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Image 23" descr="http://www-chimie.u-strasbg.fr/%7Elcc/Theme%205/fig%2023%20theme4.gif">
            <a:hlinkClick r:id="rId2"/>
          </p:cNvPr>
          <p:cNvPicPr>
            <a:picLocks noChangeAspect="1" noChangeArrowheads="1"/>
          </p:cNvPicPr>
          <p:nvPr/>
        </p:nvPicPr>
        <p:blipFill>
          <a:blip r:embed="rId3" cstate="print"/>
          <a:srcRect/>
          <a:stretch>
            <a:fillRect/>
          </a:stretch>
        </p:blipFill>
        <p:spPr bwMode="auto">
          <a:xfrm>
            <a:off x="0" y="548680"/>
            <a:ext cx="8722027" cy="3140968"/>
          </a:xfrm>
          <a:prstGeom prst="rect">
            <a:avLst/>
          </a:prstGeom>
          <a:noFill/>
          <a:ln w="9525">
            <a:noFill/>
            <a:miter lim="800000"/>
            <a:headEnd/>
            <a:tailEnd/>
          </a:ln>
        </p:spPr>
      </p:pic>
      <p:sp>
        <p:nvSpPr>
          <p:cNvPr id="3" name="Rectangle 2"/>
          <p:cNvSpPr/>
          <p:nvPr/>
        </p:nvSpPr>
        <p:spPr>
          <a:xfrm>
            <a:off x="179512" y="4149080"/>
            <a:ext cx="8712968" cy="1938992"/>
          </a:xfrm>
          <a:prstGeom prst="rect">
            <a:avLst/>
          </a:prstGeom>
        </p:spPr>
        <p:txBody>
          <a:bodyPr wrap="square">
            <a:spAutoFit/>
          </a:bodyPr>
          <a:lstStyle/>
          <a:p>
            <a:pPr algn="just"/>
            <a:r>
              <a:rPr lang="en-US" sz="2000" dirty="0">
                <a:latin typeface="Times New Roman" pitchFamily="18" charset="0"/>
                <a:cs typeface="Times New Roman" pitchFamily="18" charset="0"/>
              </a:rPr>
              <a:t>On a pu élaborer par étapes un </a:t>
            </a:r>
            <a:r>
              <a:rPr lang="en-US" sz="2000" b="1" i="1" dirty="0">
                <a:latin typeface="Times New Roman" pitchFamily="18" charset="0"/>
                <a:cs typeface="Times New Roman" pitchFamily="18" charset="0"/>
              </a:rPr>
              <a:t>mésocycle métallique à 10 chaînons</a:t>
            </a:r>
            <a:r>
              <a:rPr lang="en-US" sz="2000" dirty="0">
                <a:latin typeface="Times New Roman" pitchFamily="18" charset="0"/>
                <a:cs typeface="Times New Roman" pitchFamily="18" charset="0"/>
              </a:rPr>
              <a:t> dont l’enchainement des atomes décrit une hélice gauche, caractérisé par la </a:t>
            </a:r>
            <a:r>
              <a:rPr lang="en-US" sz="2000" b="1" i="1" dirty="0">
                <a:latin typeface="Times New Roman" pitchFamily="18" charset="0"/>
                <a:cs typeface="Times New Roman" pitchFamily="18" charset="0"/>
              </a:rPr>
              <a:t>première liaison Hg-Cu</a:t>
            </a:r>
            <a:r>
              <a:rPr lang="en-US" sz="2000" dirty="0">
                <a:latin typeface="Times New Roman" pitchFamily="18" charset="0"/>
                <a:cs typeface="Times New Roman" pitchFamily="18" charset="0"/>
              </a:rPr>
              <a:t> (2,689(2) Å), qui, étant en position transannulaire, assure un contrôle de la conformation du cycle. Ceci rappelle les interactions transannulaires des mésocycles organiques. En outre, un phénomène d'oscillation autour de cette liaison métal-métal conduit à un </a:t>
            </a:r>
            <a:r>
              <a:rPr lang="en-US" sz="2000" b="1" i="1" dirty="0">
                <a:latin typeface="Times New Roman" pitchFamily="18" charset="0"/>
                <a:cs typeface="Times New Roman" pitchFamily="18" charset="0"/>
              </a:rPr>
              <a:t>mouvement de "pendule moléculaire"</a:t>
            </a:r>
            <a:r>
              <a:rPr lang="en-US" sz="2000" dirty="0">
                <a:latin typeface="Times New Roman" pitchFamily="18" charset="0"/>
                <a:cs typeface="Times New Roman" pitchFamily="18" charset="0"/>
              </a:rPr>
              <a:t>.</a:t>
            </a:r>
            <a:endParaRPr lang="fr-FR" sz="20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Image 24" descr="http://www-chimie.u-strasbg.fr/%7Elcc/Theme%205/fig%2024%20theme4.gif">
            <a:hlinkClick r:id="rId2"/>
          </p:cNvPr>
          <p:cNvPicPr>
            <a:picLocks noChangeAspect="1" noChangeArrowheads="1"/>
          </p:cNvPicPr>
          <p:nvPr/>
        </p:nvPicPr>
        <p:blipFill>
          <a:blip r:embed="rId3" cstate="print"/>
          <a:srcRect/>
          <a:stretch>
            <a:fillRect/>
          </a:stretch>
        </p:blipFill>
        <p:spPr bwMode="auto">
          <a:xfrm>
            <a:off x="0" y="0"/>
            <a:ext cx="9114905" cy="2276872"/>
          </a:xfrm>
          <a:prstGeom prst="rect">
            <a:avLst/>
          </a:prstGeom>
          <a:noFill/>
          <a:ln w="9525">
            <a:noFill/>
            <a:miter lim="800000"/>
            <a:headEnd/>
            <a:tailEnd/>
          </a:ln>
        </p:spPr>
      </p:pic>
      <p:sp>
        <p:nvSpPr>
          <p:cNvPr id="39939" name="Rectangle 3"/>
          <p:cNvSpPr>
            <a:spLocks noChangeArrowheads="1"/>
          </p:cNvSpPr>
          <p:nvPr/>
        </p:nvSpPr>
        <p:spPr bwMode="auto">
          <a:xfrm>
            <a:off x="0" y="2333685"/>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analogues Ag-Hg et Au-Hg devraient donner lieu à des effets relativistes plus importants, qui captivent en ce moment les chimistes, bien longtemps après les physiciens. Caractérisations structurales et études théoriques sont en cours sur cette série isoélectronique très originale qui permet une étude comparative des effets relativistes et interactions de Van Der Waals entre ions chimiquement différents de configuration électronique d</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b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Une extension très récente de la stratégie consistant à utiliser la métalladiphosphine Fe-Hg-Fe pour «capturer» un ion d</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vient d’être appliquée au Pd(0).</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Ceci conduit au premier exemple de liaison d</a:t>
            </a:r>
            <a:r>
              <a:rPr kumimoji="0" lang="fr-FR" sz="1600" b="1"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t>
            </a:r>
            <a:r>
              <a:rPr kumimoji="0" lang="fr-FR" sz="1600" b="1"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10</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Pd(0)-Hg(II)</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a fait l’objet d’études théoriques poussées. L’inclinaison observée pour le Pd(0) par rapport aux positions occupées par Cu(I), Ag(I) ou Au(I) provient de l’établissement d’une liaison avec un carbonyle semi-ponté. En outre, </a:t>
            </a:r>
            <a:r>
              <a:rPr kumimoji="0" lang="fr-FR"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cette molécule en forme d’hélice possède des propriétés dynamiques remarquables</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le palladium oscillant le long de l’axe Fe-Hg-Fe.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réaction du complexe trimétalladiphosphine en chaîne Fe-Hg-Fe avec un précurseur de Pt(0) conduit à un résultat tout à fait différent de celui de Cu(I) et Pd(0). En effet, </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première migration de ligand silyle d’un métal (ici le fer) vers un autre (le platine) en chimie des clusters</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intervient, ce qui conduit à une redistribution électronique importante au sein de la molécule. Une analyse théorique approfondie confirme que dans une première étape, la « capture » du Pt(0) pourrait se faire de manière semblable à celle du Cu(I) et serait suivie du réarrangement évoqué.</a:t>
            </a:r>
            <a:endParaRPr kumimoji="0" lang="fr-F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Image 27" descr="http://www-chimie.u-strasbg.fr/%7Elcc/Theme%205/Fig%2039%20theme%205.gif"/>
          <p:cNvPicPr>
            <a:picLocks noChangeAspect="1" noChangeArrowheads="1"/>
          </p:cNvPicPr>
          <p:nvPr/>
        </p:nvPicPr>
        <p:blipFill>
          <a:blip r:embed="rId2" cstate="print"/>
          <a:srcRect/>
          <a:stretch>
            <a:fillRect/>
          </a:stretch>
        </p:blipFill>
        <p:spPr bwMode="auto">
          <a:xfrm>
            <a:off x="-1" y="0"/>
            <a:ext cx="9071099" cy="3933056"/>
          </a:xfrm>
          <a:prstGeom prst="rect">
            <a:avLst/>
          </a:prstGeom>
          <a:noFill/>
          <a:ln w="9525">
            <a:noFill/>
            <a:miter lim="800000"/>
            <a:headEnd/>
            <a:tailEnd/>
          </a:ln>
        </p:spPr>
      </p:pic>
      <p:sp>
        <p:nvSpPr>
          <p:cNvPr id="40963" name="Rectangle 3"/>
          <p:cNvSpPr>
            <a:spLocks noChangeArrowheads="1"/>
          </p:cNvSpPr>
          <p:nvPr/>
        </p:nvSpPr>
        <p:spPr bwMode="auto">
          <a:xfrm>
            <a:off x="0" y="4626377"/>
            <a:ext cx="9144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6º) Premiers clusters mixtes à ligands borole ou boratanaphtalène</a:t>
            </a:r>
            <a:endPar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L'utilisation, pour </a:t>
            </a:r>
            <a:r>
              <a:rPr kumimoji="0" lang="fr-FR"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 première fois en chimie des clusters, de ligands de type borole, boratabenzène et boratanaphtalène</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permis d’explorer le comportement et les modes de liaisons de fragments organométalliques reliés par l’analogie isolable à des systèmes exclusivement carbonés. Un ligand borole C</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BPh est donneur de 4 électrons, au lieu de 5 pour un ligand C</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5</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5</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Image 28" descr="http://www-chimie.u-strasbg.fr/%7Elcc/Theme%205/Fig%2028%20theme4.gif"/>
          <p:cNvPicPr>
            <a:picLocks noChangeAspect="1" noChangeArrowheads="1"/>
          </p:cNvPicPr>
          <p:nvPr/>
        </p:nvPicPr>
        <p:blipFill>
          <a:blip r:embed="rId2" cstate="print"/>
          <a:srcRect/>
          <a:stretch>
            <a:fillRect/>
          </a:stretch>
        </p:blipFill>
        <p:spPr bwMode="auto">
          <a:xfrm>
            <a:off x="139269" y="188640"/>
            <a:ext cx="8321164" cy="4047799"/>
          </a:xfrm>
          <a:prstGeom prst="rect">
            <a:avLst/>
          </a:prstGeom>
          <a:noFill/>
          <a:ln w="9525">
            <a:noFill/>
            <a:miter lim="800000"/>
            <a:headEnd/>
            <a:tailEnd/>
          </a:ln>
        </p:spPr>
      </p:pic>
      <p:sp>
        <p:nvSpPr>
          <p:cNvPr id="41987" name="Rectangle 3"/>
          <p:cNvSpPr>
            <a:spLocks noChangeArrowheads="1"/>
          </p:cNvSpPr>
          <p:nvPr/>
        </p:nvSpPr>
        <p:spPr bwMode="auto">
          <a:xfrm>
            <a:off x="179512" y="4241993"/>
            <a:ext cx="896448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On a ainsi obtenu le </a:t>
            </a:r>
            <a:r>
              <a:rPr kumimoji="0" lang="fr-FR"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premier cluster mixte à ligand borole</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qui n’est aussi que le deuxième cluster palladium-rhenium structurellement caractérisé (malgré l'intérêt de ce couple métallique en catalyse). Ce cluster de cœur Pd</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très original présente des propriétés structurales inhabituelles avec des centres palladium formellement à 14 électrons et des interactions Pd-B (2.59 Å) et Pd-Cipso du phényle (2.27 Å) originales. On a également préparé le </a:t>
            </a:r>
            <a:r>
              <a:rPr kumimoji="0" lang="fr-FR"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premier cluster à ligand boratanaphtalène</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un losange Pd</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à 58 électrons, tandis que les complexes trinucléaires en chaîne ci-dessous permettent des comparatifs très intéressants avec les molécules isoélectroniques obtenues en série cyclopentadiényle.</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Image 29" descr="http://www-chimie.u-strasbg.fr/%7Elcc/Theme%205/fig%2029%20theme4.gif">
            <a:hlinkClick r:id="rId2"/>
          </p:cNvPr>
          <p:cNvPicPr>
            <a:picLocks noChangeAspect="1" noChangeArrowheads="1"/>
          </p:cNvPicPr>
          <p:nvPr/>
        </p:nvPicPr>
        <p:blipFill>
          <a:blip r:embed="rId3" cstate="print"/>
          <a:srcRect/>
          <a:stretch>
            <a:fillRect/>
          </a:stretch>
        </p:blipFill>
        <p:spPr bwMode="auto">
          <a:xfrm>
            <a:off x="0" y="0"/>
            <a:ext cx="8970621" cy="2492896"/>
          </a:xfrm>
          <a:prstGeom prst="rect">
            <a:avLst/>
          </a:prstGeom>
          <a:noFill/>
          <a:ln w="9525">
            <a:noFill/>
            <a:miter lim="800000"/>
            <a:headEnd/>
            <a:tailEnd/>
          </a:ln>
        </p:spPr>
      </p:pic>
      <p:sp>
        <p:nvSpPr>
          <p:cNvPr id="43011" name="Rectangle 3"/>
          <p:cNvSpPr>
            <a:spLocks noChangeArrowheads="1"/>
          </p:cNvSpPr>
          <p:nvPr/>
        </p:nvSpPr>
        <p:spPr bwMode="auto">
          <a:xfrm>
            <a:off x="0" y="2611651"/>
            <a:ext cx="9144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7º) Cyanures polymétalliques - Cluster Pd</a:t>
            </a:r>
            <a:r>
              <a:rPr kumimoji="0" lang="fr-FR" sz="20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Mn</a:t>
            </a:r>
            <a:r>
              <a:rPr kumimoji="0" lang="fr-FR" sz="20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 double hélice</a:t>
            </a:r>
            <a:endPar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Dans le cadre des comparatifs entre briques élémentaires disponibles en chimie des clusters, on a pu caractériser un cluster mixte à 8 atomes métalliques, de cœur Pd</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Mn</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obtenu par un</a:t>
            </a:r>
            <a:r>
              <a:rPr kumimoji="0" lang="fr-FR"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procédé d’autoassemblage quantitatif</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possédant liaisons métal-métal et ponts cyanures qui confèrent une structure sans précédent et une esthétique remarquable à cette molécule: celle d’une </a:t>
            </a:r>
            <a:r>
              <a:rPr kumimoji="0" lang="fr-FR"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double hélice de symétrie S</a:t>
            </a:r>
            <a:r>
              <a:rPr kumimoji="0" lang="fr-FR" sz="2000" b="1" i="1"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donc de stéréochimie méso </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(chaque hélice a une chiralité opposée).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 comparatif ci-dessous souligne la diversité des structures obtenues lorsqu’on fait réagir le complexe rectangulaire Pd</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(OAc)</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avec différents fragments organométalliques. Bien que ces derniers soient tous isoélectroniques, aucune de ces structures n’était prévisible.</a:t>
            </a:r>
            <a:endParaRPr kumimoji="0" lang="fr-FR"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age 32" descr="http://www-chimie.u-strasbg.fr/%7Elcc/Theme%205/Fig%2031%20theme%205.gif">
            <a:hlinkClick r:id="rId2"/>
          </p:cNvPr>
          <p:cNvPicPr>
            <a:picLocks noChangeAspect="1" noChangeArrowheads="1"/>
          </p:cNvPicPr>
          <p:nvPr/>
        </p:nvPicPr>
        <p:blipFill>
          <a:blip r:embed="rId3" cstate="print"/>
          <a:srcRect/>
          <a:stretch>
            <a:fillRect/>
          </a:stretch>
        </p:blipFill>
        <p:spPr bwMode="auto">
          <a:xfrm>
            <a:off x="-1" y="-1"/>
            <a:ext cx="8100393" cy="6885639"/>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169810"/>
            <a:ext cx="91440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8º) Applications des clusters mixtes à l'élaboration de nouveaux (nano) matériaux catalytiques ou magnétiques</a:t>
            </a:r>
            <a:endPar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On a pu décrire le premier exemple d’application des clusters moléculaires hétérométalliques comme </a:t>
            </a:r>
            <a:r>
              <a:rPr kumimoji="0" lang="fr-FR"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précurseurs moléculaires de catalyseurs hétérogènes bimétalliques</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entièrement originaux. Les particules métalliques obtenues par traitement thermique du cluster moléculaire supporté sur silice sont non seulement bimétalliques et hautement dispersées mais leur composition (rapport entre les 2 métaux) reflète celle du précurseur moléculaire. L’application des couples Pd/Mo et Pd/Fe à la synthèse catalytique des isocyanates organiques donna lieu à un brevet </a:t>
            </a:r>
            <a:r>
              <a:rPr lang="fr-FR" dirty="0">
                <a:latin typeface="Times New Roman" pitchFamily="18" charset="0"/>
                <a:ea typeface="Times New Roman" pitchFamily="18" charset="0"/>
                <a:cs typeface="Times New Roman" pitchFamily="18" charset="0"/>
              </a:rPr>
              <a:t>.</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5058" name="Image 33" descr="http://www-chimie.u-strasbg.fr/%7Elcc/Theme%205/Fig%2032%20theme%205.gif">
            <a:hlinkClick r:id="rId2"/>
          </p:cNvPr>
          <p:cNvPicPr>
            <a:picLocks noChangeAspect="1" noChangeArrowheads="1"/>
          </p:cNvPicPr>
          <p:nvPr/>
        </p:nvPicPr>
        <p:blipFill>
          <a:blip r:embed="rId3" cstate="print"/>
          <a:srcRect/>
          <a:stretch>
            <a:fillRect/>
          </a:stretch>
        </p:blipFill>
        <p:spPr bwMode="auto">
          <a:xfrm>
            <a:off x="539553" y="2636913"/>
            <a:ext cx="7992888" cy="1259006"/>
          </a:xfrm>
          <a:prstGeom prst="rect">
            <a:avLst/>
          </a:prstGeom>
          <a:noFill/>
          <a:ln w="9525">
            <a:noFill/>
            <a:miter lim="800000"/>
            <a:headEnd/>
            <a:tailEnd/>
          </a:ln>
        </p:spPr>
      </p:pic>
      <p:sp>
        <p:nvSpPr>
          <p:cNvPr id="45059" name="Rectangle 3"/>
          <p:cNvSpPr>
            <a:spLocks noChangeArrowheads="1"/>
          </p:cNvSpPr>
          <p:nvPr/>
        </p:nvSpPr>
        <p:spPr bwMode="auto">
          <a:xfrm>
            <a:off x="0" y="3811012"/>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 partir de certains de nos clusters Pd</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Cr</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Pd</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Pd</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Pt</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Cr</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Pt</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Pt</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la société FORD MOTORS aux Etats-Unis a préparé des catalyseurs bimétalliques hautement dispersés pour pôts catalytiques. Une analyse des travaux réalisés au plan international sur l’utilisation des clusters hétérométalliques en catalyse homogène, supportée et hétérogène, montre la rapidité d’évolution du domaine.</a:t>
            </a:r>
            <a:b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On travaille à l’élaboration de diverses stratégies pour </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ancrer des clusters moléculaires de manière covalente dans des matrices inorganiques</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afin de disposer d’outils appropriés en fonction du cluster moléculaire ou du matériau hôte que l’on souhaite utiliser. On peut soit fonctionnaliser la matrice en premier, puis fixer le cluster, soit faire l’inverse. Les méthodes doivent être comparées le plus finement possible. L’objectif est dans tous les cas de réaliser un ancrage fort (par ligand assembleur pontant ou liaison covalente) entre les clusters moléculaires et le support afin d’éviter les problèmes de migration non contrôlée lors de leur conversion en nanoparticules métalliques.</a:t>
            </a:r>
            <a:endParaRPr kumimoji="0" lang="fr-F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380586"/>
            <a:ext cx="9144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Dans ce cadre, on étudie actuellement la possibilité </a:t>
            </a:r>
            <a:r>
              <a:rPr kumimoji="0" lang="fr-FR"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d’incorporer des clusters mixtes de manière covalente dans des gels de silice, via des ligands assembleurs fonctionnels</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par une réaction de cocondensation entre des groupements trialcoxysilyles et Si(OEt)</a:t>
            </a:r>
            <a:r>
              <a:rPr kumimoji="0" lang="fr-FR"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Le premier représentant de cette nouvelle famille de molécules a pu être synthétisé dans laquelle l’effet stabilisant du ligand pontant, bien que lié aux métaux de manière dative et non pas covalente, assure un bon ancrage.</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6082" name="Image 35" descr="http://www-chimie.u-strasbg.fr/%7Elcc/Theme%205/Fig%2034%20theme%205.gif">
            <a:hlinkClick r:id="rId2"/>
          </p:cNvPr>
          <p:cNvPicPr>
            <a:picLocks noChangeAspect="1" noChangeArrowheads="1"/>
          </p:cNvPicPr>
          <p:nvPr/>
        </p:nvPicPr>
        <p:blipFill>
          <a:blip r:embed="rId3" cstate="print"/>
          <a:srcRect/>
          <a:stretch>
            <a:fillRect/>
          </a:stretch>
        </p:blipFill>
        <p:spPr bwMode="auto">
          <a:xfrm>
            <a:off x="1722450" y="2132856"/>
            <a:ext cx="5961784" cy="439248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3624118"/>
            <a:ext cx="9144000"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fr-FR" sz="1600" dirty="0" smtClean="0">
                <a:latin typeface="Times New Roman" pitchFamily="18" charset="0"/>
                <a:cs typeface="Times New Roman" pitchFamily="18" charset="0"/>
              </a:rPr>
              <a:t>A </a:t>
            </a:r>
            <a:r>
              <a:rPr lang="fr-FR" sz="1600" dirty="0">
                <a:latin typeface="Times New Roman" pitchFamily="18" charset="0"/>
                <a:cs typeface="Times New Roman" pitchFamily="18" charset="0"/>
              </a:rPr>
              <a:t>partir de là, l’étude de ces gels fonctionnalisés par des clusters s’oriente vers les propriétés moléculaires de clusters dans un confinement minéral ainsi que vers la formation par traitement thermique de particules métalliques hautement dispersées aux propriétés catalytiques ou physiques originales. Ceci conduira à explorer le potentiel des méthodes sol-gel appliquées, pour la première fois, aux clusters mixtes.</a:t>
            </a:r>
            <a:br>
              <a:rPr lang="fr-FR" sz="1600" dirty="0">
                <a:latin typeface="Times New Roman" pitchFamily="18" charset="0"/>
                <a:cs typeface="Times New Roman" pitchFamily="18" charset="0"/>
              </a:rPr>
            </a:br>
            <a:r>
              <a:rPr lang="fr-FR" sz="1600" dirty="0">
                <a:latin typeface="Times New Roman" pitchFamily="18" charset="0"/>
                <a:cs typeface="Times New Roman" pitchFamily="18" charset="0"/>
              </a:rPr>
              <a:t/>
            </a:r>
            <a:br>
              <a:rPr lang="fr-FR" sz="1600" dirty="0">
                <a:latin typeface="Times New Roman" pitchFamily="18" charset="0"/>
                <a:cs typeface="Times New Roman" pitchFamily="18" charset="0"/>
              </a:rPr>
            </a:br>
            <a:r>
              <a:rPr lang="fr-FR" sz="1600" dirty="0">
                <a:latin typeface="Times New Roman" pitchFamily="18" charset="0"/>
                <a:cs typeface="Times New Roman" pitchFamily="18" charset="0"/>
              </a:rPr>
              <a:t>Des résultats récents concernent la préparation et l’étude des propriétés magnétiques de </a:t>
            </a:r>
            <a:r>
              <a:rPr lang="fr-FR" sz="1600" b="1" i="1" dirty="0">
                <a:latin typeface="Times New Roman" pitchFamily="18" charset="0"/>
                <a:cs typeface="Times New Roman" pitchFamily="18" charset="0"/>
              </a:rPr>
              <a:t>nanoparticules métalliques</a:t>
            </a:r>
            <a:r>
              <a:rPr lang="fr-FR" sz="1600" dirty="0">
                <a:latin typeface="Times New Roman" pitchFamily="18" charset="0"/>
                <a:cs typeface="Times New Roman" pitchFamily="18" charset="0"/>
              </a:rPr>
              <a:t> obtenues à partir de clusters mixtes pour les propriétés physiques, ou incorporés dans </a:t>
            </a:r>
            <a:r>
              <a:rPr lang="fr-FR" sz="1600" dirty="0" smtClean="0">
                <a:latin typeface="Times New Roman" pitchFamily="18" charset="0"/>
                <a:cs typeface="Times New Roman" pitchFamily="18" charset="0"/>
              </a:rPr>
              <a:t>des mésoporeux</a:t>
            </a:r>
            <a:r>
              <a:rPr lang="fr-FR" sz="1600" dirty="0">
                <a:latin typeface="Times New Roman" pitchFamily="18" charset="0"/>
                <a:cs typeface="Times New Roman" pitchFamily="18" charset="0"/>
              </a:rPr>
              <a:t>.</a:t>
            </a:r>
            <a:br>
              <a:rPr lang="fr-FR" sz="1600" dirty="0">
                <a:latin typeface="Times New Roman" pitchFamily="18" charset="0"/>
                <a:cs typeface="Times New Roman" pitchFamily="18" charset="0"/>
              </a:rPr>
            </a:br>
            <a:r>
              <a:rPr lang="fr-FR" sz="1600" dirty="0">
                <a:latin typeface="Times New Roman" pitchFamily="18" charset="0"/>
                <a:cs typeface="Times New Roman" pitchFamily="18" charset="0"/>
              </a:rPr>
              <a:t/>
            </a:r>
            <a:br>
              <a:rPr lang="fr-FR" sz="1600" dirty="0">
                <a:latin typeface="Times New Roman" pitchFamily="18" charset="0"/>
                <a:cs typeface="Times New Roman" pitchFamily="18" charset="0"/>
              </a:rPr>
            </a:br>
            <a:r>
              <a:rPr lang="fr-FR" sz="1600" dirty="0">
                <a:latin typeface="Times New Roman" pitchFamily="18" charset="0"/>
                <a:cs typeface="Times New Roman" pitchFamily="18" charset="0"/>
              </a:rPr>
              <a:t>Le dessin ci-dessous représente les étapes d’ancrage d’un cluster au sein d’une telle membrane d’alumine. De manière analogue, des colloïdes d’or ont été fixés dans ces nanotubes. Cette ouverture sur les </a:t>
            </a:r>
            <a:r>
              <a:rPr lang="fr-FR" sz="1600" b="1" i="1" dirty="0">
                <a:latin typeface="Times New Roman" pitchFamily="18" charset="0"/>
                <a:cs typeface="Times New Roman" pitchFamily="18" charset="0"/>
              </a:rPr>
              <a:t>nanomatériaux</a:t>
            </a:r>
            <a:r>
              <a:rPr lang="fr-FR" sz="1600" dirty="0">
                <a:latin typeface="Times New Roman" pitchFamily="18" charset="0"/>
                <a:cs typeface="Times New Roman" pitchFamily="18" charset="0"/>
              </a:rPr>
              <a:t> est particulièrement fructueuse du fait de son caractère pluridisciplinaire.</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106" name="Image 36" descr="http://www-chimie.u-strasbg.fr/%7Elcc/Theme%205/Fig%2035%20theme%205.gif">
            <a:hlinkClick r:id="rId2"/>
          </p:cNvPr>
          <p:cNvPicPr>
            <a:picLocks noChangeAspect="1" noChangeArrowheads="1"/>
          </p:cNvPicPr>
          <p:nvPr/>
        </p:nvPicPr>
        <p:blipFill>
          <a:blip r:embed="rId3" cstate="print"/>
          <a:srcRect/>
          <a:stretch>
            <a:fillRect/>
          </a:stretch>
        </p:blipFill>
        <p:spPr bwMode="auto">
          <a:xfrm>
            <a:off x="611560" y="1124744"/>
            <a:ext cx="7639079" cy="2376264"/>
          </a:xfrm>
          <a:prstGeom prst="rect">
            <a:avLst/>
          </a:prstGeom>
          <a:noFill/>
          <a:ln w="9525">
            <a:noFill/>
            <a:miter lim="800000"/>
            <a:headEnd/>
            <a:tailEnd/>
          </a:ln>
        </p:spPr>
      </p:pic>
      <p:sp>
        <p:nvSpPr>
          <p:cNvPr id="6" name="Rectangle 5"/>
          <p:cNvSpPr/>
          <p:nvPr/>
        </p:nvSpPr>
        <p:spPr>
          <a:xfrm>
            <a:off x="0" y="0"/>
            <a:ext cx="8604448" cy="1077218"/>
          </a:xfrm>
          <a:prstGeom prst="rect">
            <a:avLst/>
          </a:prstGeom>
        </p:spPr>
        <p:txBody>
          <a:bodyPr wrap="square">
            <a:spAutoFit/>
          </a:bodyPr>
          <a:lstStyle/>
          <a:p>
            <a:pPr algn="just" fontAlgn="base">
              <a:spcBef>
                <a:spcPct val="0"/>
              </a:spcBef>
              <a:spcAft>
                <a:spcPct val="0"/>
              </a:spcAf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Une autre approche pour ancrer un cluster à la matrice, cette fois de manière covalente, est d’utiliser des ligands alcynes possédant un groupe -Si(OR)</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terminal qui pourra être ensuite condensé avec Si(OEt)</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On vient d’obtenir les premiers résultats dans cette approche. Le cluster ci-dessous en donne un exemple.</a:t>
            </a:r>
            <a:r>
              <a:rPr lang="fr-FR" sz="1600" dirty="0" smtClean="0">
                <a:latin typeface="Times New Roman" pitchFamily="18" charset="0"/>
                <a:cs typeface="Times New Roman" pitchFamily="18"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Image 37" descr="http://www-chimie.u-strasbg.fr/%7Elcc/Theme%205/Fig%2036%20theme%205.gif">
            <a:hlinkClick r:id="rId2"/>
          </p:cNvPr>
          <p:cNvPicPr>
            <a:picLocks noChangeAspect="1" noChangeArrowheads="1"/>
          </p:cNvPicPr>
          <p:nvPr/>
        </p:nvPicPr>
        <p:blipFill>
          <a:blip r:embed="rId3" cstate="print"/>
          <a:srcRect/>
          <a:stretch>
            <a:fillRect/>
          </a:stretch>
        </p:blipFill>
        <p:spPr bwMode="auto">
          <a:xfrm>
            <a:off x="2051721" y="53162"/>
            <a:ext cx="5328592" cy="647218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0" y="383758"/>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Très récemment, l’ancrage dans une </a:t>
            </a:r>
            <a:r>
              <a:rPr kumimoji="0" lang="fr-FR"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matrice mésoporeuse</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 clusters carbonyles de cobalt à bas degrés d’oxydation par des diphosphines fonctionnelles a conduit après traitement thermique à des particules très régulières de la phase Co</a:t>
            </a:r>
            <a:r>
              <a:rPr kumimoji="0" lang="fr-FR"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 dont le diamètre d’environ 60 Å est contrôlé par celui des pores. L’obtention de tels </a:t>
            </a:r>
            <a:r>
              <a:rPr kumimoji="0" lang="fr-FR"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phosphures métalliques</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dans des conditions douces, sous forme nanométrique, ouvre des perspectives très intéressantes dans le domaine des </a:t>
            </a:r>
            <a:r>
              <a:rPr kumimoji="0" lang="fr-FR"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propriétés physiques et de la catalyse hétérogène</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Citons également l’utilisation de clusters mixtes Fe/Mo/S à stœchiométrie intermétallique variable comme « single source precursors » pour l’obtention de dépôts sur silice ou verres de borosilicates. Des phases d’oxydes mixtes Fe</a:t>
            </a:r>
            <a:r>
              <a:rPr kumimoji="0" lang="en-US"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a:t>
            </a:r>
            <a:r>
              <a:rPr kumimoji="0" lang="en-US"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x</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a:t>
            </a:r>
            <a:r>
              <a:rPr kumimoji="0" lang="en-US"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z</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(3 &lt; x &lt; 4) furent obtenues et analysées.</a:t>
            </a:r>
            <a:r>
              <a:rPr kumimoji="0" lang="fr-FR" sz="1600" b="0" i="0" u="none" strike="noStrike" cap="none" normalizeH="0" baseline="0" dirty="0" smtClean="0">
                <a:ln>
                  <a:noFill/>
                </a:ln>
                <a:solidFill>
                  <a:schemeClr val="tx1"/>
                </a:solidFill>
                <a:effectLst/>
                <a:latin typeface="Times New Roman" pitchFamily="18" charset="0"/>
                <a:cs typeface="Times New Roman" pitchFamily="18" charset="0"/>
              </a:rPr>
              <a:t> </a:t>
            </a:r>
          </a:p>
        </p:txBody>
      </p:sp>
      <p:pic>
        <p:nvPicPr>
          <p:cNvPr id="49154" name="Image 39" descr="http://www-chimie.u-strasbg.fr/%7Elcc/Theme%205/Fig%2038%20theme%205.gif">
            <a:hlinkClick r:id="rId2"/>
          </p:cNvPr>
          <p:cNvPicPr>
            <a:picLocks noChangeAspect="1" noChangeArrowheads="1"/>
          </p:cNvPicPr>
          <p:nvPr/>
        </p:nvPicPr>
        <p:blipFill>
          <a:blip r:embed="rId3" cstate="print"/>
          <a:srcRect/>
          <a:stretch>
            <a:fillRect/>
          </a:stretch>
        </p:blipFill>
        <p:spPr bwMode="auto">
          <a:xfrm>
            <a:off x="2555776" y="2564904"/>
            <a:ext cx="4374173" cy="2736304"/>
          </a:xfrm>
          <a:prstGeom prst="rect">
            <a:avLst/>
          </a:prstGeom>
          <a:noFill/>
          <a:ln w="9525">
            <a:noFill/>
            <a:miter lim="800000"/>
            <a:headEnd/>
            <a:tailEnd/>
          </a:ln>
        </p:spPr>
      </p:pic>
      <p:sp>
        <p:nvSpPr>
          <p:cNvPr id="49155" name="Rectangle 3"/>
          <p:cNvSpPr>
            <a:spLocks noChangeArrowheads="1"/>
          </p:cNvSpPr>
          <p:nvPr/>
        </p:nvSpPr>
        <p:spPr bwMode="auto">
          <a:xfrm>
            <a:off x="0" y="5657671"/>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6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Dans ce domaine des clusters métalliques, on assiste à une dialectique constante entre méthodologies de synthèse, caractérisations spectroscopiques et structurales, réactivité et activité catalytique en phase homogène, et utilisation pour la préparation de nanomatériaux originaux dont les propriétés physiques (magnétiques, ...) ou catalytiques en phase hétérogène sont des plus prometteuses</a:t>
            </a:r>
            <a:r>
              <a:rPr kumimoji="0" lang="fr-FR"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fr-FR"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2574</Words>
  <Application>Microsoft Office PowerPoint</Application>
  <PresentationFormat>Affichage à l'écran (4:3)</PresentationFormat>
  <Paragraphs>53</Paragraphs>
  <Slides>35</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35</vt:i4>
      </vt:variant>
    </vt:vector>
  </HeadingPairs>
  <TitlesOfParts>
    <vt:vector size="37" baseType="lpstr">
      <vt:lpstr>Thème Office</vt:lpstr>
      <vt:lpstr>CS ChemDraw Drawing</vt:lpstr>
      <vt:lpstr>CHIMIE DES CLUSTERS D’ELEMENTS DE TRANSITION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CHIMIE DES CLUSTERS D’ELEMENTS DE TRANSITION</dc:title>
  <dc:creator>MOUSSA DIENG</dc:creator>
  <cp:lastModifiedBy>MOUSSA DIENG</cp:lastModifiedBy>
  <cp:revision>11</cp:revision>
  <dcterms:created xsi:type="dcterms:W3CDTF">2014-05-01T10:49:47Z</dcterms:created>
  <dcterms:modified xsi:type="dcterms:W3CDTF">2014-05-01T16:02:06Z</dcterms:modified>
</cp:coreProperties>
</file>