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1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2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710" r:id="rId2"/>
    <p:sldMasterId id="2147483725" r:id="rId3"/>
    <p:sldMasterId id="2147483741" r:id="rId4"/>
    <p:sldMasterId id="2147483757" r:id="rId5"/>
    <p:sldMasterId id="2147483773" r:id="rId6"/>
    <p:sldMasterId id="2147483789" r:id="rId7"/>
    <p:sldMasterId id="2147483805" r:id="rId8"/>
    <p:sldMasterId id="2147483821" r:id="rId9"/>
    <p:sldMasterId id="2147483852" r:id="rId10"/>
    <p:sldMasterId id="2147483867" r:id="rId11"/>
    <p:sldMasterId id="2147483882" r:id="rId12"/>
    <p:sldMasterId id="2147483897" r:id="rId13"/>
  </p:sldMasterIdLst>
  <p:notesMasterIdLst>
    <p:notesMasterId r:id="rId32"/>
  </p:notesMasterIdLst>
  <p:handoutMasterIdLst>
    <p:handoutMasterId r:id="rId33"/>
  </p:handoutMasterIdLst>
  <p:sldIdLst>
    <p:sldId id="391" r:id="rId14"/>
    <p:sldId id="396" r:id="rId15"/>
    <p:sldId id="392" r:id="rId16"/>
    <p:sldId id="397" r:id="rId17"/>
    <p:sldId id="362" r:id="rId18"/>
    <p:sldId id="367" r:id="rId19"/>
    <p:sldId id="271" r:id="rId20"/>
    <p:sldId id="354" r:id="rId21"/>
    <p:sldId id="366" r:id="rId22"/>
    <p:sldId id="351" r:id="rId23"/>
    <p:sldId id="355" r:id="rId24"/>
    <p:sldId id="356" r:id="rId25"/>
    <p:sldId id="357" r:id="rId26"/>
    <p:sldId id="358" r:id="rId27"/>
    <p:sldId id="359" r:id="rId28"/>
    <p:sldId id="360" r:id="rId29"/>
    <p:sldId id="365" r:id="rId30"/>
    <p:sldId id="400" r:id="rId31"/>
  </p:sldIdLst>
  <p:sldSz cx="9144000" cy="6858000" type="screen4x3"/>
  <p:notesSz cx="7315200" cy="9601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 Hadji Momar THIAM" initials="EMT" lastIdx="1" clrIdx="0">
    <p:extLst>
      <p:ext uri="{19B8F6BF-5375-455C-9EA6-DF929625EA0E}">
        <p15:presenceInfo xmlns:p15="http://schemas.microsoft.com/office/powerpoint/2012/main" userId="El Hadji Momar THI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30C"/>
    <a:srgbClr val="C68C52"/>
    <a:srgbClr val="BC7D3E"/>
    <a:srgbClr val="A76F37"/>
    <a:srgbClr val="DCB894"/>
    <a:srgbClr val="996633"/>
    <a:srgbClr val="1E7C22"/>
    <a:srgbClr val="27A22D"/>
    <a:srgbClr val="0A7832"/>
    <a:srgbClr val="65B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87455" autoAdjust="0"/>
  </p:normalViewPr>
  <p:slideViewPr>
    <p:cSldViewPr>
      <p:cViewPr varScale="1">
        <p:scale>
          <a:sx n="79" d="100"/>
          <a:sy n="79" d="100"/>
        </p:scale>
        <p:origin x="16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9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68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5" tIns="46241" rIns="94075" bIns="4624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5" tIns="46241" rIns="94075" bIns="4624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5" tIns="46241" rIns="94075" bIns="4624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5" tIns="46241" rIns="94075" bIns="4624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68D722E1-29B5-403F-967C-BA2B123D74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46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5" tIns="46241" rIns="94075" bIns="4624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5" tIns="46241" rIns="94075" bIns="4624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2313"/>
            <a:ext cx="4795838" cy="3597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5" tIns="46241" rIns="94075" bIns="46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5" tIns="46241" rIns="94075" bIns="4624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5" tIns="46241" rIns="94075" bIns="4624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E106C59B-EB2A-4E00-A1AE-A72BB38BD7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777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523D6-1B28-453F-A1CB-B02DC5580E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14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70441-D452-4A93-BA6C-A20A2F6F8376}" type="slidenum">
              <a:rPr lang="fr-FR" smtClean="0">
                <a:latin typeface="Arial" pitchFamily="34" charset="0"/>
              </a:rPr>
              <a:pPr/>
              <a:t>12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13" y="4559867"/>
            <a:ext cx="5363577" cy="432069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CB8E-1F6D-477F-A46B-D7441503D5DF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B94D7-3A4E-483E-B070-612387EE524A}" type="slidenum">
              <a:rPr lang="fr-FR" smtClean="0">
                <a:latin typeface="Arial" pitchFamily="34" charset="0"/>
              </a:rPr>
              <a:pPr/>
              <a:t>14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13" y="4559867"/>
            <a:ext cx="5363577" cy="432069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B94D7-3A4E-483E-B070-612387EE524A}" type="slidenum">
              <a:rPr lang="fr-FR" smtClean="0">
                <a:latin typeface="Arial" pitchFamily="34" charset="0"/>
              </a:rPr>
              <a:pPr/>
              <a:t>15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13" y="4559867"/>
            <a:ext cx="5363577" cy="432069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6E270-4DD4-4206-AE02-3C69B41A560C}" type="slidenum">
              <a:rPr lang="fr-FR" smtClean="0">
                <a:latin typeface="Arial" pitchFamily="34" charset="0"/>
              </a:rPr>
              <a:pPr/>
              <a:t>16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13" y="4559867"/>
            <a:ext cx="5363577" cy="432069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6E270-4DD4-4206-AE02-3C69B41A560C}" type="slidenum">
              <a:rPr lang="fr-FR" smtClean="0">
                <a:latin typeface="Arial" pitchFamily="34" charset="0"/>
              </a:rPr>
              <a:pPr/>
              <a:t>17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13" y="4559867"/>
            <a:ext cx="5363577" cy="432069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2713" y="757238"/>
            <a:ext cx="5038725" cy="37782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0628" y="4788933"/>
            <a:ext cx="6241627" cy="45355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8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2"/>
            <a:ext cx="91440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rgbClr val="9F0C0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 userDrawn="1"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latin typeface="Times New Roman" charset="0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901" y="808038"/>
            <a:ext cx="2201863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rgbClr val="000000"/>
                </a:solidFill>
                <a:latin typeface="Arial" charset="0"/>
                <a:cs typeface="Arial" charset="0"/>
              </a:rPr>
              <a:t>Un Peuple – Un But  – Une Foi</a:t>
            </a:r>
          </a:p>
          <a:p>
            <a:pPr algn="ctr">
              <a:defRPr/>
            </a:pPr>
            <a:endParaRPr lang="fr-FR" sz="800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algn="ctr">
              <a:defRPr/>
            </a:pPr>
            <a:r>
              <a:rPr lang="fr-FR" sz="1100" b="1">
                <a:solidFill>
                  <a:srgbClr val="000000"/>
                </a:solidFill>
                <a:latin typeface="Arial" charset="0"/>
                <a:cs typeface="Arial" charset="0"/>
              </a:rPr>
              <a:t>PRIMATURE</a:t>
            </a:r>
          </a:p>
          <a:p>
            <a:pPr algn="ctr">
              <a:defRPr/>
            </a:pPr>
            <a:endParaRPr lang="fr-FR" sz="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77"/>
          <p:cNvSpPr>
            <a:spLocks noChangeShapeType="1"/>
          </p:cNvSpPr>
          <p:nvPr userDrawn="1"/>
        </p:nvSpPr>
        <p:spPr bwMode="auto">
          <a:xfrm>
            <a:off x="417514" y="1028700"/>
            <a:ext cx="1576387" cy="7938"/>
          </a:xfrm>
          <a:prstGeom prst="line">
            <a:avLst/>
          </a:prstGeom>
          <a:noFill/>
          <a:ln w="31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Text" lastClr="000000"/>
              </a:solidFill>
              <a:latin typeface="Times New Roman" charset="0"/>
              <a:cs typeface="+mn-cs"/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9"/>
            <a:ext cx="1466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12" name="Image 11" descr="senegal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04"/>
            <a:ext cx="78581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94038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362213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69385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2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2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21370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60783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3733800"/>
            <a:ext cx="91376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rgbClr val="9F0C0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 userDrawn="1"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16632"/>
            <a:ext cx="1466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148098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099368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5536435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39936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54989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831777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525385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6306964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13622363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024377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082630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024813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852377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896509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041057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3733800"/>
            <a:ext cx="91376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rgbClr val="9F0C0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 userDrawn="1"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88640"/>
            <a:ext cx="1466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183420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534150"/>
            <a:ext cx="12192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CA9F8-6B9E-4327-A685-06BF9485CF18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23602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1156155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948428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573172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133696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971772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0694700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3322640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37332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335219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019923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628970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532101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034232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3733800"/>
            <a:ext cx="91376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rgbClr val="9F0C0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 userDrawn="1"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15131"/>
            <a:ext cx="1466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689125297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8288274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2557170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380397"/>
      </p:ext>
    </p:extLst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24243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2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2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114888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740710"/>
      </p:ext>
    </p:extLst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9054427"/>
      </p:ext>
    </p:extLst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013550"/>
      </p:ext>
    </p:extLst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615734"/>
      </p:ext>
    </p:extLst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766390"/>
      </p:ext>
    </p:extLst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525807"/>
      </p:ext>
    </p:extLst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317423"/>
      </p:ext>
    </p:extLst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65973"/>
      </p:ext>
    </p:extLst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3733800"/>
            <a:ext cx="91376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rgbClr val="9F0C0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 userDrawn="1"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13643"/>
            <a:ext cx="1466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47262705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108484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28433"/>
      </p:ext>
    </p:extLst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9315141"/>
      </p:ext>
    </p:extLst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751085"/>
      </p:ext>
    </p:extLst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64203"/>
      </p:ext>
    </p:extLst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894112"/>
      </p:ext>
    </p:extLst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177447"/>
      </p:ext>
    </p:extLst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7311788"/>
      </p:ext>
    </p:extLst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8043353"/>
      </p:ext>
    </p:extLst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064784"/>
      </p:ext>
    </p:extLst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417768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90494"/>
            <a:ext cx="9143999" cy="5055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223457"/>
            <a:ext cx="7886700" cy="847168"/>
          </a:xfrm>
        </p:spPr>
        <p:txBody>
          <a:bodyPr anchor="b"/>
          <a:lstStyle>
            <a:lvl1pPr>
              <a:defRPr b="0" i="0" baseline="0">
                <a:solidFill>
                  <a:schemeClr val="bg1"/>
                </a:solidFill>
                <a:latin typeface="Helvetica Neue LT Std 57 Condensed" charset="0"/>
                <a:ea typeface="Helvetica Neue LT Std 57 Condensed" charset="0"/>
                <a:cs typeface="Helvetica Neue LT Std 57 Condensed" charset="0"/>
              </a:defRPr>
            </a:lvl1pPr>
          </a:lstStyle>
          <a:p>
            <a:r>
              <a:rPr lang="fr-FR" dirty="0" smtClean="0"/>
              <a:t>Cliquez et modifiez le 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i="0" baseline="0">
                <a:latin typeface="Helvetica Neue LT Std 35 Thin" charset="0"/>
                <a:ea typeface="Helvetica Neue LT Std 35 Thin" charset="0"/>
                <a:cs typeface="Helvetica Neue LT Std 35 Thin" charset="0"/>
              </a:defRPr>
            </a:lvl1pPr>
            <a:lvl2pPr>
              <a:defRPr b="0" i="0">
                <a:latin typeface="Helvetica Neue LT Std 35 Thin" charset="0"/>
                <a:ea typeface="Helvetica Neue LT Std 35 Thin" charset="0"/>
                <a:cs typeface="Helvetica Neue LT Std 35 Thin" charset="0"/>
              </a:defRPr>
            </a:lvl2pPr>
            <a:lvl3pPr>
              <a:defRPr b="0" i="0">
                <a:latin typeface="Helvetica Neue LT Std 35 Thin" charset="0"/>
                <a:ea typeface="Helvetica Neue LT Std 35 Thin" charset="0"/>
                <a:cs typeface="Helvetica Neue LT Std 35 Thin" charset="0"/>
              </a:defRPr>
            </a:lvl3pPr>
            <a:lvl4pPr>
              <a:defRPr b="0" i="0">
                <a:latin typeface="Helvetica Neue LT Std 35 Thin" charset="0"/>
                <a:ea typeface="Helvetica Neue LT Std 35 Thin" charset="0"/>
                <a:cs typeface="Helvetica Neue LT Std 35 Thin" charset="0"/>
              </a:defRPr>
            </a:lvl4pPr>
            <a:lvl5pPr>
              <a:defRPr b="0" i="0">
                <a:latin typeface="Helvetica Neue LT Std 35 Thin" charset="0"/>
                <a:ea typeface="Helvetica Neue LT Std 35 Thin" charset="0"/>
                <a:cs typeface="Helvetica Neue LT Std 35 Thin" charset="0"/>
              </a:defRPr>
            </a:lvl5pPr>
          </a:lstStyle>
          <a:p>
            <a:pPr lvl="0"/>
            <a:r>
              <a:rPr lang="fr-FR" dirty="0" smtClean="0"/>
              <a:t>Cliquez et tapez le contenu du sommaire </a:t>
            </a:r>
          </a:p>
          <a:p>
            <a:pPr lvl="0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43299" y="6360726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B213A85-0892-8A41-9E60-CF38E90AE8A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233" y="6409851"/>
            <a:ext cx="461417" cy="4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7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269544"/>
      </p:ext>
    </p:extLst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771239"/>
      </p:ext>
    </p:extLst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885559"/>
      </p:ext>
    </p:extLst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3733800"/>
            <a:ext cx="91376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rgbClr val="9F0C0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 userDrawn="1"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15131"/>
            <a:ext cx="1466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039368748"/>
      </p:ext>
    </p:extLst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204516"/>
      </p:ext>
    </p:extLst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3228940"/>
      </p:ext>
    </p:extLst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894996"/>
      </p:ext>
    </p:extLst>
  </p:cSld>
  <p:clrMapOvr>
    <a:masterClrMapping/>
  </p:clrMapOvr>
  <p:transition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005887"/>
      </p:ext>
    </p:extLst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451223"/>
      </p:ext>
    </p:extLst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435125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4077072"/>
            <a:ext cx="913765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8"/>
          <p:cNvSpPr>
            <a:spLocks noChangeShapeType="1"/>
          </p:cNvSpPr>
          <p:nvPr userDrawn="1"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7048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05557914"/>
      </p:ext>
    </p:extLst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8627971"/>
      </p:ext>
    </p:extLst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847649"/>
      </p:ext>
    </p:extLst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809905"/>
      </p:ext>
    </p:extLst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897627"/>
      </p:ext>
    </p:extLst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988906"/>
      </p:ext>
    </p:extLst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994732"/>
      </p:ext>
    </p:extLst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733800"/>
            <a:ext cx="913765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fr-FR" altLang="fr-FR" sz="1800" smtClean="0">
              <a:solidFill>
                <a:srgbClr val="9F0C01"/>
              </a:solidFill>
              <a:latin typeface="Times New Roman" pitchFamily="18" charset="0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8900" y="808038"/>
            <a:ext cx="22018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800" smtClean="0">
                <a:solidFill>
                  <a:srgbClr val="000000"/>
                </a:solidFill>
              </a:rPr>
              <a:t>Un Peuple – Un But  – Une Foi</a:t>
            </a:r>
          </a:p>
          <a:p>
            <a:pPr algn="ctr" eaLnBrk="1" hangingPunct="1"/>
            <a:endParaRPr lang="fr-FR" altLang="fr-FR" sz="8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1100" b="1" smtClean="0">
                <a:solidFill>
                  <a:srgbClr val="000000"/>
                </a:solidFill>
              </a:rPr>
              <a:t>PRIMATURE</a:t>
            </a:r>
          </a:p>
          <a:p>
            <a:pPr algn="ctr" eaLnBrk="1" hangingPunct="1"/>
            <a:endParaRPr lang="fr-FR" altLang="fr-FR" sz="800" b="1" smtClean="0">
              <a:solidFill>
                <a:srgbClr val="000000"/>
              </a:solidFill>
            </a:endParaRPr>
          </a:p>
        </p:txBody>
      </p:sp>
      <p:sp>
        <p:nvSpPr>
          <p:cNvPr id="9" name="Line 77"/>
          <p:cNvSpPr>
            <a:spLocks noChangeShapeType="1"/>
          </p:cNvSpPr>
          <p:nvPr/>
        </p:nvSpPr>
        <p:spPr bwMode="auto">
          <a:xfrm>
            <a:off x="417513" y="1028700"/>
            <a:ext cx="1576387" cy="7938"/>
          </a:xfrm>
          <a:prstGeom prst="line">
            <a:avLst/>
          </a:prstGeom>
          <a:noFill/>
          <a:ln w="31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19812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7" descr="Republique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74638"/>
            <a:ext cx="685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28041"/>
      </p:ext>
    </p:extLst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365643"/>
      </p:ext>
    </p:extLst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987945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3733800"/>
            <a:ext cx="91376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>
              <a:solidFill>
                <a:srgbClr val="9F0C01"/>
              </a:solidFill>
            </a:endParaRPr>
          </a:p>
        </p:txBody>
      </p:sp>
      <p:sp>
        <p:nvSpPr>
          <p:cNvPr id="7" name="Line 28"/>
          <p:cNvSpPr>
            <a:spLocks noChangeShapeType="1"/>
          </p:cNvSpPr>
          <p:nvPr userDrawn="1"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15131"/>
            <a:ext cx="1466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77623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329984"/>
      </p:ext>
    </p:extLst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377538"/>
      </p:ext>
    </p:extLst>
  </p:cSld>
  <p:clrMapOvr>
    <a:masterClrMapping/>
  </p:clrMapOvr>
  <p:transition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242237"/>
      </p:ext>
    </p:extLst>
  </p:cSld>
  <p:clrMapOvr>
    <a:masterClrMapping/>
  </p:clrMapOvr>
  <p:transition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EC51-D392-42A1-8F75-7BF38E3541AF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08676"/>
      </p:ext>
    </p:extLst>
  </p:cSld>
  <p:clrMapOvr>
    <a:masterClrMapping/>
  </p:clrMapOvr>
  <p:transition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0D571-7C64-4605-8D7C-FFFC6FF3377F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76404"/>
      </p:ext>
    </p:extLst>
  </p:cSld>
  <p:clrMapOvr>
    <a:masterClrMapping/>
  </p:clrMapOvr>
  <p:transition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9619548"/>
      </p:ext>
    </p:extLst>
  </p:cSld>
  <p:clrMapOvr>
    <a:masterClrMapping/>
  </p:clrMapOvr>
  <p:transition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216372"/>
      </p:ext>
    </p:extLst>
  </p:cSld>
  <p:clrMapOvr>
    <a:masterClrMapping/>
  </p:clrMapOvr>
  <p:transition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962924"/>
      </p:ext>
    </p:extLst>
  </p:cSld>
  <p:clrMapOvr>
    <a:masterClrMapping/>
  </p:clrMapOvr>
  <p:transition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486194"/>
      </p:ext>
    </p:extLst>
  </p:cSld>
  <p:clrMapOvr>
    <a:masterClrMapping/>
  </p:clrMapOvr>
  <p:transition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84182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824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51785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96802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1325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4913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86823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765101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8153972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34562127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30107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91549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08596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344412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50138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3733800"/>
            <a:ext cx="91376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9F0C0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5484"/>
            <a:ext cx="1656184" cy="8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94578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788518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11484355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284917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18688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947986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442407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953304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2850466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748845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357131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80179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777111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598049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2"/>
            <a:ext cx="91440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rgbClr val="9F0C0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 userDrawn="1"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6863"/>
            <a:ext cx="1466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184303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6124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97882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605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009998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282556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49977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0768903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49109694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813139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192246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431002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472944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2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2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74091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503292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2"/>
            <a:ext cx="91440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rgbClr val="9F0C0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 userDrawn="1"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7645"/>
            <a:ext cx="1466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477896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9197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9739345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343640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744916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10161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889729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2925310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243506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73783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914030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670358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70545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2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2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853445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859058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3733800"/>
            <a:ext cx="91376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9F0C0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270" y="197568"/>
            <a:ext cx="1656184" cy="8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025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657481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5497230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12229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040264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148724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286513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62324749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1952597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850892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55451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1025"/>
            <a:ext cx="6019800" cy="55451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297121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581025"/>
            <a:ext cx="8229600" cy="5545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694253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224220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81025"/>
            <a:ext cx="8229600" cy="838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7550"/>
            <a:ext cx="4038600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32263"/>
            <a:ext cx="4038600" cy="19939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32263"/>
            <a:ext cx="4038600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22818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ar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2"/>
            <a:ext cx="91440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rgbClr val="9F0C0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 userDrawn="1"/>
        </p:nvSpPr>
        <p:spPr bwMode="auto">
          <a:xfrm>
            <a:off x="2514600" y="1066800"/>
            <a:ext cx="0" cy="3657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" name="Image 10" descr="lo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8157" y="188640"/>
            <a:ext cx="1466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3735388" cy="914400"/>
          </a:xfrm>
        </p:spPr>
        <p:txBody>
          <a:bodyPr lIns="91440" rIns="91440" anchor="t"/>
          <a:lstStyle>
            <a:lvl1pPr>
              <a:defRPr sz="32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184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048000"/>
            <a:ext cx="3779838" cy="914400"/>
          </a:xfrm>
        </p:spPr>
        <p:txBody>
          <a:bodyPr lIns="91440" tIns="18000" rIns="91440"/>
          <a:lstStyle>
            <a:lvl1pPr marL="0" indent="0">
              <a:buFont typeface="Times" charset="0"/>
              <a:buNone/>
              <a:defRPr sz="2400">
                <a:solidFill>
                  <a:srgbClr val="74330C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461501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2114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8740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7550"/>
            <a:ext cx="4038600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271277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448797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728082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81533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0368619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2746745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4111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5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6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3" descr="marge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latin typeface="Times New Roman" charset="0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2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r-FR">
              <a:latin typeface="Times New Roman" charset="0"/>
              <a:cs typeface="+mn-cs"/>
            </a:endParaRPr>
          </a:p>
        </p:txBody>
      </p:sp>
      <p:pic>
        <p:nvPicPr>
          <p:cNvPr id="1031" name="Image 10" descr="log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912" r:id="rId15"/>
    <p:sldLayoutId id="2147483913" r:id="rId16"/>
    <p:sldLayoutId id="2147483919" r:id="rId17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3" descr="marge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31" name="Image 10" descr="log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transition>
    <p:wipe dir="r"/>
  </p:transition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3" descr="marge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31" name="Image 10" descr="log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6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  <p:transition>
    <p:wipe dir="r"/>
  </p:transition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3" descr="marge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31" name="Image 10" descr="log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74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</p:sldLayoutIdLst>
  <p:transition>
    <p:wipe dir="r"/>
  </p:transition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3" descr="marg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fr-FR" altLang="fr-FR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705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1" name="Image 10" descr="log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6840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BACA33-5EC6-4268-9211-356B60B6778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5" name="Text Box 21"/>
          <p:cNvSpPr txBox="1">
            <a:spLocks noChangeArrowheads="1"/>
          </p:cNvSpPr>
          <p:nvPr/>
        </p:nvSpPr>
        <p:spPr bwMode="auto">
          <a:xfrm>
            <a:off x="762000" y="652145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altLang="fr-FR" sz="1600" smtClean="0">
                <a:solidFill>
                  <a:srgbClr val="FFFFFF"/>
                </a:solidFill>
                <a:latin typeface="Arial Narrow" pitchFamily="34" charset="0"/>
              </a:rPr>
              <a:t>Texte</a:t>
            </a:r>
            <a:endParaRPr lang="fr-FR" altLang="fr-FR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2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</p:sldLayoutIdLst>
  <p:transition>
    <p:wipe dir="r"/>
  </p:transition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3" descr="marge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1031" name="Image 10" descr="log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9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ransition>
    <p:wipe dir="r"/>
  </p:transition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marg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3079" name="Image 10" descr="log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15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ransition>
    <p:wipe dir="r"/>
  </p:transition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3" descr="marge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2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31" name="Image 10" descr="log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9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</p:sldLayoutIdLst>
  <p:transition>
    <p:wipe dir="r"/>
  </p:transition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3" descr="marge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2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31" name="Image 10" descr="log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9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transition>
    <p:wipe dir="r"/>
  </p:transition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marg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3079" name="Image 10" descr="log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49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ransition>
    <p:wipe dir="r"/>
  </p:transition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3" descr="marge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2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31" name="Image 10" descr="log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39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3" descr="marge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31" name="Image 10" descr="log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78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</p:sldLayoutIdLst>
  <p:transition>
    <p:wipe dir="r"/>
  </p:transition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3" descr="marge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7338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Rectangle 3"/>
          <p:cNvSpPr>
            <a:spLocks noChangeArrowheads="1"/>
          </p:cNvSpPr>
          <p:nvPr/>
        </p:nvSpPr>
        <p:spPr bwMode="hidden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92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057400" y="990600"/>
            <a:ext cx="6705600" cy="0"/>
          </a:xfrm>
          <a:prstGeom prst="line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pic>
        <p:nvPicPr>
          <p:cNvPr id="1031" name="Image 10" descr="log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2286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524000" y="6477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fr-FR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24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</p:sldLayoutIdLst>
  <p:transition>
    <p:wipe dir="r"/>
  </p:transition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200" b="1">
          <a:solidFill>
            <a:srgbClr val="0A7832"/>
          </a:solidFill>
          <a:latin typeface="Arial" charset="0"/>
          <a:ea typeface="Arial" charset="0"/>
          <a:cs typeface="Arial" charset="0"/>
        </a:defRPr>
      </a:lvl9pPr>
    </p:titleStyle>
    <p:bodyStyle>
      <a:lvl1pPr marL="192088" indent="-19208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68350" indent="-1936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180975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1125" indent="-146050" algn="just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8383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955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7527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209925" indent="-146050" algn="just" rtl="0" fontAlgn="base">
        <a:lnSpc>
          <a:spcPct val="104000"/>
        </a:lnSpc>
        <a:spcBef>
          <a:spcPct val="20000"/>
        </a:spcBef>
        <a:spcAft>
          <a:spcPct val="0"/>
        </a:spcAft>
        <a:buClr>
          <a:srgbClr val="ED8004"/>
        </a:buClr>
        <a:buFont typeface="Times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2060847"/>
            <a:ext cx="7924800" cy="1296145"/>
          </a:xfr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fr-FR" sz="2800" b="1" kern="1200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Arial" pitchFamily="34" charset="0"/>
              </a:rPr>
              <a:t>GESTION PROJET/PROGRAMME DE NUTRITION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3A85-0892-8A41-9E60-CF38E90AE8A8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2339975" y="115888"/>
            <a:ext cx="6335713" cy="784225"/>
          </a:xfrm>
          <a:prstGeom prst="flowChartAlternateProcess">
            <a:avLst/>
          </a:prstGeom>
          <a:solidFill>
            <a:srgbClr val="996633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3399"/>
              </a:buClr>
              <a:buSzPct val="70000"/>
            </a:pPr>
            <a:r>
              <a:rPr lang="fr-FR" altLang="fr-FR" sz="2000" b="1" dirty="0">
                <a:solidFill>
                  <a:schemeClr val="bg1"/>
                </a:solidFill>
              </a:rPr>
              <a:t>CELLULE DE LUTTE CONTRE LA MALNUTRITION  ANCRAGE INSTITUTIONNEL ET MISSIONS 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107950" y="980728"/>
            <a:ext cx="9036050" cy="5589588"/>
          </a:xfrm>
        </p:spPr>
        <p:txBody>
          <a:bodyPr/>
          <a:lstStyle/>
          <a:p>
            <a:pPr>
              <a:lnSpc>
                <a:spcPct val="74000"/>
              </a:lnSpc>
              <a:buSzPct val="70000"/>
              <a:buFont typeface="Wingdings" panose="05000000000000000000" pitchFamily="2" charset="2"/>
              <a:buChar char="Ø"/>
            </a:pPr>
            <a:endParaRPr lang="fr-FR" altLang="fr-FR" sz="1000" dirty="0" smtClean="0">
              <a:latin typeface="Bookman Old Style" panose="02050604050505020204" pitchFamily="18" charset="0"/>
            </a:endParaRPr>
          </a:p>
          <a:p>
            <a:pPr algn="l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fr-FR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L’état du Sénégal a institué par décret N°2001-770 du 05 octobre  2001, la Cellule de Lutte contre la Malnutrition(CLM);</a:t>
            </a:r>
          </a:p>
          <a:p>
            <a:pPr algn="l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fr-FR" altLang="fr-FR" sz="18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fr-FR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Placée sous l’autorité du Premier Ministre,</a:t>
            </a:r>
            <a:r>
              <a:rPr lang="en-US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18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rattachée</a:t>
            </a:r>
            <a:r>
              <a:rPr lang="en-US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à la </a:t>
            </a:r>
            <a:r>
              <a:rPr lang="en-US" altLang="fr-FR" sz="18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Primature</a:t>
            </a:r>
            <a:r>
              <a:rPr lang="en-US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et </a:t>
            </a:r>
            <a:r>
              <a:rPr lang="en-US" altLang="fr-FR" sz="18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dotée</a:t>
            </a:r>
            <a:r>
              <a:rPr lang="en-US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d’un </a:t>
            </a:r>
            <a:r>
              <a:rPr lang="en-US" altLang="fr-FR" sz="18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secrétariat</a:t>
            </a:r>
            <a:r>
              <a:rPr lang="en-US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18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exécutif</a:t>
            </a:r>
            <a:r>
              <a:rPr lang="en-US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la CLM a pour mandat de :</a:t>
            </a:r>
          </a:p>
          <a:p>
            <a:pPr algn="l">
              <a:lnSpc>
                <a:spcPct val="100000"/>
              </a:lnSpc>
              <a:buSzPct val="70000"/>
              <a:buFont typeface="Times" panose="02020603050405020304" pitchFamily="18" charset="0"/>
              <a:buNone/>
            </a:pPr>
            <a:endParaRPr lang="fr-FR" altLang="fr-FR" sz="18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buSzPct val="70000"/>
              <a:buFont typeface="Wingdings" panose="05000000000000000000" pitchFamily="2" charset="2"/>
              <a:buChar char="ü"/>
            </a:pPr>
            <a:r>
              <a:rPr lang="fr-FR" altLang="fr-FR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</a:t>
            </a:r>
            <a:r>
              <a:rPr lang="fr-FR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ssister le Premier Ministre dans la définition et la mise en œuvre de la politique nationale en matière de nutrition</a:t>
            </a:r>
          </a:p>
          <a:p>
            <a:pPr algn="l">
              <a:lnSpc>
                <a:spcPct val="100000"/>
              </a:lnSpc>
              <a:buSzPct val="70000"/>
              <a:buFont typeface="Wingdings" panose="05000000000000000000" pitchFamily="2" charset="2"/>
              <a:buChar char="ü"/>
            </a:pPr>
            <a:endParaRPr lang="fr-FR" altLang="fr-FR" sz="18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buSzPct val="70000"/>
              <a:buFont typeface="Wingdings" panose="05000000000000000000" pitchFamily="2" charset="2"/>
              <a:buChar char="ü"/>
            </a:pPr>
            <a:r>
              <a:rPr lang="fr-FR" altLang="fr-FR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</a:t>
            </a:r>
            <a:r>
              <a:rPr lang="fr-FR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laborer les stratégies appropriées pour la mise en œuvre pour l’exécution des programmes nationaux de nutrition et s’assurer de leur bonne exécution</a:t>
            </a:r>
          </a:p>
          <a:p>
            <a:pPr algn="l">
              <a:lnSpc>
                <a:spcPct val="100000"/>
              </a:lnSpc>
              <a:buSzPct val="70000"/>
              <a:buFont typeface="Wingdings" panose="05000000000000000000" pitchFamily="2" charset="2"/>
              <a:buChar char="ü"/>
            </a:pPr>
            <a:endParaRPr lang="fr-FR" altLang="fr-FR" sz="18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buSzPct val="70000"/>
              <a:buFont typeface="Wingdings" panose="05000000000000000000" pitchFamily="2" charset="2"/>
              <a:buChar char="ü"/>
            </a:pPr>
            <a:r>
              <a:rPr lang="fr-FR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Appuyer le gouvernement pour la mise en en œuvre des différents projets et programmes en matière de nutrition</a:t>
            </a:r>
          </a:p>
          <a:p>
            <a:pPr marL="0" indent="0">
              <a:lnSpc>
                <a:spcPct val="90000"/>
              </a:lnSpc>
            </a:pPr>
            <a:endParaRPr lang="en-US" sz="1800" b="1" dirty="0" smtClean="0"/>
          </a:p>
          <a:p>
            <a:pPr marL="0" indent="0">
              <a:lnSpc>
                <a:spcPct val="90000"/>
              </a:lnSpc>
            </a:pPr>
            <a:r>
              <a:rPr lang="en-US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Elle </a:t>
            </a:r>
            <a:r>
              <a:rPr lang="en-US" altLang="fr-FR" sz="18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comprend</a:t>
            </a:r>
            <a:r>
              <a:rPr lang="en-US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des </a:t>
            </a:r>
            <a:r>
              <a:rPr lang="en-US" altLang="fr-FR" sz="18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comités</a:t>
            </a:r>
            <a:r>
              <a:rPr lang="en-US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techniques </a:t>
            </a:r>
            <a:r>
              <a:rPr lang="en-US" altLang="fr-FR" sz="18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comme</a:t>
            </a:r>
            <a:r>
              <a:rPr lang="en-US" altLang="fr-FR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le COSFAM</a:t>
            </a:r>
            <a:endParaRPr lang="fr-FR" altLang="fr-FR" sz="18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871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390736" cy="468052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fr-FR" sz="2000" kern="1200" dirty="0" smtClean="0">
                <a:solidFill>
                  <a:srgbClr val="214F29"/>
                </a:solidFill>
                <a:latin typeface="Bookman Old Style" pitchFamily="18" charset="0"/>
                <a:cs typeface="Times New Roman" pitchFamily="18" charset="0"/>
              </a:rPr>
              <a:t>Développer une bonne synergie avec les autres programmes de lutte contre la pauvreté en général</a:t>
            </a:r>
          </a:p>
          <a:p>
            <a:pPr lvl="1">
              <a:buFont typeface="Wingdings" pitchFamily="2" charset="2"/>
              <a:buChar char="§"/>
            </a:pPr>
            <a:endParaRPr lang="fr-FR" sz="2000" kern="1200" dirty="0" smtClean="0">
              <a:solidFill>
                <a:srgbClr val="214F29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fr-FR" sz="2000" kern="1200" dirty="0" smtClean="0">
                <a:solidFill>
                  <a:srgbClr val="214F29"/>
                </a:solidFill>
                <a:latin typeface="Bookman Old Style" pitchFamily="18" charset="0"/>
                <a:cs typeface="Times New Roman" pitchFamily="18" charset="0"/>
              </a:rPr>
              <a:t>Favoriser la mise en place de capacités nationales pour la conduite efficace de programmes de nutrition</a:t>
            </a:r>
          </a:p>
          <a:p>
            <a:pPr lvl="1">
              <a:buFont typeface="Wingdings" pitchFamily="2" charset="2"/>
              <a:buChar char="§"/>
            </a:pPr>
            <a:endParaRPr lang="fr-FR" sz="2000" kern="1200" dirty="0" smtClean="0">
              <a:solidFill>
                <a:srgbClr val="214F29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fr-FR" sz="2000" kern="1200" dirty="0" smtClean="0">
                <a:solidFill>
                  <a:srgbClr val="214F29"/>
                </a:solidFill>
                <a:latin typeface="Bookman Old Style" pitchFamily="18" charset="0"/>
                <a:cs typeface="Times New Roman" pitchFamily="18" charset="0"/>
              </a:rPr>
              <a:t>Favoriser une politique d’Information, d’Education et de Communication sur la nutrition</a:t>
            </a:r>
          </a:p>
          <a:p>
            <a:pPr lvl="1">
              <a:buFont typeface="Wingdings" pitchFamily="2" charset="2"/>
              <a:buChar char="§"/>
            </a:pPr>
            <a:endParaRPr lang="fr-FR" sz="2000" kern="1200" dirty="0" smtClean="0">
              <a:solidFill>
                <a:srgbClr val="214F29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fr-FR" sz="2000" kern="1200" dirty="0" smtClean="0">
                <a:solidFill>
                  <a:srgbClr val="214F29"/>
                </a:solidFill>
                <a:latin typeface="Bookman Old Style" pitchFamily="18" charset="0"/>
                <a:cs typeface="Times New Roman" pitchFamily="18" charset="0"/>
              </a:rPr>
              <a:t>Recueillir, les rapports d’activités des programmes réalisés par les différents ministères, les ONG et les organismes communautaires de base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34150"/>
            <a:ext cx="12192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51CE72-6A95-4F6B-A7C0-1E6320C3A9C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267744" y="332656"/>
            <a:ext cx="6336704" cy="442674"/>
          </a:xfrm>
          <a:prstGeom prst="flowChartAlternateProcess">
            <a:avLst/>
          </a:prstGeom>
          <a:solidFill>
            <a:srgbClr val="74330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3399"/>
              </a:buClr>
              <a:buSzPct val="70000"/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ROLES ET MISSIONS DE LA CLM 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3787" cy="5400600"/>
          </a:xfrm>
          <a:noFill/>
        </p:spPr>
        <p:txBody>
          <a:bodyPr/>
          <a:lstStyle/>
          <a:p>
            <a:pPr algn="l" eaLnBrk="1" hangingPunct="1">
              <a:buNone/>
            </a:pPr>
            <a:r>
              <a:rPr lang="fr-FR" sz="1600" b="1" kern="1200" dirty="0" smtClean="0">
                <a:latin typeface="Arial" pitchFamily="34" charset="0"/>
                <a:cs typeface="Arial" pitchFamily="34" charset="0"/>
              </a:rPr>
              <a:t>Le secteur de la santé a pour rôle </a:t>
            </a:r>
            <a:r>
              <a:rPr lang="fr-FR" sz="1600" kern="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eaLnBrk="1" hangingPunct="1"/>
            <a:r>
              <a:rPr lang="fr-CH" sz="1800" dirty="0" smtClean="0"/>
              <a:t>Assister le conseil local et l’AEC du PRN dans l’identification des sites ;</a:t>
            </a:r>
          </a:p>
          <a:p>
            <a:pPr lvl="1" eaLnBrk="1" hangingPunct="1"/>
            <a:endParaRPr lang="fr-CH" sz="1800" dirty="0" smtClean="0"/>
          </a:p>
          <a:p>
            <a:pPr lvl="1" eaLnBrk="1" hangingPunct="1"/>
            <a:r>
              <a:rPr lang="fr-CH" sz="1800" dirty="0" smtClean="0"/>
              <a:t>Assister le conseil local et l’AEC dans l’élaboration du projet ;</a:t>
            </a:r>
          </a:p>
          <a:p>
            <a:pPr lvl="1" eaLnBrk="1" hangingPunct="1"/>
            <a:endParaRPr lang="fr-CH" sz="1800" dirty="0" smtClean="0"/>
          </a:p>
          <a:p>
            <a:pPr lvl="1" eaLnBrk="1" hangingPunct="1"/>
            <a:r>
              <a:rPr lang="fr-CH" sz="1800" dirty="0" smtClean="0"/>
              <a:t>Veiller au respect des normes dans les services délivrés au niveau communautaire;</a:t>
            </a:r>
          </a:p>
          <a:p>
            <a:pPr lvl="1" eaLnBrk="1" hangingPunct="1"/>
            <a:endParaRPr lang="fr-CH" sz="1800" dirty="0" smtClean="0"/>
          </a:p>
          <a:p>
            <a:pPr lvl="1" eaLnBrk="1" hangingPunct="1"/>
            <a:r>
              <a:rPr lang="fr-CH" sz="1800" dirty="0" smtClean="0"/>
              <a:t>Effectuer en collaboration avec les AEC, la formation des acteurs communautaires ;</a:t>
            </a:r>
          </a:p>
          <a:p>
            <a:pPr lvl="1" eaLnBrk="1" hangingPunct="1"/>
            <a:endParaRPr lang="fr-CH" sz="1800" dirty="0" smtClean="0"/>
          </a:p>
          <a:p>
            <a:pPr lvl="1" eaLnBrk="1" hangingPunct="1"/>
            <a:r>
              <a:rPr lang="fr-CH" sz="1800" dirty="0" smtClean="0"/>
              <a:t>Effectuer en collaboration avec les AEC, la supervision régulière des acteurs communautaires ;</a:t>
            </a:r>
          </a:p>
          <a:p>
            <a:pPr lvl="1" eaLnBrk="1" hangingPunct="1"/>
            <a:endParaRPr lang="fr-CH" sz="1800" dirty="0" smtClean="0"/>
          </a:p>
          <a:p>
            <a:pPr lvl="1" eaLnBrk="1" hangingPunct="1"/>
            <a:r>
              <a:rPr lang="fr-CH" sz="1800" dirty="0" smtClean="0"/>
              <a:t>Assurer l’intégration des données de nutrition communautaire dans le SIG de la santé (Système d’Information de la Santé)</a:t>
            </a:r>
            <a:endParaRPr lang="fr-FR" sz="18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6984454" cy="707886"/>
          </a:xfrm>
          <a:solidFill>
            <a:srgbClr val="74330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99"/>
              </a:buClr>
              <a:buSzPct val="70000"/>
              <a:defRPr/>
            </a:pPr>
            <a:r>
              <a:rPr lang="fr-CH" sz="2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ROLES ET MISSIONS DU SECTEUR DE LA SANTE</a:t>
            </a:r>
            <a:br>
              <a:rPr lang="fr-CH" sz="2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fr-FR" sz="2000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052736"/>
            <a:ext cx="8572560" cy="51845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fr-FR" sz="3100" dirty="0" smtClean="0">
                <a:solidFill>
                  <a:srgbClr val="214F29"/>
                </a:solidFill>
              </a:rPr>
              <a:t>La nutrition entre dans les domaines de compétences des collectivités locales, dans ce cadre, elles ont pour mandat:</a:t>
            </a:r>
          </a:p>
          <a:p>
            <a:pPr>
              <a:lnSpc>
                <a:spcPct val="120000"/>
              </a:lnSpc>
              <a:buNone/>
            </a:pPr>
            <a:endParaRPr lang="fr-FR" sz="2200" dirty="0" smtClean="0">
              <a:solidFill>
                <a:srgbClr val="214F29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100" dirty="0" smtClean="0">
                <a:solidFill>
                  <a:srgbClr val="214F29"/>
                </a:solidFill>
              </a:rPr>
              <a:t>Assurer la prise en compte de la lettre de politique de Développement de la Nutrition  dans le Plan de développement Local des Collectivités Locales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fr-FR" sz="1900" dirty="0" smtClean="0">
              <a:solidFill>
                <a:srgbClr val="214F29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100" dirty="0" smtClean="0">
                <a:solidFill>
                  <a:srgbClr val="214F29"/>
                </a:solidFill>
              </a:rPr>
              <a:t>Signer une convention de financement avec la CLM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fr-FR" sz="1600" dirty="0" smtClean="0">
              <a:solidFill>
                <a:srgbClr val="214F29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100" dirty="0" smtClean="0">
                <a:solidFill>
                  <a:srgbClr val="214F29"/>
                </a:solidFill>
              </a:rPr>
              <a:t>Signer un protocole d’accord avec l’Agence d’Exécution Communautaire (AEC) sélectionné pour l’exécution technique et financière du projet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fr-FR" sz="1600" dirty="0" smtClean="0">
              <a:solidFill>
                <a:srgbClr val="214F29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3100" dirty="0" smtClean="0">
                <a:solidFill>
                  <a:srgbClr val="214F29"/>
                </a:solidFill>
              </a:rPr>
              <a:t>Identifier les villages ou quartiers d’intervention avec la contribution du District Sanitaire</a:t>
            </a:r>
          </a:p>
          <a:p>
            <a:pPr>
              <a:lnSpc>
                <a:spcPct val="120000"/>
              </a:lnSpc>
            </a:pPr>
            <a:endParaRPr lang="fr-FR" sz="1600" dirty="0" smtClean="0">
              <a:solidFill>
                <a:srgbClr val="214F29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3100" dirty="0" smtClean="0">
                <a:solidFill>
                  <a:srgbClr val="214F29"/>
                </a:solidFill>
              </a:rPr>
              <a:t> Valider la proposition de projet de nutrition des collectivités locales et le budget proposé par l’AEC</a:t>
            </a:r>
          </a:p>
          <a:p>
            <a:pPr>
              <a:lnSpc>
                <a:spcPct val="120000"/>
              </a:lnSpc>
            </a:pPr>
            <a:endParaRPr lang="fr-FR" sz="1600" dirty="0" smtClean="0">
              <a:solidFill>
                <a:srgbClr val="214F29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3100" dirty="0" smtClean="0">
                <a:solidFill>
                  <a:srgbClr val="214F29"/>
                </a:solidFill>
              </a:rPr>
              <a:t>Assurer le suivi des activités mises en œuvre par l’AEC</a:t>
            </a:r>
            <a:endParaRPr lang="fr-FR" sz="2400" dirty="0" smtClean="0">
              <a:solidFill>
                <a:srgbClr val="214F29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07704" y="332656"/>
            <a:ext cx="6912768" cy="442674"/>
          </a:xfrm>
          <a:prstGeom prst="flowChartAlternateProcess">
            <a:avLst/>
          </a:prstGeom>
          <a:solidFill>
            <a:srgbClr val="74330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3399"/>
              </a:buClr>
              <a:buSzPct val="70000"/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ROLES ET MISSIONS DES COLLECTIVITES LOCALES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304800" y="6534150"/>
            <a:ext cx="12192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51CE72-6A95-4F6B-A7C0-1E6320C3A9C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713788" cy="4604337"/>
          </a:xfr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fr-CH" sz="2000" kern="1200" dirty="0" smtClean="0">
                <a:latin typeface="Arial" pitchFamily="34" charset="0"/>
                <a:cs typeface="Arial" pitchFamily="34" charset="0"/>
              </a:rPr>
              <a:t>L’AEC est chargée pour le compte des collectivités locales, de l’exécution des projets financés par la CLM</a:t>
            </a:r>
            <a:endParaRPr lang="fr-FR" sz="2000" b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fr-FR" sz="2000" b="1" dirty="0" smtClean="0"/>
              <a:t>Elle a pour rôle :</a:t>
            </a:r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Procéder à l’exécution des dépenses selon les règles et procédures définies ;</a:t>
            </a:r>
          </a:p>
          <a:p>
            <a:pPr lvl="1" eaLnBrk="1" hangingPunct="1">
              <a:lnSpc>
                <a:spcPct val="80000"/>
              </a:lnSpc>
            </a:pP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Elaborer les rapports financiers bimestriels (RFB) et les soumettre aux CL ; </a:t>
            </a:r>
          </a:p>
          <a:p>
            <a:pPr lvl="1" eaLnBrk="1" hangingPunct="1">
              <a:lnSpc>
                <a:spcPct val="80000"/>
              </a:lnSpc>
            </a:pP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Faciliter l’organisation des journées communautaires de mobilisation sociale ; </a:t>
            </a:r>
          </a:p>
          <a:p>
            <a:pPr lvl="1" eaLnBrk="1" hangingPunct="1">
              <a:lnSpc>
                <a:spcPct val="80000"/>
              </a:lnSpc>
            </a:pP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Appuyer les acteurs communautaires dans le partage de l’information (restitution communautaire,  transmission données aux partenaires de la santé…) ;</a:t>
            </a:r>
          </a:p>
          <a:p>
            <a:pPr lvl="1" eaLnBrk="1" hangingPunct="1">
              <a:lnSpc>
                <a:spcPct val="80000"/>
              </a:lnSpc>
            </a:pP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Préparer et soumettre des rapports d’activités au CL avec copie au District et à la CLM ;</a:t>
            </a:r>
          </a:p>
          <a:p>
            <a:pPr lvl="1" eaLnBrk="1" hangingPunct="1">
              <a:lnSpc>
                <a:spcPct val="80000"/>
              </a:lnSpc>
            </a:pP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Présenter les états d’avancement du projet lors de la revue organisée avec la CL.</a:t>
            </a:r>
            <a:endParaRPr lang="fr-FR" sz="1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712" y="332656"/>
            <a:ext cx="6840438" cy="400110"/>
          </a:xfrm>
          <a:solidFill>
            <a:srgbClr val="74330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99"/>
              </a:buClr>
              <a:buSzPct val="70000"/>
              <a:defRPr/>
            </a:pPr>
            <a:r>
              <a:rPr lang="fr-CH" sz="2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ROLES ET MISSIONS DE L’AEC DU PRN</a:t>
            </a:r>
            <a:endParaRPr lang="fr-FR" sz="2000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6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9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713788" cy="5213735"/>
          </a:xfr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fr-CH" sz="2000" kern="1200" dirty="0" smtClean="0">
                <a:latin typeface="Arial" pitchFamily="34" charset="0"/>
                <a:cs typeface="Arial" pitchFamily="34" charset="0"/>
              </a:rPr>
              <a:t>L’AEC est chargée pour le compte des collectivités locales, de l’exécution des projets financés par la CLM</a:t>
            </a:r>
            <a:endParaRPr lang="fr-FR" sz="2000" b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fr-FR" sz="2000" b="1" dirty="0" smtClean="0"/>
              <a:t>Elle a pour rôle :</a:t>
            </a:r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Appuyer le conseil local dans l’élaboration de son projet de nutrition ;</a:t>
            </a:r>
          </a:p>
          <a:p>
            <a:pPr lvl="1" eaLnBrk="1" hangingPunct="1">
              <a:lnSpc>
                <a:spcPct val="80000"/>
              </a:lnSpc>
            </a:pP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Faire le « portage » du projet de la CL pour la recherche de financement au PRN ;</a:t>
            </a:r>
          </a:p>
          <a:p>
            <a:pPr lvl="1" eaLnBrk="1" hangingPunct="1">
              <a:lnSpc>
                <a:spcPct val="80000"/>
              </a:lnSpc>
            </a:pP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Signer avec la CL un contrat pour l’exécution technique et financière du projet ;</a:t>
            </a:r>
          </a:p>
          <a:p>
            <a:pPr lvl="1" eaLnBrk="1" hangingPunct="1">
              <a:lnSpc>
                <a:spcPct val="80000"/>
              </a:lnSpc>
            </a:pP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Faciliter le choix des agents relais communautaires (ARC) ;</a:t>
            </a:r>
          </a:p>
          <a:p>
            <a:pPr lvl="1" eaLnBrk="1" hangingPunct="1">
              <a:lnSpc>
                <a:spcPct val="80000"/>
              </a:lnSpc>
            </a:pP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Effectuer en collaboration avec le district de santé, la formation des ARC ;</a:t>
            </a:r>
          </a:p>
          <a:p>
            <a:pPr lvl="1" eaLnBrk="1" hangingPunct="1">
              <a:lnSpc>
                <a:spcPct val="80000"/>
              </a:lnSpc>
            </a:pP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Accompagner les acteurs communautaires dans l’exécution de leurs activités ;</a:t>
            </a:r>
          </a:p>
          <a:p>
            <a:pPr lvl="1" eaLnBrk="1" hangingPunct="1">
              <a:lnSpc>
                <a:spcPct val="80000"/>
              </a:lnSpc>
            </a:pP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800" dirty="0" smtClean="0"/>
              <a:t>Effectuer en collaboration avec le district de santé, la supervision régulière de des acteurs communautaires (AC, relais)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fr-FR" sz="1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712" y="332656"/>
            <a:ext cx="6840438" cy="400110"/>
          </a:xfrm>
          <a:solidFill>
            <a:srgbClr val="74330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99"/>
              </a:buClr>
              <a:buSzPct val="70000"/>
              <a:defRPr/>
            </a:pPr>
            <a:r>
              <a:rPr lang="fr-CH" sz="2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ROLES ET MISSIONS DE L’AEC DU PRN</a:t>
            </a:r>
            <a:endParaRPr lang="fr-FR" sz="2000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6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9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9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3" y="1124744"/>
            <a:ext cx="8712968" cy="5733256"/>
          </a:xfrm>
          <a:noFill/>
        </p:spPr>
        <p:txBody>
          <a:bodyPr/>
          <a:lstStyle/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fr-CH" sz="1600" b="1" dirty="0" smtClean="0"/>
              <a:t>Le comité local de pilotage est chargé de la mise en œuvre des activités au niveau des villages et quartiers</a:t>
            </a:r>
            <a:endParaRPr lang="fr-FR" sz="1600" dirty="0" smtClean="0"/>
          </a:p>
          <a:p>
            <a:pPr lvl="0">
              <a:lnSpc>
                <a:spcPct val="80000"/>
              </a:lnSpc>
              <a:spcBef>
                <a:spcPts val="1100"/>
              </a:spcBef>
            </a:pPr>
            <a:r>
              <a:rPr lang="fr-FR" sz="1600" dirty="0" smtClean="0"/>
              <a:t> </a:t>
            </a:r>
            <a:r>
              <a:rPr lang="fr-FR" sz="1600" b="1" dirty="0" smtClean="0"/>
              <a:t>Composition du CLP </a:t>
            </a:r>
            <a:endParaRPr lang="fr-FR" sz="1600" dirty="0" smtClean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fr-FR" dirty="0" smtClean="0"/>
              <a:t>- Représentants de toutes les franges de la communauté (les femmes bénéficiaires, les hommes, les autorités coutumières et religieuses, les jeunes et toutes les associations représentatives de la communauté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None/>
            </a:pPr>
            <a:r>
              <a:rPr lang="fr-FR" b="1" u="sng" smtClean="0"/>
              <a:t>Mandat </a:t>
            </a:r>
            <a:r>
              <a:rPr lang="fr-FR" b="1" u="sng" dirty="0" smtClean="0"/>
              <a:t>du CLP </a:t>
            </a:r>
            <a:r>
              <a:rPr lang="fr-FR" b="1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analyser et approuver le plan d’actions du site ;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appuyer l’organisation des mobilisations sociales, des événements spéciaux, des activités de SPC/PCIME-C;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analyser et approuver les restitutions périodiques des ARC concernant l’exécution du plan d’actions ;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assurer la gestion des contributions des populations, des CL au fonctionnement du site et à la mise en œuvre des activités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FR" dirty="0" smtClean="0"/>
              <a:t>s'assurer que les restitutions des résultats au comité villageois de nutrition sont effectuées après chaque promotion et screening</a:t>
            </a:r>
            <a:endParaRPr lang="fr-FR" sz="12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FR" dirty="0" smtClean="0"/>
              <a:t>veiller à une participation effective des membres du comité villageois/Quartier de nutrition aux réunions</a:t>
            </a:r>
            <a:endParaRPr lang="fr-FR" sz="12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FR" dirty="0" smtClean="0"/>
              <a:t>veiller à ce que les membres du comité villageois/Quartier de nutrition soient impliqués dans la résolution des problèmes et dans la sensibilisation des bénéficiaire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None/>
            </a:pPr>
            <a:endParaRPr lang="fr-FR" sz="24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907704" y="332656"/>
            <a:ext cx="7056462" cy="400110"/>
          </a:xfrm>
          <a:solidFill>
            <a:srgbClr val="74330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99"/>
              </a:buClr>
              <a:buSzPct val="70000"/>
              <a:defRPr/>
            </a:pPr>
            <a:r>
              <a:rPr lang="fr-CH" sz="2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ROLES ET </a:t>
            </a:r>
            <a:r>
              <a:rPr lang="fr-CH" sz="2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MISSIONS DU CLP</a:t>
            </a:r>
            <a:endParaRPr lang="fr-FR" sz="2000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1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3787" cy="5039890"/>
          </a:xfrm>
          <a:noFill/>
        </p:spPr>
        <p:txBody>
          <a:bodyPr/>
          <a:lstStyle/>
          <a:p>
            <a:pPr algn="l" eaLnBrk="1" hangingPunct="1">
              <a:buNone/>
            </a:pPr>
            <a:r>
              <a:rPr lang="fr-CH" sz="2000" b="1" kern="1200" dirty="0" smtClean="0">
                <a:latin typeface="Arial" pitchFamily="34" charset="0"/>
                <a:cs typeface="Arial" pitchFamily="34" charset="0"/>
              </a:rPr>
              <a:t>L’ARC réside dans l’aire d’intervention et il a un statut de volontaire au service de la communauté de rattachement et </a:t>
            </a:r>
            <a:r>
              <a:rPr lang="fr-FR" sz="2000" b="1" dirty="0" smtClean="0"/>
              <a:t>a pour mandat de:</a:t>
            </a:r>
          </a:p>
          <a:p>
            <a:pPr algn="l" eaLnBrk="1" hangingPunct="1">
              <a:buNone/>
            </a:pPr>
            <a:endParaRPr lang="fr-FR" sz="2000" b="1" dirty="0" smtClean="0"/>
          </a:p>
          <a:p>
            <a:pPr lvl="1" eaLnBrk="1" hangingPunct="1"/>
            <a:r>
              <a:rPr lang="fr-CH" sz="2000" dirty="0" smtClean="0"/>
              <a:t>Procéder à la micro planification des activités du site de nutrition communautaire, en collaboration avec l’ICP</a:t>
            </a:r>
          </a:p>
          <a:p>
            <a:pPr lvl="1" eaLnBrk="1" hangingPunct="1"/>
            <a:endParaRPr lang="fr-CH" sz="2000" dirty="0" smtClean="0"/>
          </a:p>
          <a:p>
            <a:pPr lvl="1" eaLnBrk="1" hangingPunct="1"/>
            <a:r>
              <a:rPr lang="fr-CH" sz="2000" dirty="0" smtClean="0"/>
              <a:t>Organiser les séances de SPC, de communication interpersonnelle, de mobilisation sociale , les activités de dépistage et de prise en charge de la malnutrition aigue;</a:t>
            </a:r>
          </a:p>
          <a:p>
            <a:pPr lvl="1" eaLnBrk="1" hangingPunct="1"/>
            <a:endParaRPr lang="fr-CH" sz="2000" dirty="0" smtClean="0"/>
          </a:p>
          <a:p>
            <a:pPr lvl="1" eaLnBrk="1" hangingPunct="1"/>
            <a:r>
              <a:rPr lang="fr-CH" sz="2000" dirty="0" smtClean="0"/>
              <a:t>Procéder à la restitution communautaire des activités ;</a:t>
            </a:r>
          </a:p>
          <a:p>
            <a:pPr lvl="1" eaLnBrk="1" hangingPunct="1"/>
            <a:endParaRPr lang="fr-CH" sz="2000" dirty="0" smtClean="0"/>
          </a:p>
          <a:p>
            <a:pPr lvl="1" eaLnBrk="1" hangingPunct="1"/>
            <a:r>
              <a:rPr lang="fr-CH" sz="2000" dirty="0" smtClean="0"/>
              <a:t>Préparer et soumettre un rapport d’activités à l’ICP et  à son superviseur</a:t>
            </a:r>
            <a:r>
              <a:rPr lang="fr-FR" sz="2000" dirty="0" smtClean="0"/>
              <a:t> </a:t>
            </a:r>
            <a:r>
              <a:rPr lang="fr-CH" sz="2000" dirty="0" smtClean="0"/>
              <a:t>.</a:t>
            </a:r>
            <a:endParaRPr lang="fr-FR" sz="2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907704" y="332656"/>
            <a:ext cx="7056462" cy="400110"/>
          </a:xfrm>
          <a:solidFill>
            <a:srgbClr val="74330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99"/>
              </a:buClr>
              <a:buSzPct val="70000"/>
              <a:defRPr/>
            </a:pPr>
            <a:r>
              <a:rPr lang="fr-CH" sz="2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ROLES ET MISSIONS DE L’ARC</a:t>
            </a:r>
            <a:endParaRPr lang="fr-FR" sz="2000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F96826C-8814-4564-BC47-31C4E1C5CA44" descr="B8506F0C-5CB7-4D3B-BAD7-FEB7A8900A8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80628"/>
            <a:ext cx="8496944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2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9"/>
          <p:cNvSpPr txBox="1">
            <a:spLocks noGrp="1"/>
          </p:cNvSpPr>
          <p:nvPr>
            <p:ph type="title"/>
          </p:nvPr>
        </p:nvSpPr>
        <p:spPr bwMode="auto">
          <a:xfrm>
            <a:off x="827584" y="2348880"/>
            <a:ext cx="7848872" cy="1512168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3600" dirty="0" smtClean="0">
                <a:solidFill>
                  <a:schemeClr val="bg1"/>
                </a:solidFill>
                <a:latin typeface="Bookman Old Style" pitchFamily="18" charset="0"/>
              </a:rPr>
              <a:t>Rappel sur La CLM, SES PROJETS ET PROGRAMMES </a:t>
            </a:r>
            <a:endParaRPr lang="fr-FR" altLang="fr-FR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700808"/>
            <a:ext cx="8352928" cy="3600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sz="2000" kern="1200" dirty="0" smtClean="0">
                <a:latin typeface="Bookman Old Style" pitchFamily="18" charset="0"/>
                <a:cs typeface="Times New Roman" pitchFamily="18" charset="0"/>
              </a:rPr>
              <a:t>la </a:t>
            </a:r>
            <a:r>
              <a:rPr lang="fr-FR" sz="2000" kern="1200" dirty="0">
                <a:latin typeface="Bookman Old Style" pitchFamily="18" charset="0"/>
                <a:cs typeface="Times New Roman" pitchFamily="18" charset="0"/>
              </a:rPr>
              <a:t>CLM est composée des </a:t>
            </a:r>
            <a:r>
              <a:rPr lang="fr-FR" sz="2000" kern="1200" dirty="0" smtClean="0">
                <a:latin typeface="Bookman Old Style" pitchFamily="18" charset="0"/>
                <a:cs typeface="Times New Roman" pitchFamily="18" charset="0"/>
              </a:rPr>
              <a:t>représentants</a:t>
            </a:r>
          </a:p>
          <a:p>
            <a:pPr marL="0" indent="0">
              <a:buNone/>
            </a:pPr>
            <a:endParaRPr lang="fr-FR" sz="2000" kern="1200" dirty="0">
              <a:latin typeface="Bookman Old Style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kern="1200" dirty="0">
                <a:latin typeface="Bookman Old Style" pitchFamily="18" charset="0"/>
                <a:cs typeface="Times New Roman" pitchFamily="18" charset="0"/>
              </a:rPr>
              <a:t>des ministères techniques </a:t>
            </a:r>
          </a:p>
          <a:p>
            <a:pPr>
              <a:buFont typeface="Wingdings" pitchFamily="2" charset="2"/>
              <a:buChar char="§"/>
            </a:pPr>
            <a:r>
              <a:rPr lang="fr-FR" sz="2000" kern="1200" dirty="0">
                <a:latin typeface="Bookman Old Style" pitchFamily="18" charset="0"/>
                <a:cs typeface="Times New Roman" pitchFamily="18" charset="0"/>
              </a:rPr>
              <a:t>des ministères des Finances, des forces armées, </a:t>
            </a:r>
          </a:p>
          <a:p>
            <a:pPr>
              <a:buFont typeface="Wingdings" pitchFamily="2" charset="2"/>
              <a:buChar char="§"/>
            </a:pPr>
            <a:r>
              <a:rPr lang="fr-FR" sz="2000" kern="1200" dirty="0">
                <a:latin typeface="Bookman Old Style" pitchFamily="18" charset="0"/>
                <a:cs typeface="Times New Roman" pitchFamily="18" charset="0"/>
              </a:rPr>
              <a:t>des structures en charge de la protection Sociale, de la sécurité alimentaire </a:t>
            </a:r>
          </a:p>
          <a:p>
            <a:pPr>
              <a:buFont typeface="Wingdings" pitchFamily="2" charset="2"/>
              <a:buChar char="§"/>
            </a:pPr>
            <a:r>
              <a:rPr lang="fr-FR" sz="2000" kern="1200" dirty="0">
                <a:latin typeface="Bookman Old Style" pitchFamily="18" charset="0"/>
                <a:cs typeface="Times New Roman" pitchFamily="18" charset="0"/>
              </a:rPr>
              <a:t>de la Présidence de la République</a:t>
            </a:r>
          </a:p>
          <a:p>
            <a:pPr>
              <a:buFont typeface="Wingdings" pitchFamily="2" charset="2"/>
              <a:buChar char="§"/>
            </a:pPr>
            <a:r>
              <a:rPr lang="fr-FR" sz="2000" kern="1200" dirty="0">
                <a:latin typeface="Bookman Old Style" pitchFamily="18" charset="0"/>
                <a:cs typeface="Times New Roman" pitchFamily="18" charset="0"/>
              </a:rPr>
              <a:t>des élus locaux et territoriaux</a:t>
            </a:r>
          </a:p>
          <a:p>
            <a:pPr>
              <a:buFont typeface="Wingdings" pitchFamily="2" charset="2"/>
              <a:buChar char="§"/>
            </a:pPr>
            <a:r>
              <a:rPr lang="fr-FR" sz="2000" kern="1200" dirty="0">
                <a:latin typeface="Bookman Old Style" pitchFamily="18" charset="0"/>
                <a:cs typeface="Times New Roman" pitchFamily="18" charset="0"/>
              </a:rPr>
              <a:t>de la Société </a:t>
            </a:r>
            <a:r>
              <a:rPr lang="fr-FR" sz="2000" kern="1200" dirty="0" smtClean="0">
                <a:latin typeface="Bookman Old Style" pitchFamily="18" charset="0"/>
                <a:cs typeface="Times New Roman" pitchFamily="18" charset="0"/>
              </a:rPr>
              <a:t>Civile</a:t>
            </a:r>
          </a:p>
          <a:p>
            <a:pPr>
              <a:buFont typeface="Wingdings" pitchFamily="2" charset="2"/>
              <a:buChar char="§"/>
            </a:pPr>
            <a:r>
              <a:rPr lang="fr-FR" sz="2000" kern="1200" dirty="0" smtClean="0">
                <a:latin typeface="Bookman Old Style" pitchFamily="18" charset="0"/>
                <a:cs typeface="Times New Roman" pitchFamily="18" charset="0"/>
              </a:rPr>
              <a:t>Du secteur privé</a:t>
            </a:r>
            <a:endParaRPr lang="fr-FR" sz="2000" kern="1200" dirty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84000"/>
              </a:lnSpc>
            </a:pPr>
            <a:endParaRPr lang="fr-FR" sz="900" dirty="0" smtClean="0">
              <a:solidFill>
                <a:srgbClr val="214F29"/>
              </a:solidFill>
            </a:endParaRPr>
          </a:p>
          <a:p>
            <a:pPr>
              <a:lnSpc>
                <a:spcPct val="84000"/>
              </a:lnSpc>
              <a:buNone/>
            </a:pPr>
            <a:endParaRPr lang="fr-FR" sz="1600" dirty="0" smtClean="0">
              <a:solidFill>
                <a:srgbClr val="214F29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511424" y="188641"/>
            <a:ext cx="6336704" cy="408623"/>
          </a:xfrm>
          <a:prstGeom prst="flowChartAlternateProcess">
            <a:avLst/>
          </a:prstGeom>
          <a:solidFill>
            <a:srgbClr val="74330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3399"/>
              </a:buClr>
              <a:buSzPct val="70000"/>
              <a:defRPr/>
            </a:pPr>
            <a:r>
              <a:rPr lang="fr-FR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RAPPEL SUR LA CLM 1/2 </a:t>
            </a:r>
            <a:endParaRPr lang="fr-FR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145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9"/>
          <p:cNvSpPr txBox="1">
            <a:spLocks noGrp="1"/>
          </p:cNvSpPr>
          <p:nvPr>
            <p:ph type="title"/>
          </p:nvPr>
        </p:nvSpPr>
        <p:spPr bwMode="auto">
          <a:xfrm>
            <a:off x="1763688" y="188640"/>
            <a:ext cx="7128792" cy="72008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cs typeface="Times New Roman" pitchFamily="18" charset="0"/>
              </a:rPr>
              <a:t>Dispositif  institutionnel de la CLM dans la Région</a:t>
            </a:r>
            <a:r>
              <a:rPr lang="fr-FR" alt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alt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cs typeface="Times New Roman" pitchFamily="18" charset="0"/>
              </a:rPr>
              <a:t>CLM</a:t>
            </a:r>
            <a:endParaRPr lang="fr-FR" alt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Espace réservé du contenu 5"/>
          <p:cNvGraphicFramePr>
            <a:graphicFrameLocks/>
          </p:cNvGraphicFramePr>
          <p:nvPr>
            <p:extLst/>
          </p:nvPr>
        </p:nvGraphicFramePr>
        <p:xfrm>
          <a:off x="251521" y="1268760"/>
          <a:ext cx="8568952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1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1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59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NIVEAU 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4330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CADRE 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4330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MISSIONS</a:t>
                      </a:r>
                      <a:endParaRPr lang="fr-FR" sz="1600" dirty="0"/>
                    </a:p>
                  </a:txBody>
                  <a:tcPr>
                    <a:solidFill>
                      <a:srgbClr val="7433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596">
                <a:tc rowSpan="2"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Régional 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Comité Régional de Suivi du Programme de Renforcement de la Nutrition (CRS/PRN)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Assurer la coordination, le suivi de la mise en œuvre des projets de nutrition des collectivités locales</a:t>
                      </a:r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596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Comité Régional de Coordination et de Contrôle de l‘Iodation du Sel (CRCCIS)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 smtClean="0"/>
                        <a:t>Assurer la</a:t>
                      </a:r>
                      <a:r>
                        <a:rPr lang="fr-FR" sz="1600" baseline="0" dirty="0" smtClean="0"/>
                        <a:t> coordination et le suivi des interventions des parties prenantes à la stratégie d’iodation universelle du sel </a:t>
                      </a:r>
                      <a:r>
                        <a:rPr lang="fr-FR" sz="1600" dirty="0" smtClean="0"/>
                        <a:t> 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38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Départemental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Comité départemental Programme de Renforcement de la Nutrition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Assurer la coordination, le suivi de la mise en œuvre des projets de nutrition des collectivités locales</a:t>
                      </a:r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238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Local 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Comité Local de Suivi du PRN (CLS/PRN)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CLP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Assurer la coordination et le suivi de la mise en œuvre des projets de nutrition communautaire des collectivités locales et au niveau des villages et quartiers</a:t>
                      </a:r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0822" y="1125539"/>
          <a:ext cx="8641657" cy="496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Programmes/Projets 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Parties prenantes/Partenaires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Objectifs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0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Times New Roman"/>
                          <a:ea typeface="Calibri"/>
                          <a:cs typeface="Times New Roman"/>
                        </a:rPr>
                        <a:t>Programme de Renforcement de la </a:t>
                      </a:r>
                      <a:r>
                        <a:rPr lang="fr-FR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Nutrition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Calibri"/>
                          <a:cs typeface="Times New Roman"/>
                        </a:rPr>
                        <a:t>CL / AEC / MSA</a:t>
                      </a:r>
                      <a:endParaRPr lang="fr-FR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Calibri"/>
                          <a:cs typeface="Times New Roman"/>
                        </a:rPr>
                        <a:t>IDA</a:t>
                      </a:r>
                      <a:r>
                        <a:rPr lang="fr-FR" sz="16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fr-FR" sz="1600" dirty="0" smtClean="0">
                          <a:latin typeface="Times New Roman"/>
                          <a:ea typeface="Calibri"/>
                          <a:cs typeface="Times New Roman"/>
                        </a:rPr>
                        <a:t>Contrepartie Etat</a:t>
                      </a:r>
                      <a:r>
                        <a:rPr lang="fr-FR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/  </a:t>
                      </a:r>
                      <a:r>
                        <a:rPr lang="fr-FR" sz="1600" dirty="0" smtClean="0">
                          <a:latin typeface="Times New Roman"/>
                          <a:ea typeface="Calibri"/>
                          <a:cs typeface="Times New Roman"/>
                        </a:rPr>
                        <a:t>UNICEF</a:t>
                      </a:r>
                      <a:r>
                        <a:rPr lang="fr-FR" sz="16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dirty="0" smtClean="0">
                          <a:latin typeface="Times New Roman"/>
                          <a:ea typeface="Calibri"/>
                          <a:cs typeface="Times New Roman"/>
                        </a:rPr>
                        <a:t> PAM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-Améliorer l’état nutritionnel des populations et particulièrement la croissance des enfants âgés de moins de 5 ans vivant dans les zones urbaines ou rurales pauvres.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-Renforcer les capacités institutionnelles et organisationnelles du pays en matière de nutrition pour la mise en œuvre et l’évaluation de la politique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Times New Roman"/>
                          <a:ea typeface="Calibri"/>
                          <a:cs typeface="Times New Roman"/>
                        </a:rPr>
                        <a:t>Projet d’iodation universelle du sel au Sénégal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Calibri"/>
                          <a:cs typeface="Times New Roman"/>
                        </a:rPr>
                        <a:t>GIE producteurs de sel /  SRC / CL  / AEC</a:t>
                      </a:r>
                      <a:endParaRPr lang="fr-FR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Calibri"/>
                          <a:cs typeface="Times New Roman"/>
                        </a:rPr>
                        <a:t>MI / UNICEF / PAM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-Amener 90% des ménages sénégalais à consommer du sel iodé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-Porter à 100 000 tonnes la quantité de sel iodé produite par les GIE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Times New Roman"/>
                          <a:ea typeface="Calibri"/>
                          <a:cs typeface="Times New Roman"/>
                        </a:rPr>
                        <a:t>Programme de Renforcement de la Fortification 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Huileries</a:t>
                      </a:r>
                      <a:r>
                        <a:rPr lang="en-US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Minoteries / Ministères techniques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Global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Alliance for Improved Nutrition (GAIN)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Assurer la fortification de l’huile en Vit A et la farine de blé en fer/acide folique en vue de réduire les carences en micronutriments au sein des populations.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88" name="Titre 2"/>
          <p:cNvSpPr>
            <a:spLocks noGrp="1"/>
          </p:cNvSpPr>
          <p:nvPr>
            <p:ph type="title"/>
          </p:nvPr>
        </p:nvSpPr>
        <p:spPr>
          <a:xfrm>
            <a:off x="1907704" y="476190"/>
            <a:ext cx="6984776" cy="400110"/>
          </a:xfrm>
          <a:solidFill>
            <a:srgbClr val="996633"/>
          </a:solidFill>
          <a:ln>
            <a:solidFill>
              <a:srgbClr val="74330C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3399"/>
              </a:buClr>
              <a:buSzPct val="70000"/>
              <a:defRPr/>
            </a:pPr>
            <a:r>
              <a:rPr lang="fr-FR" sz="2000" kern="1200" dirty="0" smtClean="0">
                <a:solidFill>
                  <a:schemeClr val="bg1"/>
                </a:solidFill>
                <a:ea typeface="+mn-ea"/>
              </a:rPr>
              <a:t>RAPPEL SUR LES PROJETS/PROGRAMMES DE LA CLM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0822" y="1125539"/>
          <a:ext cx="8641657" cy="431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Programmes/Projets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Parties prenantes/Partenaires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alibri"/>
                          <a:ea typeface="Calibri"/>
                          <a:cs typeface="Times New Roman"/>
                        </a:rPr>
                        <a:t>Objectifs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2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Projet d’Appui à la Sécurité alimentaire des ménages vulnérables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fr-F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200" dirty="0" smtClean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AEC / Ministères techniques (Elevage, Agriculture)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IDA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Contribuer à l’amélioration de la sécurité alimentaire des ménages vulnérables pour renforcer l’impact des activités spécifiques nutrition, en améliorant la disponibilité et l’accessibilité aux produits maraichers, agricoles et d’élevage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8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Projet FBR </a:t>
                      </a:r>
                      <a:r>
                        <a:rPr lang="fr-FR" sz="1800" b="1" kern="1200" noProof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Demande de soins maternels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alibri"/>
                          <a:ea typeface="Calibri"/>
                          <a:cs typeface="Times New Roman"/>
                        </a:rPr>
                        <a:t>IDA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Améliorer la demande de soins en ce qui concerne le respect des 4 CPN selon les normes et l’accouchement dans les structures sanitaires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848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Projet de lutte contre les déterminants de la Malnutrition (Projet </a:t>
                      </a:r>
                      <a:r>
                        <a:rPr lang="fr-FR" sz="18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Yellitaare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+mn-lt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fr-F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200" dirty="0" smtClean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AEC / Ministères techniques (Elevage, Agriculture, Education/Alphabétisation/Hydraulique)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Assurer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la prise en compte des déterminants de la Malnutrition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88" name="Titre 2"/>
          <p:cNvSpPr>
            <a:spLocks noGrp="1"/>
          </p:cNvSpPr>
          <p:nvPr>
            <p:ph type="title"/>
          </p:nvPr>
        </p:nvSpPr>
        <p:spPr>
          <a:xfrm>
            <a:off x="1907704" y="476190"/>
            <a:ext cx="6984776" cy="400110"/>
          </a:xfrm>
          <a:solidFill>
            <a:srgbClr val="996633"/>
          </a:solidFill>
          <a:ln>
            <a:solidFill>
              <a:srgbClr val="74330C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3399"/>
              </a:buClr>
              <a:buSzPct val="70000"/>
              <a:defRPr/>
            </a:pPr>
            <a:r>
              <a:rPr lang="fr-FR" sz="2000" kern="1200" dirty="0" smtClean="0">
                <a:solidFill>
                  <a:schemeClr val="bg1"/>
                </a:solidFill>
                <a:ea typeface="+mn-ea"/>
              </a:rPr>
              <a:t>RAPPEL SUR LES PROJETS/PROGRAMMES DE LA CLM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43" y="62163"/>
            <a:ext cx="1885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91679" y="142875"/>
            <a:ext cx="6795095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FFFF"/>
                </a:solidFill>
                <a:latin typeface="Bookman Old Style" pitchFamily="18" charset="0"/>
                <a:ea typeface="+mj-ea"/>
                <a:cs typeface="Tahoma" pitchFamily="34" charset="0"/>
              </a:rPr>
              <a:t>                      PRN : </a:t>
            </a:r>
            <a:r>
              <a:rPr lang="fr-FR" sz="2800" b="1" dirty="0">
                <a:solidFill>
                  <a:srgbClr val="FFFFFF"/>
                </a:solidFill>
                <a:latin typeface="Bookman Old Style" pitchFamily="18" charset="0"/>
                <a:ea typeface="+mj-ea"/>
                <a:cs typeface="Tahoma" pitchFamily="34" charset="0"/>
              </a:rPr>
              <a:t>QUOI  ?</a:t>
            </a:r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071546"/>
            <a:ext cx="1820720" cy="1831704"/>
          </a:xfrm>
          <a:prstGeom prst="ellipse">
            <a:avLst/>
          </a:prstGeom>
          <a:noFill/>
          <a:ln w="28575" cap="flat" cmpd="sng">
            <a:solidFill>
              <a:srgbClr val="702212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5"/>
            <a:ext cx="1785918" cy="1658967"/>
          </a:xfrm>
          <a:prstGeom prst="ellipse">
            <a:avLst/>
          </a:prstGeom>
          <a:noFill/>
          <a:ln w="28575" cap="flat" cmpd="sng">
            <a:solidFill>
              <a:srgbClr val="702212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780928"/>
            <a:ext cx="1857355" cy="1871025"/>
          </a:xfrm>
          <a:prstGeom prst="ellipse">
            <a:avLst/>
          </a:prstGeom>
          <a:ln w="28575" cap="rnd">
            <a:solidFill>
              <a:srgbClr val="70221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51720" y="332656"/>
            <a:ext cx="6480720" cy="576064"/>
          </a:xfrm>
          <a:prstGeom prst="rect">
            <a:avLst/>
          </a:prstGeom>
          <a:solidFill>
            <a:srgbClr val="673105"/>
          </a:solidFill>
          <a:ln w="12700" algn="ctr">
            <a:noFill/>
            <a:miter lim="800000"/>
            <a:headEnd/>
            <a:tailEnd/>
          </a:ln>
        </p:spPr>
        <p:txBody>
          <a:bodyPr lIns="63500" tIns="26988" rIns="63500" bIns="26988" anchor="b"/>
          <a:lstStyle/>
          <a:p>
            <a:pPr algn="ctr" eaLnBrk="0" hangingPunct="0"/>
            <a:r>
              <a:rPr lang="fr-FR" altLang="fr-FR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 interventions du PRN </a:t>
            </a:r>
            <a:endParaRPr lang="fr-FR" altLang="fr-FR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Image 16" descr="MUAC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500042"/>
            <a:ext cx="1500166" cy="1657324"/>
          </a:xfrm>
          <a:prstGeom prst="ellipse">
            <a:avLst/>
          </a:prstGeom>
          <a:ln w="28575" cap="rnd">
            <a:solidFill>
              <a:srgbClr val="70221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Image 17" descr="C:\Users\Ndeye Khady\Pictures\DSC00864[1]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2214555"/>
            <a:ext cx="1500166" cy="1714512"/>
          </a:xfrm>
          <a:prstGeom prst="ellipse">
            <a:avLst/>
          </a:prstGeom>
          <a:ln w="28575" cap="rnd">
            <a:solidFill>
              <a:srgbClr val="70221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 18" descr="http://t1.gstatic.com/images?q=tbn:ANd9GcTDKhzWtrtd0HoEfiz23unY9wf-IUdSXcLmA4t7RZYuMkHVAEST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3929066"/>
            <a:ext cx="1500166" cy="1857388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928794" y="1214423"/>
          <a:ext cx="5643602" cy="4929221"/>
        </p:xfrm>
        <a:graphic>
          <a:graphicData uri="http://schemas.openxmlformats.org/drawingml/2006/table">
            <a:tbl>
              <a:tblPr/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268">
                <a:tc rowSpan="7"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Paquet de services au niveau communautaire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Suivi Promotion de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al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Croissance (SPC)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7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Dépistage et prise en charge de la malnutrition aiguë au niveau communautaire (PECMA)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9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Fortification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des aliments à domicile (FAD)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9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Communication pour le changement de comportement (CCC)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5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Distribution à base communautaire (DBC)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Fortification Transformation de produits locaux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Elevage de petits ruminants et aviculture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3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Interventions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Activités spécifiques nutrition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Activités de résilience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Activités pro nutrition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002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07704" y="332656"/>
            <a:ext cx="6840760" cy="442674"/>
          </a:xfrm>
          <a:prstGeom prst="flowChartAlternateProcess">
            <a:avLst/>
          </a:prstGeom>
          <a:solidFill>
            <a:srgbClr val="74330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3399"/>
              </a:buClr>
              <a:buSzPct val="70000"/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SCHEMA D’EXECUTION PROJET PRN AU NIVEAU CL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Oval 2"/>
          <p:cNvSpPr>
            <a:spLocks noChangeAspect="1" noChangeArrowheads="1"/>
          </p:cNvSpPr>
          <p:nvPr/>
        </p:nvSpPr>
        <p:spPr bwMode="auto">
          <a:xfrm flipV="1">
            <a:off x="2915816" y="5157192"/>
            <a:ext cx="3456384" cy="129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rot="10800000" lIns="9144" tIns="9144" rIns="9144" bIns="9144" anchor="ctr"/>
          <a:lstStyle/>
          <a:p>
            <a:pPr algn="ctr">
              <a:defRPr/>
            </a:pPr>
            <a:r>
              <a:rPr lang="fr-FR" sz="1600" b="1" dirty="0">
                <a:solidFill>
                  <a:srgbClr val="214F2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</a:rPr>
              <a:t>communauté</a:t>
            </a:r>
            <a:endParaRPr lang="en-US" sz="1600" b="1" dirty="0">
              <a:solidFill>
                <a:srgbClr val="214F2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Oval 3"/>
          <p:cNvSpPr>
            <a:spLocks noChangeAspect="1" noChangeArrowheads="1"/>
          </p:cNvSpPr>
          <p:nvPr/>
        </p:nvSpPr>
        <p:spPr bwMode="auto">
          <a:xfrm flipV="1">
            <a:off x="3203848" y="4077072"/>
            <a:ext cx="2928937" cy="10641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rot="10800000" lIns="9144" tIns="9144" rIns="9144" bIns="9144" anchor="ctr"/>
          <a:lstStyle/>
          <a:p>
            <a:pPr algn="ctr">
              <a:defRPr/>
            </a:pPr>
            <a:r>
              <a:rPr lang="fr-FR" sz="1600" b="1" dirty="0">
                <a:solidFill>
                  <a:srgbClr val="214F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>
                <a:solidFill>
                  <a:srgbClr val="214F2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</a:rPr>
              <a:t>Relais communautaire</a:t>
            </a:r>
            <a:endParaRPr lang="en-US" sz="1600" b="1" dirty="0">
              <a:solidFill>
                <a:srgbClr val="214F2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Oval 4"/>
          <p:cNvSpPr>
            <a:spLocks noChangeAspect="1" noChangeArrowheads="1"/>
          </p:cNvSpPr>
          <p:nvPr/>
        </p:nvSpPr>
        <p:spPr bwMode="auto">
          <a:xfrm flipV="1">
            <a:off x="3203848" y="2924944"/>
            <a:ext cx="3000375" cy="12143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rot="10800000" lIns="9144" tIns="9144" rIns="9144" bIns="9144" anchor="ctr"/>
          <a:lstStyle/>
          <a:p>
            <a:pPr algn="ctr">
              <a:defRPr/>
            </a:pPr>
            <a:r>
              <a:rPr lang="fr-FR" sz="1600" b="1" dirty="0">
                <a:solidFill>
                  <a:srgbClr val="214F2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</a:rPr>
              <a:t>Agent communautaire</a:t>
            </a:r>
            <a:endParaRPr lang="en-US" sz="1600" b="1" dirty="0">
              <a:solidFill>
                <a:srgbClr val="214F2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Oval 5"/>
          <p:cNvSpPr>
            <a:spLocks noChangeAspect="1" noChangeArrowheads="1"/>
          </p:cNvSpPr>
          <p:nvPr/>
        </p:nvSpPr>
        <p:spPr bwMode="auto">
          <a:xfrm flipV="1">
            <a:off x="251520" y="4077072"/>
            <a:ext cx="1928812" cy="11763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rot="10800000" lIns="9144" tIns="9144" rIns="9144" bIns="9144" anchor="ctr"/>
          <a:lstStyle/>
          <a:p>
            <a:pPr algn="ctr">
              <a:defRPr/>
            </a:pPr>
            <a:r>
              <a:rPr lang="fr-FR" sz="1600" b="1" dirty="0">
                <a:solidFill>
                  <a:srgbClr val="214F2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</a:rPr>
              <a:t>Comité local de pilotage</a:t>
            </a:r>
            <a:endParaRPr lang="en-US" sz="1600" b="1" dirty="0">
              <a:solidFill>
                <a:srgbClr val="214F2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6"/>
          <p:cNvSpPr>
            <a:spLocks noChangeAspect="1" noChangeArrowheads="1"/>
          </p:cNvSpPr>
          <p:nvPr/>
        </p:nvSpPr>
        <p:spPr bwMode="auto">
          <a:xfrm flipV="1">
            <a:off x="179512" y="1916831"/>
            <a:ext cx="2628800" cy="110214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rot="10800000" lIns="9144" tIns="9144" rIns="9144" bIns="9144" anchor="ctr"/>
          <a:lstStyle/>
          <a:p>
            <a:pPr algn="ctr">
              <a:defRPr/>
            </a:pPr>
            <a:r>
              <a:rPr lang="fr-FR" sz="1600" b="1" dirty="0">
                <a:solidFill>
                  <a:srgbClr val="214F2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</a:rPr>
              <a:t>Agence d’exécution communautaire</a:t>
            </a:r>
            <a:endParaRPr lang="en-US" sz="1600" b="1" dirty="0">
              <a:solidFill>
                <a:srgbClr val="214F2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Oval 7"/>
          <p:cNvSpPr>
            <a:spLocks noChangeAspect="1" noChangeArrowheads="1"/>
          </p:cNvSpPr>
          <p:nvPr/>
        </p:nvSpPr>
        <p:spPr bwMode="auto">
          <a:xfrm flipV="1">
            <a:off x="6588224" y="1772816"/>
            <a:ext cx="1785937" cy="101701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rot="10800000" lIns="9144" tIns="9144" rIns="9144" bIns="9144" anchor="ctr"/>
          <a:lstStyle/>
          <a:p>
            <a:pPr algn="ctr">
              <a:defRPr/>
            </a:pPr>
            <a:r>
              <a:rPr lang="fr-FR" sz="1600" b="1" dirty="0">
                <a:solidFill>
                  <a:srgbClr val="214F2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</a:rPr>
              <a:t>Infirmier chef de poste</a:t>
            </a:r>
            <a:endParaRPr lang="en-US" sz="1600" b="1" dirty="0">
              <a:solidFill>
                <a:srgbClr val="214F2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Oval 5"/>
          <p:cNvSpPr>
            <a:spLocks noChangeAspect="1" noChangeArrowheads="1"/>
          </p:cNvSpPr>
          <p:nvPr/>
        </p:nvSpPr>
        <p:spPr bwMode="auto">
          <a:xfrm flipV="1">
            <a:off x="3275856" y="1628800"/>
            <a:ext cx="2571750" cy="129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rot="10800000" lIns="9144" tIns="9144" rIns="9144" bIns="9144" anchor="ctr"/>
          <a:lstStyle/>
          <a:p>
            <a:pPr algn="ctr">
              <a:defRPr/>
            </a:pPr>
            <a:r>
              <a:rPr lang="fr-FR" sz="1600" b="1" dirty="0">
                <a:solidFill>
                  <a:srgbClr val="214F2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</a:rPr>
              <a:t>Conseil local</a:t>
            </a:r>
            <a:endParaRPr lang="en-US" sz="1600" b="1" dirty="0">
              <a:solidFill>
                <a:srgbClr val="214F2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Flèche gauche 11"/>
          <p:cNvSpPr/>
          <p:nvPr/>
        </p:nvSpPr>
        <p:spPr>
          <a:xfrm>
            <a:off x="5940152" y="2060848"/>
            <a:ext cx="648071" cy="500062"/>
          </a:xfrm>
          <a:prstGeom prst="leftArrow">
            <a:avLst/>
          </a:prstGeom>
          <a:solidFill>
            <a:srgbClr val="214F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èche droite 12"/>
          <p:cNvSpPr/>
          <p:nvPr/>
        </p:nvSpPr>
        <p:spPr>
          <a:xfrm>
            <a:off x="2267744" y="4365104"/>
            <a:ext cx="977900" cy="484188"/>
          </a:xfrm>
          <a:prstGeom prst="rightArrow">
            <a:avLst/>
          </a:prstGeom>
          <a:solidFill>
            <a:srgbClr val="214F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B782AC-4998-4970-9957-8F28C387D7F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17" name="Flèche droite 16"/>
          <p:cNvSpPr/>
          <p:nvPr/>
        </p:nvSpPr>
        <p:spPr bwMode="auto">
          <a:xfrm>
            <a:off x="2843808" y="2204864"/>
            <a:ext cx="432048" cy="432048"/>
          </a:xfrm>
          <a:prstGeom prst="rightArrow">
            <a:avLst/>
          </a:prstGeom>
          <a:solidFill>
            <a:srgbClr val="214F2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Virage 20"/>
          <p:cNvSpPr/>
          <p:nvPr/>
        </p:nvSpPr>
        <p:spPr bwMode="auto">
          <a:xfrm rot="10800000">
            <a:off x="6372200" y="2852936"/>
            <a:ext cx="1152128" cy="223224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648"/>
            </a:avLst>
          </a:prstGeom>
          <a:solidFill>
            <a:srgbClr val="214F2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08912" cy="1143000"/>
          </a:xfrm>
        </p:spPr>
        <p:txBody>
          <a:bodyPr/>
          <a:lstStyle/>
          <a:p>
            <a:pPr algn="ctr"/>
            <a:r>
              <a:rPr lang="fr-FR" sz="2800" dirty="0" smtClean="0"/>
              <a:t>ROLES ET MISSIONS DES ACTEURS CLES DU PRN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CS Template White Background">
  <a:themeElements>
    <a:clrScheme name="BCS Template White Background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Template White Backgroun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14889</TotalTime>
  <Words>1145</Words>
  <Application>Microsoft Office PowerPoint</Application>
  <PresentationFormat>Affichage à l'écran (4:3)</PresentationFormat>
  <Paragraphs>196</Paragraphs>
  <Slides>18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13</vt:i4>
      </vt:variant>
      <vt:variant>
        <vt:lpstr>Titres des diapositives</vt:lpstr>
      </vt:variant>
      <vt:variant>
        <vt:i4>18</vt:i4>
      </vt:variant>
    </vt:vector>
  </HeadingPairs>
  <TitlesOfParts>
    <vt:vector size="43" baseType="lpstr">
      <vt:lpstr>MS PGothic</vt:lpstr>
      <vt:lpstr>Arial</vt:lpstr>
      <vt:lpstr>Arial Narrow</vt:lpstr>
      <vt:lpstr>Bookman Old Style</vt:lpstr>
      <vt:lpstr>Calibri</vt:lpstr>
      <vt:lpstr>Helvetica Neue LT Std 35 Thin</vt:lpstr>
      <vt:lpstr>Helvetica Neue LT Std 57 Condensed</vt:lpstr>
      <vt:lpstr>Symbol</vt:lpstr>
      <vt:lpstr>Tahoma</vt:lpstr>
      <vt:lpstr>Times</vt:lpstr>
      <vt:lpstr>Times New Roman</vt:lpstr>
      <vt:lpstr>Wingdings</vt:lpstr>
      <vt:lpstr>BCS Template White Background</vt:lpstr>
      <vt:lpstr>1_BCS Template White Background</vt:lpstr>
      <vt:lpstr>2_BCS Template White Background</vt:lpstr>
      <vt:lpstr>3_BCS Template White Background</vt:lpstr>
      <vt:lpstr>4_BCS Template White Background</vt:lpstr>
      <vt:lpstr>5_BCS Template White Background</vt:lpstr>
      <vt:lpstr>6_BCS Template White Background</vt:lpstr>
      <vt:lpstr>7_BCS Template White Background</vt:lpstr>
      <vt:lpstr>8_BCS Template White Background</vt:lpstr>
      <vt:lpstr>10_BCS Template White Background</vt:lpstr>
      <vt:lpstr>11_BCS Template White Background</vt:lpstr>
      <vt:lpstr>12_BCS Template White Background</vt:lpstr>
      <vt:lpstr>13_BCS Template White Background</vt:lpstr>
      <vt:lpstr>Présentation PowerPoint</vt:lpstr>
      <vt:lpstr>Rappel sur La CLM, SES PROJETS ET PROGRAMMES </vt:lpstr>
      <vt:lpstr>Présentation PowerPoint</vt:lpstr>
      <vt:lpstr>Dispositif  institutionnel de la CLM dans la Région CLM</vt:lpstr>
      <vt:lpstr>RAPPEL SUR LES PROJETS/PROGRAMMES DE LA CLM</vt:lpstr>
      <vt:lpstr>RAPPEL SUR LES PROJETS/PROGRAMMES DE LA CLM</vt:lpstr>
      <vt:lpstr>Présentation PowerPoint</vt:lpstr>
      <vt:lpstr>Présentation PowerPoint</vt:lpstr>
      <vt:lpstr>ROLES ET MISSIONS DES ACTEURS CLES DU PRN</vt:lpstr>
      <vt:lpstr>Présentation PowerPoint</vt:lpstr>
      <vt:lpstr>Présentation PowerPoint</vt:lpstr>
      <vt:lpstr>ROLES ET MISSIONS DU SECTEUR DE LA SANTE </vt:lpstr>
      <vt:lpstr>Présentation PowerPoint</vt:lpstr>
      <vt:lpstr>ROLES ET MISSIONS DE L’AEC DU PRN</vt:lpstr>
      <vt:lpstr>ROLES ET MISSIONS DE L’AEC DU PRN</vt:lpstr>
      <vt:lpstr>ROLES ET MISSIONS DU CLP</vt:lpstr>
      <vt:lpstr>ROLES ET MISSIONS DE L’ARC</vt:lpstr>
      <vt:lpstr>Présentation PowerPoint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01-GRAPH</dc:title>
  <dc:creator>A. DIOUF</dc:creator>
  <cp:lastModifiedBy>CLM</cp:lastModifiedBy>
  <cp:revision>1577</cp:revision>
  <dcterms:created xsi:type="dcterms:W3CDTF">2011-04-07T01:42:18Z</dcterms:created>
  <dcterms:modified xsi:type="dcterms:W3CDTF">2020-06-01T13:01:06Z</dcterms:modified>
</cp:coreProperties>
</file>