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98EB44E-DC81-440D-9669-E569FE87E735}"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202426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8EB44E-DC81-440D-9669-E569FE87E735}"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1683959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8EB44E-DC81-440D-9669-E569FE87E735}"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368657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8EB44E-DC81-440D-9669-E569FE87E735}"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278710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98EB44E-DC81-440D-9669-E569FE87E735}"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320651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98EB44E-DC81-440D-9669-E569FE87E735}"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392523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98EB44E-DC81-440D-9669-E569FE87E735}" type="datetimeFigureOut">
              <a:rPr lang="fr-FR" smtClean="0"/>
              <a:t>18/05/2020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425423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98EB44E-DC81-440D-9669-E569FE87E735}" type="datetimeFigureOut">
              <a:rPr lang="fr-FR" smtClean="0"/>
              <a:t>18/05/2020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206047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8EB44E-DC81-440D-9669-E569FE87E735}" type="datetimeFigureOut">
              <a:rPr lang="fr-FR" smtClean="0"/>
              <a:t>18/05/2020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1390177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98EB44E-DC81-440D-9669-E569FE87E735}"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218230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98EB44E-DC81-440D-9669-E569FE87E735}"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FD6778-AA49-4910-9D50-FFB0A1BAC6D0}" type="slidenum">
              <a:rPr lang="fr-FR" smtClean="0"/>
              <a:t>‹N°›</a:t>
            </a:fld>
            <a:endParaRPr lang="fr-FR"/>
          </a:p>
        </p:txBody>
      </p:sp>
    </p:spTree>
    <p:extLst>
      <p:ext uri="{BB962C8B-B14F-4D97-AF65-F5344CB8AC3E}">
        <p14:creationId xmlns:p14="http://schemas.microsoft.com/office/powerpoint/2010/main" val="2115494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EB44E-DC81-440D-9669-E569FE87E735}" type="datetimeFigureOut">
              <a:rPr lang="fr-FR" smtClean="0"/>
              <a:t>18/05/2020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FD6778-AA49-4910-9D50-FFB0A1BAC6D0}" type="slidenum">
              <a:rPr lang="fr-FR" smtClean="0"/>
              <a:t>‹N°›</a:t>
            </a:fld>
            <a:endParaRPr lang="fr-FR"/>
          </a:p>
        </p:txBody>
      </p:sp>
    </p:spTree>
    <p:extLst>
      <p:ext uri="{BB962C8B-B14F-4D97-AF65-F5344CB8AC3E}">
        <p14:creationId xmlns:p14="http://schemas.microsoft.com/office/powerpoint/2010/main" val="3729176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81087" y="1986741"/>
            <a:ext cx="8892480" cy="1230451"/>
          </a:xfrm>
        </p:spPr>
        <p:style>
          <a:lnRef idx="1">
            <a:schemeClr val="dk1"/>
          </a:lnRef>
          <a:fillRef idx="2">
            <a:schemeClr val="dk1"/>
          </a:fillRef>
          <a:effectRef idx="1">
            <a:schemeClr val="dk1"/>
          </a:effectRef>
          <a:fontRef idx="minor">
            <a:schemeClr val="dk1"/>
          </a:fontRef>
        </p:style>
        <p:txBody>
          <a:bodyPr>
            <a:noAutofit/>
          </a:bodyPr>
          <a:lstStyle/>
          <a:p>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smtClean="0">
                <a:latin typeface="Calibri" pitchFamily="34" charset="0"/>
                <a:cs typeface="Times New Roman" pitchFamily="18" charset="0"/>
              </a:rPr>
              <a:t/>
            </a:r>
            <a:br>
              <a:rPr lang="fr-FR" sz="2400" b="1" dirty="0" smtClean="0">
                <a:latin typeface="Calibri" pitchFamily="34" charset="0"/>
                <a:cs typeface="Times New Roman" pitchFamily="18" charset="0"/>
              </a:rPr>
            </a:br>
            <a:r>
              <a:rPr lang="fr-FR" sz="2400" b="1" dirty="0" smtClean="0">
                <a:latin typeface="Calibri" pitchFamily="34" charset="0"/>
                <a:cs typeface="Times New Roman" pitchFamily="18" charset="0"/>
              </a:rPr>
              <a:t>AMENAGEMENT </a:t>
            </a:r>
            <a:r>
              <a:rPr lang="fr-FR" sz="2400" b="1" dirty="0">
                <a:latin typeface="Calibri" pitchFamily="34" charset="0"/>
                <a:cs typeface="Times New Roman" pitchFamily="18" charset="0"/>
              </a:rPr>
              <a:t>DURABLE DU TERRITOIRE  </a:t>
            </a:r>
            <a:br>
              <a:rPr lang="fr-FR" sz="2400" b="1" dirty="0">
                <a:latin typeface="Calibri" pitchFamily="34" charset="0"/>
                <a:cs typeface="Times New Roman" pitchFamily="18" charset="0"/>
              </a:rPr>
            </a:br>
            <a:r>
              <a:rPr lang="fr-FR" sz="2400" b="1" dirty="0" smtClean="0">
                <a:latin typeface="Calibri" pitchFamily="34" charset="0"/>
                <a:cs typeface="Times New Roman" pitchFamily="18" charset="0"/>
              </a:rPr>
              <a:t>Chapitre III </a:t>
            </a:r>
            <a:r>
              <a:rPr lang="fr-FR" sz="2400" b="1" dirty="0" smtClean="0">
                <a:effectLst/>
                <a:latin typeface="Arial Narrow"/>
                <a:ea typeface="Calibri"/>
                <a:cs typeface="Times New Roman"/>
              </a:rPr>
              <a:t>-Contexte d’aménagement du territoire</a:t>
            </a:r>
            <a:r>
              <a:rPr lang="fr-FR" sz="2400" dirty="0">
                <a:ea typeface="Calibri"/>
                <a:cs typeface="Times New Roman"/>
              </a:rPr>
              <a:t/>
            </a:r>
            <a:br>
              <a:rPr lang="fr-FR" sz="2400" dirty="0">
                <a:ea typeface="Calibri"/>
                <a:cs typeface="Times New Roman"/>
              </a:rPr>
            </a:br>
            <a:endParaRPr lang="fr-FR" sz="2400" dirty="0">
              <a:latin typeface="Calibri" pitchFamily="34" charset="0"/>
              <a:cs typeface="Times New Roman" pitchFamily="18" charset="0"/>
            </a:endParaRPr>
          </a:p>
        </p:txBody>
      </p:sp>
      <p:sp>
        <p:nvSpPr>
          <p:cNvPr id="3" name="Sous-titre 2"/>
          <p:cNvSpPr>
            <a:spLocks noGrp="1"/>
          </p:cNvSpPr>
          <p:nvPr>
            <p:ph type="subTitle" idx="1"/>
          </p:nvPr>
        </p:nvSpPr>
        <p:spPr>
          <a:xfrm>
            <a:off x="6928048" y="3968520"/>
            <a:ext cx="3664496" cy="828632"/>
          </a:xfrm>
        </p:spPr>
        <p:style>
          <a:lnRef idx="1">
            <a:schemeClr val="accent4"/>
          </a:lnRef>
          <a:fillRef idx="2">
            <a:schemeClr val="accent4"/>
          </a:fillRef>
          <a:effectRef idx="1">
            <a:schemeClr val="accent4"/>
          </a:effectRef>
          <a:fontRef idx="minor">
            <a:schemeClr val="dk1"/>
          </a:fontRef>
        </p:style>
        <p:txBody>
          <a:bodyPr>
            <a:noAutofit/>
          </a:bodyPr>
          <a:lstStyle/>
          <a:p>
            <a:pPr marL="342900" indent="-342900">
              <a:lnSpc>
                <a:spcPct val="120000"/>
              </a:lnSpc>
              <a:buClr>
                <a:schemeClr val="hlink"/>
              </a:buClr>
              <a:buSzPct val="80000"/>
              <a:defRPr/>
            </a:pPr>
            <a:endParaRPr lang="fr-FR" sz="2000" dirty="0">
              <a:solidFill>
                <a:schemeClr val="tx1"/>
              </a:solidFill>
              <a:latin typeface="Calibri" panose="020F0502020204030204" pitchFamily="34" charset="0"/>
            </a:endParaRPr>
          </a:p>
          <a:p>
            <a:pPr marL="342900" indent="-342900">
              <a:lnSpc>
                <a:spcPct val="120000"/>
              </a:lnSpc>
              <a:buClr>
                <a:schemeClr val="hlink"/>
              </a:buClr>
              <a:buSzPct val="80000"/>
              <a:defRPr/>
            </a:pPr>
            <a:r>
              <a:rPr lang="fr-FR" sz="2000" b="1" dirty="0">
                <a:solidFill>
                  <a:schemeClr val="tx1"/>
                </a:solidFill>
                <a:latin typeface="Calibri" panose="020F0502020204030204" pitchFamily="34" charset="0"/>
              </a:rPr>
              <a:t>Dr AMINATA NDOUR DIA</a:t>
            </a:r>
          </a:p>
          <a:p>
            <a:pPr marL="342900" indent="-342900">
              <a:lnSpc>
                <a:spcPct val="120000"/>
              </a:lnSpc>
              <a:buClr>
                <a:schemeClr val="hlink"/>
              </a:buClr>
              <a:buSzPct val="80000"/>
              <a:defRPr/>
            </a:pPr>
            <a:r>
              <a:rPr lang="fr-FR" sz="1400" b="1" dirty="0">
                <a:solidFill>
                  <a:schemeClr val="tx1"/>
                </a:solidFill>
              </a:rPr>
              <a:t>Spécialiste en Aménagement du territoire; géographie des ressources énergétiques</a:t>
            </a:r>
          </a:p>
          <a:p>
            <a:pPr marL="342900" indent="-342900">
              <a:lnSpc>
                <a:spcPct val="120000"/>
              </a:lnSpc>
              <a:buClr>
                <a:schemeClr val="hlink"/>
              </a:buClr>
              <a:buSzPct val="80000"/>
              <a:defRPr/>
            </a:pPr>
            <a:endParaRPr lang="fr-FR" sz="1400" b="1" dirty="0">
              <a:solidFill>
                <a:schemeClr val="tx1"/>
              </a:solidFill>
              <a:latin typeface="Calibri" panose="020F0502020204030204" pitchFamily="34" charset="0"/>
            </a:endParaRPr>
          </a:p>
          <a:p>
            <a:pPr marL="342900" indent="-342900" algn="l">
              <a:lnSpc>
                <a:spcPct val="120000"/>
              </a:lnSpc>
              <a:buClr>
                <a:schemeClr val="hlink"/>
              </a:buClr>
              <a:buSzPct val="80000"/>
              <a:defRPr/>
            </a:pPr>
            <a:endParaRPr lang="fr-FR" sz="3200" b="1" dirty="0">
              <a:latin typeface="Calibri" panose="020F0502020204030204" pitchFamily="34" charset="0"/>
            </a:endParaRPr>
          </a:p>
          <a:p>
            <a:pPr marL="342900" indent="-342900">
              <a:lnSpc>
                <a:spcPct val="120000"/>
              </a:lnSpc>
              <a:buClr>
                <a:schemeClr val="hlink"/>
              </a:buClr>
              <a:buSzPct val="80000"/>
              <a:defRPr/>
            </a:pPr>
            <a:endParaRPr lang="fr-FR" sz="2000" b="1" dirty="0">
              <a:latin typeface="Calibri" panose="020F0502020204030204" pitchFamily="34" charset="0"/>
            </a:endParaRPr>
          </a:p>
        </p:txBody>
      </p:sp>
      <p:sp>
        <p:nvSpPr>
          <p:cNvPr id="6" name="ZoneTexte 5"/>
          <p:cNvSpPr txBox="1"/>
          <p:nvPr/>
        </p:nvSpPr>
        <p:spPr>
          <a:xfrm>
            <a:off x="7176120" y="6215082"/>
            <a:ext cx="3168352" cy="369332"/>
          </a:xfrm>
          <a:prstGeom prst="rect">
            <a:avLst/>
          </a:prstGeom>
          <a:noFill/>
        </p:spPr>
        <p:txBody>
          <a:bodyPr wrap="square" rtlCol="0">
            <a:spAutoFit/>
          </a:bodyPr>
          <a:lstStyle/>
          <a:p>
            <a:pPr algn="r"/>
            <a:r>
              <a:rPr lang="fr-FR" b="1" dirty="0">
                <a:solidFill>
                  <a:srgbClr val="0070C0"/>
                </a:solidFill>
              </a:rPr>
              <a:t>mai 2020</a:t>
            </a:r>
          </a:p>
        </p:txBody>
      </p:sp>
      <p:sp>
        <p:nvSpPr>
          <p:cNvPr id="8" name="Rectangle 7"/>
          <p:cNvSpPr/>
          <p:nvPr/>
        </p:nvSpPr>
        <p:spPr>
          <a:xfrm>
            <a:off x="3756248" y="44624"/>
            <a:ext cx="4572000" cy="677108"/>
          </a:xfrm>
          <a:prstGeom prst="rect">
            <a:avLst/>
          </a:prstGeom>
        </p:spPr>
        <p:txBody>
          <a:bodyPr>
            <a:spAutoFit/>
          </a:bodyPr>
          <a:lstStyle/>
          <a:p>
            <a:pPr algn="ctr"/>
            <a:r>
              <a:rPr lang="fr-FR" sz="1000" b="1" cap="small" dirty="0"/>
              <a:t>UNIVERSITE ALIOUNE  DIOP DE BAMBEY</a:t>
            </a:r>
            <a:endParaRPr lang="fr-FR" sz="1000" dirty="0"/>
          </a:p>
          <a:p>
            <a:pPr algn="ctr"/>
            <a:r>
              <a:rPr lang="fr-FR" sz="1000" b="1" i="1" dirty="0"/>
              <a:t> « L’excellence est ma constance, l’éthique ma vertu »</a:t>
            </a:r>
          </a:p>
          <a:p>
            <a:pPr algn="ctr"/>
            <a:r>
              <a:rPr lang="fr-FR" b="1" i="1" dirty="0"/>
              <a:t> </a:t>
            </a:r>
            <a:endParaRPr lang="fr-FR" dirty="0"/>
          </a:p>
        </p:txBody>
      </p:sp>
      <p:pic>
        <p:nvPicPr>
          <p:cNvPr id="6149" name="Image 3" descr="C:\Users\universite bambey\Downloads\Logouad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3880" y="476673"/>
            <a:ext cx="1800233" cy="1513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Imma\AppData\Local\Temp\Carte situation.jpg"/>
          <p:cNvPicPr>
            <a:picLocks noChangeAspect="1" noChangeArrowheads="1"/>
          </p:cNvPicPr>
          <p:nvPr/>
        </p:nvPicPr>
        <p:blipFill>
          <a:blip r:embed="rId3" cstate="print"/>
          <a:srcRect/>
          <a:stretch>
            <a:fillRect/>
          </a:stretch>
        </p:blipFill>
        <p:spPr bwMode="auto">
          <a:xfrm>
            <a:off x="1581087" y="3217192"/>
            <a:ext cx="4923601" cy="3190929"/>
          </a:xfrm>
          <a:prstGeom prst="rect">
            <a:avLst/>
          </a:prstGeom>
          <a:noFill/>
          <a:ln w="28575">
            <a:solidFill>
              <a:srgbClr val="00B05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997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lstStyle/>
          <a:p>
            <a:r>
              <a:rPr lang="fr-FR" dirty="0" smtClean="0"/>
              <a:t>NB:  </a:t>
            </a:r>
            <a:r>
              <a:rPr lang="fr-FR" dirty="0"/>
              <a:t>l’aménagement du territoire reste </a:t>
            </a:r>
            <a:r>
              <a:rPr lang="fr-FR" dirty="0" smtClean="0"/>
              <a:t>flou </a:t>
            </a:r>
          </a:p>
          <a:p>
            <a:r>
              <a:rPr lang="fr-FR" dirty="0" smtClean="0">
                <a:solidFill>
                  <a:srgbClr val="00B0F0"/>
                </a:solidFill>
              </a:rPr>
              <a:t>Plusieurs définitions simples: mais la </a:t>
            </a:r>
            <a:endParaRPr lang="fr-FR" dirty="0">
              <a:solidFill>
                <a:srgbClr val="00B0F0"/>
              </a:solidFill>
            </a:endParaRPr>
          </a:p>
          <a:p>
            <a:pPr marL="0" indent="0">
              <a:buNone/>
            </a:pPr>
            <a:r>
              <a:rPr lang="fr-FR" dirty="0">
                <a:solidFill>
                  <a:srgbClr val="00B0F0"/>
                </a:solidFill>
              </a:rPr>
              <a:t>compréhension </a:t>
            </a:r>
            <a:r>
              <a:rPr lang="fr-FR" dirty="0" smtClean="0">
                <a:solidFill>
                  <a:srgbClr val="00B0F0"/>
                </a:solidFill>
              </a:rPr>
              <a:t>reste problématique</a:t>
            </a:r>
            <a:r>
              <a:rPr lang="fr-FR" dirty="0" smtClean="0"/>
              <a:t>. </a:t>
            </a:r>
          </a:p>
          <a:p>
            <a:r>
              <a:rPr lang="fr-FR" dirty="0" smtClean="0"/>
              <a:t>Mais, une évolution est notée</a:t>
            </a:r>
            <a:endParaRPr lang="fr-FR" dirty="0"/>
          </a:p>
          <a:p>
            <a:r>
              <a:rPr lang="fr-FR" dirty="0" smtClean="0"/>
              <a:t>Élargissement du </a:t>
            </a:r>
            <a:r>
              <a:rPr lang="fr-FR" dirty="0"/>
              <a:t>champ d’intervention ou d’application (intégration </a:t>
            </a:r>
            <a:r>
              <a:rPr lang="fr-FR" dirty="0" smtClean="0"/>
              <a:t>des zones </a:t>
            </a:r>
            <a:r>
              <a:rPr lang="fr-FR" dirty="0"/>
              <a:t>rurales) et devenant </a:t>
            </a:r>
            <a:r>
              <a:rPr lang="fr-FR" dirty="0" smtClean="0"/>
              <a:t>aussi multidimensionnel</a:t>
            </a:r>
            <a:r>
              <a:rPr lang="fr-FR" dirty="0"/>
              <a:t>. </a:t>
            </a:r>
            <a:r>
              <a:rPr lang="fr-FR" b="1" i="1" dirty="0" smtClean="0"/>
              <a:t>(</a:t>
            </a:r>
            <a:r>
              <a:rPr lang="fr-FR" b="1" i="1" dirty="0" err="1" smtClean="0"/>
              <a:t>Nzisabira</a:t>
            </a:r>
            <a:r>
              <a:rPr lang="fr-FR" b="1" i="1" dirty="0" smtClean="0"/>
              <a:t> </a:t>
            </a:r>
            <a:r>
              <a:rPr lang="fr-FR" b="1" i="1" dirty="0"/>
              <a:t>J. </a:t>
            </a:r>
            <a:r>
              <a:rPr lang="fr-FR" b="1" i="1" dirty="0" smtClean="0"/>
              <a:t>1997)</a:t>
            </a:r>
            <a:endParaRPr lang="fr-FR" b="1" i="1" dirty="0"/>
          </a:p>
        </p:txBody>
      </p:sp>
    </p:spTree>
    <p:extLst>
      <p:ext uri="{BB962C8B-B14F-4D97-AF65-F5344CB8AC3E}">
        <p14:creationId xmlns:p14="http://schemas.microsoft.com/office/powerpoint/2010/main" val="2828853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Selon </a:t>
            </a:r>
            <a:r>
              <a:rPr lang="fr-FR" b="1" i="1" dirty="0" err="1"/>
              <a:t>Nzisabira</a:t>
            </a:r>
            <a:r>
              <a:rPr lang="fr-FR" b="1" i="1" dirty="0"/>
              <a:t> J. 1997)</a:t>
            </a:r>
          </a:p>
          <a:p>
            <a:r>
              <a:rPr lang="fr-FR" dirty="0" smtClean="0"/>
              <a:t>« </a:t>
            </a:r>
            <a:r>
              <a:rPr lang="fr-FR" sz="2400" i="1" u="sng" dirty="0">
                <a:solidFill>
                  <a:srgbClr val="00B0F0"/>
                </a:solidFill>
              </a:rPr>
              <a:t>ses enjeux, ses acteurs et ses stratégies se sont diachroniquement précisés en trois étapes : l’aménagement du territoire comme </a:t>
            </a:r>
          </a:p>
          <a:p>
            <a:r>
              <a:rPr lang="fr-FR" i="1" u="sng" dirty="0" smtClean="0">
                <a:solidFill>
                  <a:srgbClr val="00B0F0"/>
                </a:solidFill>
              </a:rPr>
              <a:t>urbanisme</a:t>
            </a:r>
          </a:p>
          <a:p>
            <a:r>
              <a:rPr lang="fr-FR" i="1" u="sng" dirty="0" smtClean="0">
                <a:solidFill>
                  <a:srgbClr val="00B0F0"/>
                </a:solidFill>
              </a:rPr>
              <a:t>décentralisation </a:t>
            </a:r>
            <a:r>
              <a:rPr lang="fr-FR" i="1" u="sng" dirty="0">
                <a:solidFill>
                  <a:srgbClr val="00B0F0"/>
                </a:solidFill>
              </a:rPr>
              <a:t>de l’activité industrielle et </a:t>
            </a:r>
            <a:endParaRPr lang="fr-FR" i="1" u="sng" dirty="0" smtClean="0">
              <a:solidFill>
                <a:srgbClr val="00B0F0"/>
              </a:solidFill>
            </a:endParaRPr>
          </a:p>
          <a:p>
            <a:r>
              <a:rPr lang="fr-FR" i="1" u="sng" dirty="0" smtClean="0">
                <a:solidFill>
                  <a:srgbClr val="00B0F0"/>
                </a:solidFill>
              </a:rPr>
              <a:t>planification régionale </a:t>
            </a:r>
            <a:r>
              <a:rPr lang="fr-FR" i="1" u="sng" dirty="0">
                <a:solidFill>
                  <a:srgbClr val="00B0F0"/>
                </a:solidFill>
              </a:rPr>
              <a:t>ou </a:t>
            </a:r>
            <a:r>
              <a:rPr lang="fr-FR" i="1" u="sng" dirty="0" smtClean="0">
                <a:solidFill>
                  <a:srgbClr val="00B0F0"/>
                </a:solidFill>
              </a:rPr>
              <a:t>décentralisation </a:t>
            </a:r>
            <a:r>
              <a:rPr lang="fr-FR" i="1" u="sng" dirty="0">
                <a:solidFill>
                  <a:srgbClr val="00B0F0"/>
                </a:solidFill>
              </a:rPr>
              <a:t>du développement </a:t>
            </a:r>
            <a:r>
              <a:rPr lang="fr-FR" u="sng" dirty="0">
                <a:solidFill>
                  <a:srgbClr val="00B0F0"/>
                </a:solidFill>
              </a:rPr>
              <a:t>».</a:t>
            </a:r>
          </a:p>
        </p:txBody>
      </p:sp>
    </p:spTree>
    <p:extLst>
      <p:ext uri="{BB962C8B-B14F-4D97-AF65-F5344CB8AC3E}">
        <p14:creationId xmlns:p14="http://schemas.microsoft.com/office/powerpoint/2010/main" val="2983569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a:t>Définition de l’aménagement du territoire</a:t>
            </a:r>
            <a:endParaRPr lang="fr-FR" sz="4000" dirty="0"/>
          </a:p>
        </p:txBody>
      </p:sp>
      <p:sp>
        <p:nvSpPr>
          <p:cNvPr id="3" name="Espace réservé du contenu 2"/>
          <p:cNvSpPr>
            <a:spLocks noGrp="1"/>
          </p:cNvSpPr>
          <p:nvPr>
            <p:ph idx="1"/>
          </p:nvPr>
        </p:nvSpPr>
        <p:spPr/>
        <p:txBody>
          <a:bodyPr/>
          <a:lstStyle/>
          <a:p>
            <a:r>
              <a:rPr lang="fr-FR" dirty="0" smtClean="0"/>
              <a:t>L’aménagement </a:t>
            </a:r>
            <a:r>
              <a:rPr lang="fr-FR" dirty="0"/>
              <a:t>du territoire </a:t>
            </a:r>
            <a:r>
              <a:rPr lang="fr-FR" dirty="0" smtClean="0"/>
              <a:t>reste : </a:t>
            </a:r>
          </a:p>
          <a:p>
            <a:r>
              <a:rPr lang="fr-FR" dirty="0" smtClean="0"/>
              <a:t>Une réalité </a:t>
            </a:r>
            <a:r>
              <a:rPr lang="fr-FR" dirty="0"/>
              <a:t>multiple </a:t>
            </a:r>
            <a:r>
              <a:rPr lang="fr-FR" dirty="0" smtClean="0"/>
              <a:t>multiple et multiforme </a:t>
            </a:r>
          </a:p>
          <a:p>
            <a:r>
              <a:rPr lang="fr-FR" dirty="0" smtClean="0"/>
              <a:t>Ainsi, nombreuses </a:t>
            </a:r>
            <a:r>
              <a:rPr lang="fr-FR" dirty="0"/>
              <a:t>définitions </a:t>
            </a:r>
            <a:endParaRPr lang="fr-FR" dirty="0" smtClean="0"/>
          </a:p>
          <a:p>
            <a:r>
              <a:rPr lang="fr-FR" dirty="0" smtClean="0"/>
              <a:t>Exemple: Aménagement égale équilibrer, l’accent </a:t>
            </a:r>
            <a:r>
              <a:rPr lang="fr-FR" dirty="0"/>
              <a:t>sur l’action et les </a:t>
            </a:r>
            <a:r>
              <a:rPr lang="fr-FR" dirty="0" smtClean="0"/>
              <a:t>cadres territoriaux </a:t>
            </a:r>
          </a:p>
          <a:p>
            <a:r>
              <a:rPr lang="fr-FR" dirty="0" smtClean="0"/>
              <a:t>l’art </a:t>
            </a:r>
            <a:r>
              <a:rPr lang="fr-FR" dirty="0"/>
              <a:t>et la technique d’agir. </a:t>
            </a:r>
            <a:endParaRPr lang="fr-FR" dirty="0" smtClean="0"/>
          </a:p>
          <a:p>
            <a:r>
              <a:rPr lang="fr-FR" dirty="0" smtClean="0"/>
              <a:t>« </a:t>
            </a:r>
            <a:r>
              <a:rPr lang="fr-FR" b="1" dirty="0"/>
              <a:t>Des mots de la géographie » (R. Brunet</a:t>
            </a:r>
            <a:r>
              <a:rPr lang="fr-FR" dirty="0"/>
              <a:t>, </a:t>
            </a:r>
          </a:p>
        </p:txBody>
      </p:sp>
    </p:spTree>
    <p:extLst>
      <p:ext uri="{BB962C8B-B14F-4D97-AF65-F5344CB8AC3E}">
        <p14:creationId xmlns:p14="http://schemas.microsoft.com/office/powerpoint/2010/main" val="2384296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Arial Narrow" panose="020B0606020202030204" pitchFamily="34" charset="0"/>
              </a:rPr>
              <a:t>Définition de l’aménagement du territoire</a:t>
            </a:r>
            <a:endParaRPr lang="fr-FR" dirty="0">
              <a:latin typeface="Arial Narrow" panose="020B0606020202030204" pitchFamily="34" charset="0"/>
            </a:endParaRPr>
          </a:p>
        </p:txBody>
      </p:sp>
      <p:sp>
        <p:nvSpPr>
          <p:cNvPr id="3" name="Espace réservé du contenu 2"/>
          <p:cNvSpPr>
            <a:spLocks noGrp="1"/>
          </p:cNvSpPr>
          <p:nvPr>
            <p:ph idx="1"/>
          </p:nvPr>
        </p:nvSpPr>
        <p:spPr/>
        <p:txBody>
          <a:bodyPr/>
          <a:lstStyle/>
          <a:p>
            <a:r>
              <a:rPr lang="fr-FR" b="1" i="1" dirty="0">
                <a:latin typeface="Arial Narrow" panose="020B0606020202030204" pitchFamily="34" charset="0"/>
              </a:rPr>
              <a:t>R. Ferras et H. </a:t>
            </a:r>
            <a:r>
              <a:rPr lang="fr-FR" b="1" i="1" dirty="0" err="1">
                <a:latin typeface="Arial Narrow" panose="020B0606020202030204" pitchFamily="34" charset="0"/>
              </a:rPr>
              <a:t>Thévy</a:t>
            </a:r>
            <a:r>
              <a:rPr lang="fr-FR" b="1" i="1" dirty="0">
                <a:latin typeface="Arial Narrow" panose="020B0606020202030204" pitchFamily="34" charset="0"/>
              </a:rPr>
              <a:t>, 1998 </a:t>
            </a:r>
            <a:endParaRPr lang="fr-FR" b="1" i="1" dirty="0" smtClean="0">
              <a:latin typeface="Arial Narrow" panose="020B0606020202030204" pitchFamily="34" charset="0"/>
            </a:endParaRPr>
          </a:p>
          <a:p>
            <a:pPr marL="0" indent="0">
              <a:buNone/>
            </a:pPr>
            <a:endParaRPr lang="fr-FR" dirty="0">
              <a:latin typeface="Arial Narrow" panose="020B0606020202030204" pitchFamily="34" charset="0"/>
            </a:endParaRPr>
          </a:p>
          <a:p>
            <a:pPr algn="just"/>
            <a:r>
              <a:rPr lang="fr-FR" b="1" i="1" dirty="0" smtClean="0">
                <a:latin typeface="Arial Narrow" panose="020B0606020202030204" pitchFamily="34" charset="0"/>
              </a:rPr>
              <a:t>assimile </a:t>
            </a:r>
            <a:r>
              <a:rPr lang="fr-FR" b="1" i="1" dirty="0">
                <a:latin typeface="Arial Narrow" panose="020B0606020202030204" pitchFamily="34" charset="0"/>
              </a:rPr>
              <a:t>en effet l’aménagement à l’action volontaire et réfléchie d’une collectivité </a:t>
            </a:r>
            <a:r>
              <a:rPr lang="fr-FR" b="1" i="1" dirty="0" smtClean="0">
                <a:latin typeface="Arial Narrow" panose="020B0606020202030204" pitchFamily="34" charset="0"/>
              </a:rPr>
              <a:t>territoire</a:t>
            </a:r>
            <a:r>
              <a:rPr lang="fr-FR" b="1" i="1" dirty="0">
                <a:latin typeface="Arial Narrow" panose="020B0606020202030204" pitchFamily="34" charset="0"/>
              </a:rPr>
              <a:t>, soit au niveau local </a:t>
            </a:r>
            <a:r>
              <a:rPr lang="fr-FR" b="1" i="1" dirty="0" smtClean="0">
                <a:latin typeface="Arial Narrow" panose="020B0606020202030204" pitchFamily="34" charset="0"/>
              </a:rPr>
              <a:t>: (</a:t>
            </a:r>
            <a:r>
              <a:rPr lang="fr-FR" b="1" i="1" dirty="0">
                <a:latin typeface="Arial Narrow" panose="020B0606020202030204" pitchFamily="34" charset="0"/>
              </a:rPr>
              <a:t>aménagement urbain, rural, local), soit au niveau </a:t>
            </a:r>
            <a:r>
              <a:rPr lang="fr-FR" b="1" i="1" dirty="0" smtClean="0">
                <a:latin typeface="Arial Narrow" panose="020B0606020202030204" pitchFamily="34" charset="0"/>
              </a:rPr>
              <a:t>régional Soit de: (grands </a:t>
            </a:r>
            <a:r>
              <a:rPr lang="fr-FR" b="1" i="1" dirty="0">
                <a:latin typeface="Arial Narrow" panose="020B0606020202030204" pitchFamily="34" charset="0"/>
              </a:rPr>
              <a:t>aménagements régionaux, irrigations), </a:t>
            </a:r>
            <a:r>
              <a:rPr lang="fr-FR" b="1" i="1" dirty="0" smtClean="0">
                <a:latin typeface="Arial Narrow" panose="020B0606020202030204" pitchFamily="34" charset="0"/>
              </a:rPr>
              <a:t>soit </a:t>
            </a:r>
            <a:r>
              <a:rPr lang="fr-FR" b="1" i="1" dirty="0">
                <a:latin typeface="Arial Narrow" panose="020B0606020202030204" pitchFamily="34" charset="0"/>
              </a:rPr>
              <a:t>au niveau national (aménagement </a:t>
            </a:r>
            <a:r>
              <a:rPr lang="fr-FR" b="1" i="1" dirty="0" smtClean="0">
                <a:latin typeface="Arial Narrow" panose="020B0606020202030204" pitchFamily="34" charset="0"/>
              </a:rPr>
              <a:t>du territoire</a:t>
            </a:r>
            <a:r>
              <a:rPr lang="fr-FR" b="1" i="1" dirty="0">
                <a:latin typeface="Arial Narrow" panose="020B0606020202030204" pitchFamily="34" charset="0"/>
              </a:rPr>
              <a:t>), </a:t>
            </a:r>
          </a:p>
        </p:txBody>
      </p:sp>
    </p:spTree>
    <p:extLst>
      <p:ext uri="{BB962C8B-B14F-4D97-AF65-F5344CB8AC3E}">
        <p14:creationId xmlns:p14="http://schemas.microsoft.com/office/powerpoint/2010/main" val="4007033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lstStyle/>
          <a:p>
            <a:r>
              <a:rPr lang="fr-FR" dirty="0">
                <a:latin typeface="Arial Narrow" panose="020B0606020202030204" pitchFamily="34" charset="0"/>
              </a:rPr>
              <a:t>le territoire étant </a:t>
            </a:r>
            <a:r>
              <a:rPr lang="fr-FR" dirty="0" smtClean="0">
                <a:latin typeface="Arial Narrow" panose="020B0606020202030204" pitchFamily="34" charset="0"/>
              </a:rPr>
              <a:t>une </a:t>
            </a:r>
            <a:r>
              <a:rPr lang="fr-FR" dirty="0">
                <a:latin typeface="Arial Narrow" panose="020B0606020202030204" pitchFamily="34" charset="0"/>
              </a:rPr>
              <a:t>maille de la gestion de l’espace, </a:t>
            </a:r>
            <a:r>
              <a:rPr lang="fr-FR" dirty="0" smtClean="0">
                <a:latin typeface="Arial Narrow" panose="020B0606020202030204" pitchFamily="34" charset="0"/>
              </a:rPr>
              <a:t>un espace approprié</a:t>
            </a:r>
          </a:p>
          <a:p>
            <a:pPr marL="0" indent="0">
              <a:buNone/>
            </a:pPr>
            <a:r>
              <a:rPr lang="fr-FR" dirty="0" smtClean="0">
                <a:latin typeface="Arial Narrow" panose="020B0606020202030204" pitchFamily="34" charset="0"/>
              </a:rPr>
              <a:t> </a:t>
            </a:r>
          </a:p>
          <a:p>
            <a:pPr algn="just"/>
            <a:r>
              <a:rPr lang="fr-FR" dirty="0" smtClean="0">
                <a:latin typeface="Arial Narrow" panose="020B0606020202030204" pitchFamily="34" charset="0"/>
              </a:rPr>
              <a:t>(</a:t>
            </a:r>
            <a:r>
              <a:rPr lang="fr-FR" dirty="0">
                <a:latin typeface="Arial Narrow" panose="020B0606020202030204" pitchFamily="34" charset="0"/>
              </a:rPr>
              <a:t>P. Merlin et </a:t>
            </a:r>
            <a:r>
              <a:rPr lang="fr-FR" dirty="0" err="1" smtClean="0">
                <a:latin typeface="Arial Narrow" panose="020B0606020202030204" pitchFamily="34" charset="0"/>
              </a:rPr>
              <a:t>F.Choay</a:t>
            </a:r>
            <a:r>
              <a:rPr lang="fr-FR" dirty="0">
                <a:latin typeface="Arial Narrow" panose="020B0606020202030204" pitchFamily="34" charset="0"/>
              </a:rPr>
              <a:t>, 1996 )</a:t>
            </a:r>
            <a:endParaRPr lang="fr-FR" dirty="0" smtClean="0">
              <a:latin typeface="Arial Narrow" panose="020B0606020202030204" pitchFamily="34" charset="0"/>
            </a:endParaRPr>
          </a:p>
          <a:p>
            <a:pPr algn="just"/>
            <a:endParaRPr lang="fr-FR" sz="2400" b="1" dirty="0">
              <a:latin typeface="Arial Narrow" panose="020B0606020202030204" pitchFamily="34" charset="0"/>
            </a:endParaRPr>
          </a:p>
          <a:p>
            <a:pPr algn="just"/>
            <a:r>
              <a:rPr lang="fr-FR" sz="2400" b="1" dirty="0">
                <a:latin typeface="Arial Narrow" panose="020B0606020202030204" pitchFamily="34" charset="0"/>
              </a:rPr>
              <a:t>l’aménagement du territoire est, dans ce cas, l’art ou la technique (plutôt que la science) de disposer avec ordre, à travers l’espace d’un pays et dans une vision prospective, les hommes et leurs activités, les équipements et les moyens de communication qu’ils peuvent utiliser, en prenant en compte les contraintes naturelles, humaines et économiques, voire stratégiques</a:t>
            </a:r>
          </a:p>
        </p:txBody>
      </p:sp>
    </p:spTree>
    <p:extLst>
      <p:ext uri="{BB962C8B-B14F-4D97-AF65-F5344CB8AC3E}">
        <p14:creationId xmlns:p14="http://schemas.microsoft.com/office/powerpoint/2010/main" val="2862888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lstStyle/>
          <a:p>
            <a:r>
              <a:rPr lang="fr-FR" dirty="0"/>
              <a:t>L’aménagement du </a:t>
            </a:r>
            <a:r>
              <a:rPr lang="fr-FR" dirty="0" smtClean="0"/>
              <a:t>territoire: action des hommes:  </a:t>
            </a:r>
          </a:p>
          <a:p>
            <a:r>
              <a:rPr lang="fr-FR" dirty="0" smtClean="0"/>
              <a:t>Réduction des disparités, </a:t>
            </a:r>
          </a:p>
          <a:p>
            <a:r>
              <a:rPr lang="fr-FR" dirty="0" smtClean="0"/>
              <a:t>Solutions aux dysfonctionnements</a:t>
            </a:r>
            <a:r>
              <a:rPr lang="fr-FR" dirty="0"/>
              <a:t>, </a:t>
            </a:r>
            <a:endParaRPr lang="fr-FR" dirty="0" smtClean="0"/>
          </a:p>
          <a:p>
            <a:r>
              <a:rPr lang="fr-FR" dirty="0" smtClean="0"/>
              <a:t>Protections des populations</a:t>
            </a:r>
          </a:p>
          <a:p>
            <a:r>
              <a:rPr lang="fr-FR" dirty="0" smtClean="0"/>
              <a:t>Promotion du bien et du mieux être</a:t>
            </a:r>
            <a:endParaRPr lang="fr-FR" dirty="0"/>
          </a:p>
          <a:p>
            <a:r>
              <a:rPr lang="fr-FR" dirty="0" smtClean="0"/>
              <a:t>Organiser et gérer le territoire</a:t>
            </a:r>
            <a:endParaRPr lang="fr-FR" dirty="0"/>
          </a:p>
          <a:p>
            <a:pPr marL="0" indent="0">
              <a:buNone/>
            </a:pPr>
            <a:r>
              <a:rPr lang="fr-FR" b="1" dirty="0" smtClean="0">
                <a:solidFill>
                  <a:srgbClr val="002060"/>
                </a:solidFill>
              </a:rPr>
              <a:t>NB: Relever les défis économiques, sociaux, écologiques</a:t>
            </a:r>
            <a:endParaRPr lang="fr-FR" sz="1800" b="1" dirty="0">
              <a:solidFill>
                <a:srgbClr val="002060"/>
              </a:solidFill>
            </a:endParaRPr>
          </a:p>
        </p:txBody>
      </p:sp>
    </p:spTree>
    <p:extLst>
      <p:ext uri="{BB962C8B-B14F-4D97-AF65-F5344CB8AC3E}">
        <p14:creationId xmlns:p14="http://schemas.microsoft.com/office/powerpoint/2010/main" val="3151141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lstStyle/>
          <a:p>
            <a:r>
              <a:rPr lang="fr-FR" dirty="0" smtClean="0">
                <a:latin typeface="Arial Narrow" panose="020B0606020202030204" pitchFamily="34" charset="0"/>
              </a:rPr>
              <a:t>Dans les stratégies d’aménagement tous les secteurs ou axes sont importants</a:t>
            </a:r>
          </a:p>
          <a:p>
            <a:endParaRPr lang="fr-FR" dirty="0" smtClean="0">
              <a:latin typeface="Arial Narrow" panose="020B0606020202030204" pitchFamily="34" charset="0"/>
            </a:endParaRPr>
          </a:p>
          <a:p>
            <a:pPr algn="just"/>
            <a:r>
              <a:rPr lang="fr-FR" b="1" dirty="0" smtClean="0">
                <a:solidFill>
                  <a:srgbClr val="002060"/>
                </a:solidFill>
                <a:latin typeface="Arial Narrow" panose="020B0606020202030204" pitchFamily="34" charset="0"/>
              </a:rPr>
              <a:t>NB: L’axe social constitue un volet fondamental pour la réussite des principes d’aménagement</a:t>
            </a:r>
          </a:p>
          <a:p>
            <a:endParaRPr lang="fr-FR" dirty="0">
              <a:latin typeface="Arial Narrow" panose="020B0606020202030204" pitchFamily="34" charset="0"/>
            </a:endParaRPr>
          </a:p>
        </p:txBody>
      </p:sp>
    </p:spTree>
    <p:extLst>
      <p:ext uri="{BB962C8B-B14F-4D97-AF65-F5344CB8AC3E}">
        <p14:creationId xmlns:p14="http://schemas.microsoft.com/office/powerpoint/2010/main" val="50788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normAutofit lnSpcReduction="10000"/>
          </a:bodyPr>
          <a:lstStyle/>
          <a:p>
            <a:pPr marL="0" indent="0" algn="ctr">
              <a:buNone/>
            </a:pPr>
            <a:r>
              <a:rPr lang="fr-FR" sz="3200" b="1" dirty="0">
                <a:latin typeface="Arial Narrow" panose="020B0606020202030204" pitchFamily="34" charset="0"/>
              </a:rPr>
              <a:t>En Conclusion </a:t>
            </a:r>
          </a:p>
          <a:p>
            <a:r>
              <a:rPr lang="fr-FR" sz="3200" dirty="0">
                <a:latin typeface="Arial Narrow" panose="020B0606020202030204" pitchFamily="34" charset="0"/>
              </a:rPr>
              <a:t>vise au bien-être </a:t>
            </a:r>
          </a:p>
          <a:p>
            <a:r>
              <a:rPr lang="fr-FR" sz="3200" dirty="0">
                <a:latin typeface="Arial Narrow" panose="020B0606020202030204" pitchFamily="34" charset="0"/>
              </a:rPr>
              <a:t>et à l’épanouissement de la population </a:t>
            </a:r>
          </a:p>
          <a:p>
            <a:r>
              <a:rPr lang="fr-FR" sz="3200" dirty="0">
                <a:latin typeface="Arial Narrow" panose="020B0606020202030204" pitchFamily="34" charset="0"/>
              </a:rPr>
              <a:t>Accès aux équipements et services de base</a:t>
            </a:r>
          </a:p>
          <a:p>
            <a:r>
              <a:rPr lang="fr-FR" sz="3200" dirty="0">
                <a:latin typeface="Arial Narrow" panose="020B0606020202030204" pitchFamily="34" charset="0"/>
              </a:rPr>
              <a:t>Procure un meilleur cadre de vie Favorise la justice sociale </a:t>
            </a:r>
          </a:p>
          <a:p>
            <a:r>
              <a:rPr lang="fr-FR" sz="3200" dirty="0">
                <a:latin typeface="Arial Narrow" panose="020B0606020202030204" pitchFamily="34" charset="0"/>
              </a:rPr>
              <a:t>Encourage l’efficacité économique</a:t>
            </a:r>
          </a:p>
          <a:p>
            <a:r>
              <a:rPr lang="fr-FR" sz="3200" dirty="0">
                <a:latin typeface="Arial Narrow" panose="020B0606020202030204" pitchFamily="34" charset="0"/>
              </a:rPr>
              <a:t>Meilleure gestion du territoire</a:t>
            </a:r>
          </a:p>
          <a:p>
            <a:r>
              <a:rPr lang="fr-FR" sz="3200" dirty="0">
                <a:latin typeface="Arial Narrow" panose="020B0606020202030204" pitchFamily="34" charset="0"/>
              </a:rPr>
              <a:t>Équilibre sociale ou équité sociale</a:t>
            </a:r>
          </a:p>
        </p:txBody>
      </p:sp>
    </p:spTree>
    <p:extLst>
      <p:ext uri="{BB962C8B-B14F-4D97-AF65-F5344CB8AC3E}">
        <p14:creationId xmlns:p14="http://schemas.microsoft.com/office/powerpoint/2010/main" val="2441461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7814"/>
            <a:ext cx="8229600" cy="990947"/>
          </a:xfrm>
        </p:spPr>
        <p:txBody>
          <a:bodyPr/>
          <a:lstStyle/>
          <a:p>
            <a:pPr algn="ctr"/>
            <a:r>
              <a:rPr lang="fr-FR" sz="4000" b="1" dirty="0">
                <a:latin typeface="Calibri" panose="020F0502020204030204" pitchFamily="34" charset="0"/>
              </a:rPr>
              <a:t>Aménagement du territoire: contexte</a:t>
            </a:r>
            <a:endParaRPr lang="fr-FR" sz="4000" b="1" dirty="0">
              <a:solidFill>
                <a:srgbClr val="107A2C"/>
              </a:solidFill>
              <a:latin typeface="Calibri" pitchFamily="34" charset="0"/>
            </a:endParaRPr>
          </a:p>
        </p:txBody>
      </p:sp>
      <p:sp>
        <p:nvSpPr>
          <p:cNvPr id="3" name="Espace réservé du contenu 2"/>
          <p:cNvSpPr>
            <a:spLocks noGrp="1"/>
          </p:cNvSpPr>
          <p:nvPr>
            <p:ph idx="1"/>
          </p:nvPr>
        </p:nvSpPr>
        <p:spPr>
          <a:xfrm>
            <a:off x="1919536" y="1772816"/>
            <a:ext cx="8579296" cy="4824536"/>
          </a:xfrm>
        </p:spPr>
        <p:txBody>
          <a:bodyPr/>
          <a:lstStyle/>
          <a:p>
            <a:r>
              <a:rPr lang="fr-FR" sz="2400" dirty="0"/>
              <a:t>L’Afrique subdivisée en </a:t>
            </a:r>
            <a:r>
              <a:rPr lang="fr-FR" sz="2400" b="1" dirty="0">
                <a:solidFill>
                  <a:srgbClr val="FF0000"/>
                </a:solidFill>
              </a:rPr>
              <a:t>micro-</a:t>
            </a:r>
            <a:r>
              <a:rPr lang="fr-FR" sz="2400" b="1" dirty="0" err="1">
                <a:solidFill>
                  <a:srgbClr val="FF0000"/>
                </a:solidFill>
              </a:rPr>
              <a:t>Etats</a:t>
            </a:r>
            <a:r>
              <a:rPr lang="fr-FR" sz="2400" b="1" dirty="0">
                <a:solidFill>
                  <a:srgbClr val="FF0000"/>
                </a:solidFill>
              </a:rPr>
              <a:t> </a:t>
            </a:r>
          </a:p>
          <a:p>
            <a:r>
              <a:rPr lang="fr-FR" sz="2400" dirty="0"/>
              <a:t>Espace non homogène: dynamiques économiques, sociologiques, aspects physiques</a:t>
            </a:r>
          </a:p>
          <a:p>
            <a:endParaRPr lang="fr-FR" sz="2400" dirty="0"/>
          </a:p>
          <a:p>
            <a:r>
              <a:rPr lang="fr-FR" sz="2400" dirty="0"/>
              <a:t>Cette hétérogénéité du territoire plus accentuée par la colonisation</a:t>
            </a:r>
            <a:endParaRPr lang="fr-FR" sz="2400" i="1" dirty="0"/>
          </a:p>
        </p:txBody>
      </p:sp>
    </p:spTree>
    <p:extLst>
      <p:ext uri="{BB962C8B-B14F-4D97-AF65-F5344CB8AC3E}">
        <p14:creationId xmlns:p14="http://schemas.microsoft.com/office/powerpoint/2010/main" val="2623423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9"/>
            <a:ext cx="8229600" cy="1139825"/>
          </a:xfrm>
        </p:spPr>
        <p:txBody>
          <a:bodyPr>
            <a:normAutofit fontScale="90000"/>
          </a:bodyPr>
          <a:lstStyle/>
          <a:p>
            <a:pPr algn="ctr"/>
            <a:r>
              <a:rPr lang="fr-FR" b="1" dirty="0">
                <a:latin typeface="Calibri" panose="020F0502020204030204" pitchFamily="34" charset="0"/>
              </a:rPr>
              <a:t>Aménagement du territoire: contexte</a:t>
            </a:r>
            <a:endParaRPr lang="fr-FR" dirty="0"/>
          </a:p>
        </p:txBody>
      </p:sp>
      <p:sp>
        <p:nvSpPr>
          <p:cNvPr id="3" name="Espace réservé du contenu 2"/>
          <p:cNvSpPr>
            <a:spLocks noGrp="1"/>
          </p:cNvSpPr>
          <p:nvPr>
            <p:ph idx="1"/>
          </p:nvPr>
        </p:nvSpPr>
        <p:spPr/>
        <p:txBody>
          <a:bodyPr/>
          <a:lstStyle/>
          <a:p>
            <a:pPr marL="0" indent="0">
              <a:buNone/>
            </a:pPr>
            <a:r>
              <a:rPr lang="fr-FR" b="1" dirty="0" smtClean="0"/>
              <a:t>Découpage coloniale</a:t>
            </a:r>
          </a:p>
          <a:p>
            <a:r>
              <a:rPr lang="fr-FR" dirty="0" smtClean="0"/>
              <a:t>Découpage en fonction des avantages économiques</a:t>
            </a:r>
          </a:p>
          <a:p>
            <a:endParaRPr lang="fr-FR" dirty="0"/>
          </a:p>
          <a:p>
            <a:r>
              <a:rPr lang="fr-FR" dirty="0" smtClean="0"/>
              <a:t>réalités </a:t>
            </a:r>
            <a:r>
              <a:rPr lang="fr-FR" dirty="0"/>
              <a:t>spatiales, </a:t>
            </a:r>
            <a:r>
              <a:rPr lang="fr-FR" dirty="0" smtClean="0"/>
              <a:t>historiques </a:t>
            </a:r>
            <a:r>
              <a:rPr lang="fr-FR" dirty="0"/>
              <a:t>et </a:t>
            </a:r>
            <a:r>
              <a:rPr lang="fr-FR" dirty="0" smtClean="0"/>
              <a:t>culturelles en discordance les </a:t>
            </a:r>
            <a:r>
              <a:rPr lang="fr-FR" dirty="0"/>
              <a:t>logiques spatiales </a:t>
            </a:r>
            <a:r>
              <a:rPr lang="fr-FR" dirty="0" smtClean="0"/>
              <a:t>des populations </a:t>
            </a:r>
          </a:p>
          <a:p>
            <a:pPr marL="0" indent="0">
              <a:buNone/>
            </a:pPr>
            <a:r>
              <a:rPr lang="fr-FR" b="1" dirty="0" smtClean="0"/>
              <a:t>Conséquence</a:t>
            </a:r>
            <a:r>
              <a:rPr lang="fr-FR" dirty="0" smtClean="0"/>
              <a:t>: </a:t>
            </a:r>
          </a:p>
          <a:p>
            <a:pPr marL="0" indent="0">
              <a:buNone/>
            </a:pPr>
            <a:r>
              <a:rPr lang="fr-FR" dirty="0" smtClean="0"/>
              <a:t>« </a:t>
            </a:r>
            <a:r>
              <a:rPr lang="fr-FR" dirty="0"/>
              <a:t>un déséquilibre </a:t>
            </a:r>
            <a:r>
              <a:rPr lang="fr-FR" dirty="0" smtClean="0"/>
              <a:t>ou disfonctionnement </a:t>
            </a:r>
            <a:r>
              <a:rPr lang="fr-FR" dirty="0"/>
              <a:t>spatial » (</a:t>
            </a:r>
            <a:r>
              <a:rPr lang="fr-FR" b="1" i="1" dirty="0">
                <a:solidFill>
                  <a:srgbClr val="00B0F0"/>
                </a:solidFill>
              </a:rPr>
              <a:t>John Igue 1995)</a:t>
            </a:r>
          </a:p>
          <a:p>
            <a:endParaRPr lang="fr-FR" dirty="0"/>
          </a:p>
          <a:p>
            <a:endParaRPr lang="fr-FR" dirty="0"/>
          </a:p>
          <a:p>
            <a:endParaRPr lang="fr-FR" dirty="0"/>
          </a:p>
        </p:txBody>
      </p:sp>
    </p:spTree>
    <p:extLst>
      <p:ext uri="{BB962C8B-B14F-4D97-AF65-F5344CB8AC3E}">
        <p14:creationId xmlns:p14="http://schemas.microsoft.com/office/powerpoint/2010/main" val="3040835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332657"/>
            <a:ext cx="8229600" cy="1139825"/>
          </a:xfrm>
        </p:spPr>
        <p:txBody>
          <a:bodyPr/>
          <a:lstStyle/>
          <a:p>
            <a:pPr algn="ctr"/>
            <a:r>
              <a:rPr lang="fr-FR" sz="4000" b="1" dirty="0">
                <a:latin typeface="Calibri" panose="020F0502020204030204" pitchFamily="34" charset="0"/>
              </a:rPr>
              <a:t>Aménagement du territoire: contexte</a:t>
            </a:r>
            <a:endParaRPr lang="fr-FR" sz="4000" dirty="0"/>
          </a:p>
        </p:txBody>
      </p:sp>
      <p:sp>
        <p:nvSpPr>
          <p:cNvPr id="3" name="Espace réservé du contenu 2"/>
          <p:cNvSpPr>
            <a:spLocks noGrp="1"/>
          </p:cNvSpPr>
          <p:nvPr>
            <p:ph idx="1"/>
          </p:nvPr>
        </p:nvSpPr>
        <p:spPr>
          <a:xfrm>
            <a:off x="1981200" y="1706588"/>
            <a:ext cx="8507288" cy="4530725"/>
          </a:xfrm>
        </p:spPr>
        <p:txBody>
          <a:bodyPr/>
          <a:lstStyle/>
          <a:p>
            <a:r>
              <a:rPr lang="fr-FR" sz="2000" dirty="0"/>
              <a:t>L’organisation devait être structurée suivant les logiques locales d’occupation de l’espace ;</a:t>
            </a:r>
          </a:p>
          <a:p>
            <a:r>
              <a:rPr lang="fr-FR" sz="2000" dirty="0"/>
              <a:t>En mettant en cohérence les infrastructures structurantes de la zone ;</a:t>
            </a:r>
          </a:p>
          <a:p>
            <a:r>
              <a:rPr lang="fr-FR" sz="2000" b="1" dirty="0"/>
              <a:t>- </a:t>
            </a:r>
            <a:r>
              <a:rPr lang="fr-FR" sz="2000" dirty="0"/>
              <a:t>décongestionnant les l’agglomérations</a:t>
            </a:r>
          </a:p>
          <a:p>
            <a:r>
              <a:rPr lang="fr-FR" sz="2000" b="1" dirty="0"/>
              <a:t>- </a:t>
            </a:r>
            <a:r>
              <a:rPr lang="fr-FR" sz="2000" dirty="0"/>
              <a:t>promouvoir le développement économique;</a:t>
            </a:r>
          </a:p>
          <a:p>
            <a:r>
              <a:rPr lang="fr-FR" sz="2000" b="1" dirty="0"/>
              <a:t>- </a:t>
            </a:r>
            <a:r>
              <a:rPr lang="fr-FR" sz="2000" dirty="0"/>
              <a:t>anticiper sur les dynamiques urbaines et spatiales par une démarche prospective ;</a:t>
            </a:r>
          </a:p>
          <a:p>
            <a:r>
              <a:rPr lang="fr-FR" sz="2000" b="1" dirty="0"/>
              <a:t>- </a:t>
            </a:r>
            <a:r>
              <a:rPr lang="fr-FR" sz="2000" dirty="0"/>
              <a:t>promouvoir la gestion durable de l’environnement et la préservation des écosystèmes sensibles de la zone</a:t>
            </a:r>
            <a:endParaRPr lang="fr-FR" sz="2000" dirty="0">
              <a:latin typeface="Arial Narrow" panose="020B0606020202030204" pitchFamily="34" charset="0"/>
            </a:endParaRPr>
          </a:p>
        </p:txBody>
      </p:sp>
    </p:spTree>
    <p:extLst>
      <p:ext uri="{BB962C8B-B14F-4D97-AF65-F5344CB8AC3E}">
        <p14:creationId xmlns:p14="http://schemas.microsoft.com/office/powerpoint/2010/main" val="3922130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Calibri" panose="020F0502020204030204" pitchFamily="34" charset="0"/>
              </a:rPr>
              <a:t>Aménagement du territoire: contexte</a:t>
            </a:r>
            <a:endParaRPr lang="fr-FR" dirty="0"/>
          </a:p>
        </p:txBody>
      </p:sp>
      <p:sp>
        <p:nvSpPr>
          <p:cNvPr id="3" name="Espace réservé du contenu 2"/>
          <p:cNvSpPr>
            <a:spLocks noGrp="1"/>
          </p:cNvSpPr>
          <p:nvPr>
            <p:ph idx="1"/>
          </p:nvPr>
        </p:nvSpPr>
        <p:spPr/>
        <p:txBody>
          <a:bodyPr/>
          <a:lstStyle/>
          <a:p>
            <a:r>
              <a:rPr lang="fr-FR" dirty="0" smtClean="0"/>
              <a:t>Alors que les Etats </a:t>
            </a:r>
            <a:r>
              <a:rPr lang="fr-FR" dirty="0"/>
              <a:t>de l’Afrique </a:t>
            </a:r>
            <a:r>
              <a:rPr lang="fr-FR" dirty="0" smtClean="0"/>
              <a:t>ont procédé à des aménagements </a:t>
            </a:r>
            <a:r>
              <a:rPr lang="fr-FR" dirty="0"/>
              <a:t>du territoire </a:t>
            </a:r>
            <a:r>
              <a:rPr lang="fr-FR" dirty="0" smtClean="0"/>
              <a:t>qui réfèrent à ceux de la colonisation</a:t>
            </a:r>
          </a:p>
          <a:p>
            <a:r>
              <a:rPr lang="fr-FR" dirty="0" smtClean="0"/>
              <a:t>Ainsi, en Afrique, les politiques d’aménagement sont en fonction des pays</a:t>
            </a:r>
          </a:p>
          <a:p>
            <a:r>
              <a:rPr lang="fr-FR" dirty="0" smtClean="0"/>
              <a:t>Sans une prise en compte des réalités sociologiques</a:t>
            </a:r>
            <a:endParaRPr lang="fr-FR" dirty="0"/>
          </a:p>
          <a:p>
            <a:r>
              <a:rPr lang="fr-FR" b="1" dirty="0" smtClean="0">
                <a:solidFill>
                  <a:srgbClr val="FF0000"/>
                </a:solidFill>
              </a:rPr>
              <a:t>NB: Des disparités sont notées, </a:t>
            </a:r>
          </a:p>
          <a:p>
            <a:r>
              <a:rPr lang="fr-FR" i="1" dirty="0" smtClean="0"/>
              <a:t>Des villes macrocéphalies comme Dakar</a:t>
            </a:r>
            <a:endParaRPr lang="fr-FR" dirty="0"/>
          </a:p>
        </p:txBody>
      </p:sp>
    </p:spTree>
    <p:extLst>
      <p:ext uri="{BB962C8B-B14F-4D97-AF65-F5344CB8AC3E}">
        <p14:creationId xmlns:p14="http://schemas.microsoft.com/office/powerpoint/2010/main" val="1569112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Calibri" panose="020F0502020204030204" pitchFamily="34" charset="0"/>
              </a:rPr>
              <a:t>Aménagement du territoire: contexte</a:t>
            </a:r>
            <a:endParaRPr lang="fr-FR" dirty="0"/>
          </a:p>
        </p:txBody>
      </p:sp>
      <p:sp>
        <p:nvSpPr>
          <p:cNvPr id="3" name="Espace réservé du contenu 2"/>
          <p:cNvSpPr>
            <a:spLocks noGrp="1"/>
          </p:cNvSpPr>
          <p:nvPr>
            <p:ph idx="1"/>
          </p:nvPr>
        </p:nvSpPr>
        <p:spPr/>
        <p:txBody>
          <a:bodyPr/>
          <a:lstStyle/>
          <a:p>
            <a:r>
              <a:rPr lang="fr-FR" b="1" dirty="0" smtClean="0"/>
              <a:t>Causes (suite)</a:t>
            </a:r>
          </a:p>
          <a:p>
            <a:r>
              <a:rPr lang="fr-FR" sz="2400" dirty="0"/>
              <a:t>dysfonctionnement (développement industriel et urbain),</a:t>
            </a:r>
          </a:p>
          <a:p>
            <a:r>
              <a:rPr lang="fr-FR" sz="2400" dirty="0"/>
              <a:t> des déséquilibres spatiaux (régionaux) </a:t>
            </a:r>
          </a:p>
          <a:p>
            <a:r>
              <a:rPr lang="fr-FR" sz="2400" dirty="0"/>
              <a:t>Changements environnementaux et  écologiques</a:t>
            </a:r>
          </a:p>
          <a:p>
            <a:r>
              <a:rPr lang="fr-FR" sz="2400" dirty="0"/>
              <a:t>NB: Tous ces problèmes ont pour conséquence: le changement dans les initiatives politiques </a:t>
            </a:r>
          </a:p>
          <a:p>
            <a:pPr marL="0" indent="0">
              <a:buNone/>
            </a:pPr>
            <a:r>
              <a:rPr lang="fr-FR" sz="2400" dirty="0"/>
              <a:t>En particulier </a:t>
            </a:r>
          </a:p>
          <a:p>
            <a:r>
              <a:rPr lang="fr-FR" sz="2400" dirty="0"/>
              <a:t>nouvelles compétences de ces derniers en matière de gestion de l’espace</a:t>
            </a:r>
          </a:p>
          <a:p>
            <a:endParaRPr lang="fr-FR" dirty="0"/>
          </a:p>
        </p:txBody>
      </p:sp>
    </p:spTree>
    <p:extLst>
      <p:ext uri="{BB962C8B-B14F-4D97-AF65-F5344CB8AC3E}">
        <p14:creationId xmlns:p14="http://schemas.microsoft.com/office/powerpoint/2010/main" val="180709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b="1" dirty="0">
                <a:latin typeface="Calibri" panose="020F0502020204030204" pitchFamily="34" charset="0"/>
              </a:rPr>
              <a:t>Aménagement du territoire: contexte</a:t>
            </a:r>
            <a:endParaRPr lang="fr-FR" sz="4000" dirty="0"/>
          </a:p>
        </p:txBody>
      </p:sp>
      <p:sp>
        <p:nvSpPr>
          <p:cNvPr id="3" name="Espace réservé du contenu 2"/>
          <p:cNvSpPr>
            <a:spLocks noGrp="1"/>
          </p:cNvSpPr>
          <p:nvPr>
            <p:ph idx="1"/>
          </p:nvPr>
        </p:nvSpPr>
        <p:spPr/>
        <p:txBody>
          <a:bodyPr/>
          <a:lstStyle/>
          <a:p>
            <a:r>
              <a:rPr lang="fr-FR" dirty="0" smtClean="0"/>
              <a:t>La planète assimilée à un territoire Unique</a:t>
            </a:r>
          </a:p>
          <a:p>
            <a:pPr marL="0" indent="0">
              <a:buNone/>
            </a:pPr>
            <a:r>
              <a:rPr lang="fr-FR" b="1" dirty="0" smtClean="0"/>
              <a:t>Du fait: </a:t>
            </a:r>
          </a:p>
          <a:p>
            <a:r>
              <a:rPr lang="fr-FR" dirty="0" smtClean="0"/>
              <a:t>l’interconnexion </a:t>
            </a:r>
          </a:p>
          <a:p>
            <a:r>
              <a:rPr lang="fr-FR" dirty="0" smtClean="0"/>
              <a:t>Développement des technologies de l’information</a:t>
            </a:r>
          </a:p>
          <a:p>
            <a:r>
              <a:rPr lang="fr-FR" dirty="0" smtClean="0"/>
              <a:t>Modernisation du transport</a:t>
            </a:r>
          </a:p>
          <a:p>
            <a:r>
              <a:rPr lang="fr-FR" dirty="0" smtClean="0"/>
              <a:t>L’interconnexion des économies mondiales</a:t>
            </a:r>
            <a:endParaRPr lang="fr-FR" dirty="0"/>
          </a:p>
        </p:txBody>
      </p:sp>
    </p:spTree>
    <p:extLst>
      <p:ext uri="{BB962C8B-B14F-4D97-AF65-F5344CB8AC3E}">
        <p14:creationId xmlns:p14="http://schemas.microsoft.com/office/powerpoint/2010/main" val="2678949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a:t>Définition de l’aménagement du territoire</a:t>
            </a:r>
          </a:p>
        </p:txBody>
      </p:sp>
      <p:sp>
        <p:nvSpPr>
          <p:cNvPr id="3" name="Espace réservé du contenu 2"/>
          <p:cNvSpPr>
            <a:spLocks noGrp="1"/>
          </p:cNvSpPr>
          <p:nvPr>
            <p:ph idx="1"/>
          </p:nvPr>
        </p:nvSpPr>
        <p:spPr/>
        <p:txBody>
          <a:bodyPr/>
          <a:lstStyle/>
          <a:p>
            <a:r>
              <a:rPr lang="fr-FR" dirty="0"/>
              <a:t>Le concept de l’</a:t>
            </a:r>
            <a:r>
              <a:rPr lang="fr-FR" i="1" dirty="0"/>
              <a:t>aménagement du territoire </a:t>
            </a:r>
            <a:r>
              <a:rPr lang="fr-FR" dirty="0"/>
              <a:t>s’est imposé en langue française dans les années</a:t>
            </a:r>
          </a:p>
          <a:p>
            <a:r>
              <a:rPr lang="fr-FR" dirty="0"/>
              <a:t>1960 grâce à des auteurs tels que J. </a:t>
            </a:r>
            <a:r>
              <a:rPr lang="fr-FR" dirty="0" err="1"/>
              <a:t>Lajugie</a:t>
            </a:r>
            <a:r>
              <a:rPr lang="fr-FR" dirty="0"/>
              <a:t> (1964), J. </a:t>
            </a:r>
            <a:r>
              <a:rPr lang="fr-FR" dirty="0" err="1"/>
              <a:t>Gottmann</a:t>
            </a:r>
            <a:r>
              <a:rPr lang="fr-FR" dirty="0"/>
              <a:t> (1966), J. </a:t>
            </a:r>
            <a:r>
              <a:rPr lang="fr-FR" dirty="0" err="1"/>
              <a:t>Labasse</a:t>
            </a:r>
            <a:r>
              <a:rPr lang="fr-FR" dirty="0"/>
              <a:t> (1966) </a:t>
            </a:r>
            <a:r>
              <a:rPr lang="fr-FR" dirty="0" smtClean="0"/>
              <a:t>ou M</a:t>
            </a:r>
            <a:r>
              <a:rPr lang="fr-FR" dirty="0"/>
              <a:t>. Rochefort </a:t>
            </a:r>
            <a:r>
              <a:rPr lang="fr-FR" i="1" dirty="0"/>
              <a:t>et al. </a:t>
            </a:r>
            <a:r>
              <a:rPr lang="fr-FR" dirty="0"/>
              <a:t>(</a:t>
            </a:r>
            <a:r>
              <a:rPr lang="fr-FR" dirty="0" smtClean="0"/>
              <a:t>1970); </a:t>
            </a:r>
            <a:r>
              <a:rPr lang="fr-FR" dirty="0" err="1" smtClean="0"/>
              <a:t>Piveteau</a:t>
            </a:r>
            <a:r>
              <a:rPr lang="fr-FR" dirty="0" smtClean="0"/>
              <a:t> </a:t>
            </a:r>
            <a:r>
              <a:rPr lang="fr-FR" dirty="0"/>
              <a:t>(1979 : </a:t>
            </a:r>
            <a:r>
              <a:rPr lang="fr-FR" dirty="0" smtClean="0"/>
              <a:t>991) </a:t>
            </a:r>
          </a:p>
          <a:p>
            <a:pPr algn="just"/>
            <a:r>
              <a:rPr lang="fr-FR" b="1" dirty="0" smtClean="0">
                <a:solidFill>
                  <a:srgbClr val="002060"/>
                </a:solidFill>
              </a:rPr>
              <a:t>NB: Aménager c’est trouver des solutions aux contradictions </a:t>
            </a:r>
            <a:r>
              <a:rPr lang="fr-FR" b="1" dirty="0">
                <a:solidFill>
                  <a:srgbClr val="002060"/>
                </a:solidFill>
              </a:rPr>
              <a:t>spatiales, </a:t>
            </a:r>
            <a:r>
              <a:rPr lang="fr-FR" b="1" dirty="0" smtClean="0">
                <a:solidFill>
                  <a:srgbClr val="002060"/>
                </a:solidFill>
              </a:rPr>
              <a:t>qui </a:t>
            </a:r>
            <a:r>
              <a:rPr lang="fr-FR" b="1" dirty="0">
                <a:solidFill>
                  <a:srgbClr val="002060"/>
                </a:solidFill>
              </a:rPr>
              <a:t>ont </a:t>
            </a:r>
            <a:r>
              <a:rPr lang="fr-FR" b="1" dirty="0" smtClean="0">
                <a:solidFill>
                  <a:srgbClr val="002060"/>
                </a:solidFill>
              </a:rPr>
              <a:t>pour causes:</a:t>
            </a:r>
            <a:endParaRPr lang="fr-FR" b="1" dirty="0">
              <a:solidFill>
                <a:srgbClr val="002060"/>
              </a:solidFill>
            </a:endParaRPr>
          </a:p>
        </p:txBody>
      </p:sp>
    </p:spTree>
    <p:extLst>
      <p:ext uri="{BB962C8B-B14F-4D97-AF65-F5344CB8AC3E}">
        <p14:creationId xmlns:p14="http://schemas.microsoft.com/office/powerpoint/2010/main" val="721801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 de l’aménagement du territoire</a:t>
            </a:r>
            <a:endParaRPr lang="fr-FR" dirty="0"/>
          </a:p>
        </p:txBody>
      </p:sp>
      <p:sp>
        <p:nvSpPr>
          <p:cNvPr id="3" name="Espace réservé du contenu 2"/>
          <p:cNvSpPr>
            <a:spLocks noGrp="1"/>
          </p:cNvSpPr>
          <p:nvPr>
            <p:ph idx="1"/>
          </p:nvPr>
        </p:nvSpPr>
        <p:spPr/>
        <p:txBody>
          <a:bodyPr/>
          <a:lstStyle/>
          <a:p>
            <a:r>
              <a:rPr lang="fr-FR" dirty="0"/>
              <a:t>l’aménagement du </a:t>
            </a:r>
            <a:r>
              <a:rPr lang="fr-FR" dirty="0" smtClean="0"/>
              <a:t>territoire: </a:t>
            </a:r>
          </a:p>
          <a:p>
            <a:pPr marL="0" indent="0">
              <a:buNone/>
            </a:pPr>
            <a:r>
              <a:rPr lang="fr-FR" b="1" i="1" dirty="0" smtClean="0"/>
              <a:t>Notion </a:t>
            </a:r>
          </a:p>
          <a:p>
            <a:r>
              <a:rPr lang="fr-FR" dirty="0" smtClean="0"/>
              <a:t>complexe </a:t>
            </a:r>
          </a:p>
          <a:p>
            <a:r>
              <a:rPr lang="fr-FR" dirty="0" smtClean="0"/>
              <a:t>Diversifiée</a:t>
            </a:r>
          </a:p>
          <a:p>
            <a:r>
              <a:rPr lang="fr-FR" dirty="0" smtClean="0"/>
              <a:t>Tributaire d’évolutions de changements </a:t>
            </a:r>
          </a:p>
          <a:p>
            <a:r>
              <a:rPr lang="fr-FR" dirty="0" smtClean="0"/>
              <a:t>Comporte des implications et des influences pour le développement</a:t>
            </a:r>
            <a:endParaRPr lang="fr-FR" dirty="0"/>
          </a:p>
        </p:txBody>
      </p:sp>
    </p:spTree>
    <p:extLst>
      <p:ext uri="{BB962C8B-B14F-4D97-AF65-F5344CB8AC3E}">
        <p14:creationId xmlns:p14="http://schemas.microsoft.com/office/powerpoint/2010/main" val="2851458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857</Words>
  <Application>Microsoft Office PowerPoint</Application>
  <PresentationFormat>Grand écran</PresentationFormat>
  <Paragraphs>112</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Arial Narrow</vt:lpstr>
      <vt:lpstr>Calibri</vt:lpstr>
      <vt:lpstr>Calibri Light</vt:lpstr>
      <vt:lpstr>Times New Roman</vt:lpstr>
      <vt:lpstr>Thème Office</vt:lpstr>
      <vt:lpstr>     AMENAGEMENT DURABLE DU TERRITOIRE   Chapitre III -Contexte d’aménagement du territoire </vt:lpstr>
      <vt:lpstr>Aménagement du territoire: contexte</vt:lpstr>
      <vt:lpstr>Aménagement du territoire: contexte</vt:lpstr>
      <vt:lpstr>Aménagement du territoire: contexte</vt:lpstr>
      <vt:lpstr>Aménagement du territoire: contexte</vt:lpstr>
      <vt:lpstr>Aménagement du territoire: contexte</vt:lpstr>
      <vt:lpstr>Aménagement du territoire: contexte</vt:lpstr>
      <vt:lpstr>Définition de l’aménagement du territoire</vt:lpstr>
      <vt:lpstr>Définition de l’aménagement du territoire</vt:lpstr>
      <vt:lpstr>Définition de l’aménagement du territoire</vt:lpstr>
      <vt:lpstr>Définition de l’aménagement du territoire</vt:lpstr>
      <vt:lpstr>Définition de l’aménagement du territoire</vt:lpstr>
      <vt:lpstr>Définition de l’aménagement du territoire</vt:lpstr>
      <vt:lpstr>Définition de l’aménagement du territoire</vt:lpstr>
      <vt:lpstr>Définition de l’aménagement du territoire</vt:lpstr>
      <vt:lpstr>Définition de l’aménagement du territoire</vt:lpstr>
      <vt:lpstr>Définition de l’aménagement du territoire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dc:creator>
  <cp:lastModifiedBy>Microsoft</cp:lastModifiedBy>
  <cp:revision>2</cp:revision>
  <dcterms:created xsi:type="dcterms:W3CDTF">2020-05-17T21:48:18Z</dcterms:created>
  <dcterms:modified xsi:type="dcterms:W3CDTF">2020-05-18T16:49:15Z</dcterms:modified>
</cp:coreProperties>
</file>