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88A2-48EF-4401-984E-E9C233C95965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9CC8-3BF9-44F0-A673-E86F0FB9B2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57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6B924-1370-4531-AB78-94496A7BF2F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98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0F840A-5BC2-42EF-AD88-C50EC5FC749D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5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25C602-DC06-40DD-BEED-3DB846BCA26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7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C0243D-0E3B-4D0E-B051-3A466A5F9DA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06CAD-09BD-40EE-B19F-1CC05D458E63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76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64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93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08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14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61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1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44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39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20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2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09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209CD-93CC-4F04-85DC-91DB9DE6660C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D2605-F079-4EBE-80DF-160086C0B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74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7163" y="1989913"/>
            <a:ext cx="10110170" cy="14590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400" b="1" dirty="0">
                <a:latin typeface="Calibri" pitchFamily="34" charset="0"/>
                <a:cs typeface="Times New Roman" pitchFamily="18" charset="0"/>
              </a:rPr>
              <a:t/>
            </a:r>
            <a:br>
              <a:rPr lang="fr-FR" sz="2400" b="1" dirty="0">
                <a:latin typeface="Calibri" pitchFamily="34" charset="0"/>
                <a:cs typeface="Times New Roman" pitchFamily="18" charset="0"/>
              </a:rPr>
            </a:br>
            <a:r>
              <a:rPr lang="fr-FR" sz="2400" b="1" dirty="0" smtClean="0">
                <a:latin typeface="Calibri" pitchFamily="34" charset="0"/>
                <a:cs typeface="Times New Roman" pitchFamily="18" charset="0"/>
              </a:rPr>
              <a:t>AMENAGEMENT </a:t>
            </a:r>
            <a:r>
              <a:rPr lang="fr-FR" sz="2400" b="1" dirty="0">
                <a:latin typeface="Calibri" pitchFamily="34" charset="0"/>
                <a:cs typeface="Times New Roman" pitchFamily="18" charset="0"/>
              </a:rPr>
              <a:t>DURABLE DU TERRITOIRE  </a:t>
            </a:r>
            <a:br>
              <a:rPr lang="fr-FR" sz="2400" b="1" dirty="0">
                <a:latin typeface="Calibri" pitchFamily="34" charset="0"/>
                <a:cs typeface="Times New Roman" pitchFamily="18" charset="0"/>
              </a:rPr>
            </a:br>
            <a:r>
              <a:rPr lang="fr-FR" sz="2400" b="1" smtClean="0">
                <a:latin typeface="Calibri" pitchFamily="34" charset="0"/>
                <a:cs typeface="Times New Roman" pitchFamily="18" charset="0"/>
              </a:rPr>
              <a:t>Chapitre IV </a:t>
            </a:r>
            <a:r>
              <a:rPr lang="fr-FR" sz="2400" b="1" dirty="0">
                <a:latin typeface="Calibri" pitchFamily="34" charset="0"/>
                <a:cs typeface="Times New Roman" pitchFamily="18" charset="0"/>
              </a:rPr>
              <a:t>: </a:t>
            </a:r>
            <a:r>
              <a:rPr lang="fr-FR" sz="2400" b="1" dirty="0" smtClean="0"/>
              <a:t>Les premières initiatives sur l’aménagement du Territoire</a:t>
            </a:r>
            <a:br>
              <a:rPr lang="fr-FR" sz="2400" b="1" dirty="0" smtClean="0"/>
            </a:br>
            <a:endParaRPr lang="fr-FR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28048" y="3968520"/>
            <a:ext cx="3664496" cy="8286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Clr>
                <a:schemeClr val="hlink"/>
              </a:buClr>
              <a:buSzPct val="80000"/>
              <a:defRPr/>
            </a:pPr>
            <a:endParaRPr lang="fr-F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chemeClr val="hlink"/>
              </a:buClr>
              <a:buSzPct val="80000"/>
              <a:defRPr/>
            </a:pP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Dr AMINATA NDOUR DIA</a:t>
            </a:r>
          </a:p>
          <a:p>
            <a:pPr marL="342900" indent="-342900">
              <a:lnSpc>
                <a:spcPct val="120000"/>
              </a:lnSpc>
              <a:buClr>
                <a:schemeClr val="hlink"/>
              </a:buClr>
              <a:buSzPct val="80000"/>
              <a:defRPr/>
            </a:pPr>
            <a:r>
              <a:rPr lang="fr-FR" sz="1400" b="1" dirty="0">
                <a:solidFill>
                  <a:schemeClr val="tx1"/>
                </a:solidFill>
              </a:rPr>
              <a:t>Spécialiste en Aménagement du territoire; géographie des ressources énergétiques</a:t>
            </a:r>
          </a:p>
          <a:p>
            <a:pPr marL="342900" indent="-342900">
              <a:lnSpc>
                <a:spcPct val="120000"/>
              </a:lnSpc>
              <a:buClr>
                <a:schemeClr val="hlink"/>
              </a:buClr>
              <a:buSzPct val="80000"/>
              <a:defRPr/>
            </a:pPr>
            <a:endParaRPr lang="fr-FR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buClr>
                <a:schemeClr val="hlink"/>
              </a:buClr>
              <a:buSzPct val="80000"/>
              <a:defRPr/>
            </a:pPr>
            <a:endParaRPr lang="fr-FR" sz="32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chemeClr val="hlink"/>
              </a:buClr>
              <a:buSzPct val="80000"/>
              <a:defRPr/>
            </a:pPr>
            <a:endParaRPr lang="fr-FR" sz="2000" b="1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76120" y="621508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0070C0"/>
                </a:solidFill>
              </a:rPr>
              <a:t>mai 2020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6248" y="4462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000" b="1" cap="small" dirty="0"/>
              <a:t>UNIVERSITE ALIOUNE  DIOP DE BAMBEY</a:t>
            </a:r>
            <a:endParaRPr lang="fr-FR" sz="1000" dirty="0"/>
          </a:p>
          <a:p>
            <a:pPr algn="ctr"/>
            <a:r>
              <a:rPr lang="fr-FR" sz="1000" b="1" i="1" dirty="0"/>
              <a:t> « L’excellence est ma constance, l’éthique ma vertu »</a:t>
            </a:r>
          </a:p>
          <a:p>
            <a:pPr algn="ctr"/>
            <a:r>
              <a:rPr lang="fr-FR" b="1" i="1" dirty="0"/>
              <a:t> </a:t>
            </a:r>
            <a:endParaRPr lang="fr-FR" dirty="0"/>
          </a:p>
        </p:txBody>
      </p:sp>
      <p:pic>
        <p:nvPicPr>
          <p:cNvPr id="6149" name="Image 3" descr="C:\Users\universite bambey\Downloads\Logoua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80" y="476673"/>
            <a:ext cx="1800233" cy="151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Imma\AppData\Local\Temp\Carte situ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21" y="3667071"/>
            <a:ext cx="4923601" cy="319092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 smtClean="0"/>
              <a:t>l’Acte </a:t>
            </a:r>
            <a:r>
              <a:rPr lang="fr-FR" sz="3200" dirty="0"/>
              <a:t>I de la décentralisation </a:t>
            </a:r>
            <a:r>
              <a:rPr lang="fr-FR" sz="3200" dirty="0" smtClean="0"/>
              <a:t>février </a:t>
            </a:r>
            <a:r>
              <a:rPr lang="fr-FR" sz="3200" dirty="0"/>
              <a:t>1972, </a:t>
            </a:r>
            <a:endParaRPr lang="fr-FR" sz="3200" dirty="0" smtClean="0"/>
          </a:p>
          <a:p>
            <a:pPr algn="just"/>
            <a:r>
              <a:rPr lang="fr-FR" sz="3200" dirty="0" smtClean="0"/>
              <a:t>Le pays subdivisé en </a:t>
            </a:r>
            <a:r>
              <a:rPr lang="fr-FR" sz="3200" dirty="0"/>
              <a:t>sept (7) régions, qui, à leur tour sont subdivisées en départements, les départements en arrondissements et les arrondissements en communautés rurales. </a:t>
            </a:r>
            <a:endParaRPr lang="fr-FR" sz="3200" dirty="0" smtClean="0"/>
          </a:p>
          <a:p>
            <a:pPr algn="just"/>
            <a:r>
              <a:rPr lang="fr-FR" sz="3200" dirty="0" smtClean="0"/>
              <a:t>Première carte administrative après les indépendance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5394" y="365125"/>
            <a:ext cx="85953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3600" b="1" dirty="0" smtClean="0"/>
              <a:t>Déconcentration et Décentralisation (acte 3)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7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457788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Acte </a:t>
            </a:r>
            <a:r>
              <a:rPr lang="fr-FR" dirty="0"/>
              <a:t>II de la </a:t>
            </a:r>
            <a:r>
              <a:rPr lang="fr-FR" dirty="0" smtClean="0"/>
              <a:t>décentralisation</a:t>
            </a:r>
          </a:p>
          <a:p>
            <a:pPr marL="0" indent="0">
              <a:buNone/>
            </a:pPr>
            <a:r>
              <a:rPr lang="fr-FR" dirty="0" smtClean="0"/>
              <a:t>Particularité réforme </a:t>
            </a:r>
            <a:r>
              <a:rPr lang="fr-FR" dirty="0"/>
              <a:t>de 1996 </a:t>
            </a:r>
          </a:p>
          <a:p>
            <a:pPr marL="0" indent="0">
              <a:buNone/>
            </a:pPr>
            <a:r>
              <a:rPr lang="fr-FR" b="1" dirty="0" smtClean="0"/>
              <a:t>Objectif:</a:t>
            </a:r>
            <a:r>
              <a:rPr lang="fr-FR" dirty="0" smtClean="0"/>
              <a:t> La régionalisation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b="1" dirty="0" smtClean="0">
                <a:solidFill>
                  <a:srgbClr val="00B0F0"/>
                </a:solidFill>
              </a:rPr>
              <a:t>NB: constitue </a:t>
            </a:r>
            <a:r>
              <a:rPr lang="fr-FR" b="1" dirty="0">
                <a:solidFill>
                  <a:srgbClr val="00B0F0"/>
                </a:solidFill>
              </a:rPr>
              <a:t>une étape décisive dans la politique de décentralisation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>
                <a:solidFill>
                  <a:srgbClr val="00B0F0"/>
                </a:solidFill>
              </a:rPr>
              <a:t>compétences </a:t>
            </a:r>
            <a:r>
              <a:rPr lang="fr-FR" dirty="0">
                <a:solidFill>
                  <a:srgbClr val="00B0F0"/>
                </a:solidFill>
              </a:rPr>
              <a:t>que l’Etat transfère aux collectivités </a:t>
            </a:r>
            <a:r>
              <a:rPr lang="fr-FR" dirty="0" smtClean="0">
                <a:solidFill>
                  <a:srgbClr val="00B0F0"/>
                </a:solidFill>
              </a:rPr>
              <a:t>locales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</a:rPr>
              <a:t>responsabilisées</a:t>
            </a:r>
            <a:r>
              <a:rPr lang="fr-FR" dirty="0" smtClean="0"/>
              <a:t>.</a:t>
            </a:r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05394" y="365125"/>
            <a:ext cx="85953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3600" b="1" dirty="0" smtClean="0"/>
              <a:t>Déconcentration et Décentralisation (acte 3)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1198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60650"/>
            <a:ext cx="8229600" cy="165618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2013: Acte3 de la décentralisation</a:t>
            </a:r>
          </a:p>
          <a:p>
            <a:r>
              <a:rPr lang="fr-FR" b="1" dirty="0" smtClean="0"/>
              <a:t>Objectif:</a:t>
            </a:r>
            <a:r>
              <a:rPr lang="fr-FR" dirty="0" smtClean="0"/>
              <a:t> </a:t>
            </a:r>
          </a:p>
          <a:p>
            <a:r>
              <a:rPr lang="fr-FR" dirty="0" smtClean="0"/>
              <a:t>refondation du territoriale </a:t>
            </a:r>
          </a:p>
          <a:p>
            <a:r>
              <a:rPr lang="fr-FR" dirty="0" smtClean="0"/>
              <a:t>développement des territoire en fonction des opportunités</a:t>
            </a:r>
            <a:r>
              <a:rPr lang="fr-FR" dirty="0"/>
              <a:t>, </a:t>
            </a:r>
            <a:r>
              <a:rPr lang="fr-FR" dirty="0" smtClean="0"/>
              <a:t>des atouts </a:t>
            </a:r>
            <a:r>
              <a:rPr lang="fr-FR" dirty="0"/>
              <a:t>et </a:t>
            </a:r>
            <a:r>
              <a:rPr lang="fr-FR" dirty="0" smtClean="0"/>
              <a:t>des potentialités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05394" y="365125"/>
            <a:ext cx="85953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3600" b="1" dirty="0" smtClean="0"/>
              <a:t>Déconcentration et Décentralisation (acte 3)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870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b="1" dirty="0" smtClean="0"/>
              <a:t>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Organisation territoriale </a:t>
            </a:r>
            <a:r>
              <a:rPr lang="fr-FR" b="1" dirty="0" smtClean="0"/>
              <a:t>avec l'Acte</a:t>
            </a:r>
            <a:r>
              <a:rPr lang="fr-FR" b="1" dirty="0" smtClean="0"/>
              <a:t> </a:t>
            </a:r>
            <a:r>
              <a:rPr lang="fr-FR" b="1" dirty="0" smtClean="0"/>
              <a:t>III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2013: Acte3 de la décentralisation</a:t>
            </a:r>
          </a:p>
          <a:p>
            <a:r>
              <a:rPr lang="fr-FR" b="1" dirty="0" smtClean="0"/>
              <a:t>Objectifs (</a:t>
            </a:r>
            <a:r>
              <a:rPr lang="fr-FR" dirty="0" smtClean="0"/>
              <a:t>suite): </a:t>
            </a:r>
          </a:p>
          <a:p>
            <a:r>
              <a:rPr lang="fr-FR" dirty="0" smtClean="0"/>
              <a:t>responsabilisation des </a:t>
            </a:r>
            <a:r>
              <a:rPr lang="fr-FR" dirty="0"/>
              <a:t>collectivités territoriales </a:t>
            </a:r>
            <a:endParaRPr lang="fr-FR" dirty="0" smtClean="0"/>
          </a:p>
          <a:p>
            <a:r>
              <a:rPr lang="fr-FR" dirty="0" smtClean="0"/>
              <a:t>Participation </a:t>
            </a:r>
            <a:r>
              <a:rPr lang="fr-FR" dirty="0"/>
              <a:t>des populations. </a:t>
            </a:r>
            <a:endParaRPr lang="fr-FR" dirty="0" smtClean="0"/>
          </a:p>
          <a:p>
            <a:r>
              <a:rPr lang="fr-FR" dirty="0" smtClean="0"/>
              <a:t>meilleure </a:t>
            </a:r>
            <a:r>
              <a:rPr lang="fr-FR" dirty="0"/>
              <a:t>territorialisation des politiques publiques </a:t>
            </a:r>
            <a:endParaRPr lang="fr-FR" dirty="0" smtClean="0"/>
          </a:p>
          <a:p>
            <a:r>
              <a:rPr lang="fr-FR" dirty="0" smtClean="0"/>
              <a:t>Compétitivité des territoires.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8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b="1" dirty="0" smtClean="0"/>
              <a:t>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Organisation territoriale(acte </a:t>
            </a:r>
            <a:r>
              <a:rPr lang="fr-FR" b="1" dirty="0"/>
              <a:t>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Objectif (suite) </a:t>
            </a:r>
          </a:p>
          <a:p>
            <a:r>
              <a:rPr lang="fr-FR" dirty="0" smtClean="0"/>
              <a:t>pôles de développement </a:t>
            </a:r>
          </a:p>
          <a:p>
            <a:r>
              <a:rPr lang="fr-FR" dirty="0" smtClean="0"/>
              <a:t>Développement en fonction des  </a:t>
            </a:r>
            <a:r>
              <a:rPr lang="fr-FR" dirty="0"/>
              <a:t>compétences générales et </a:t>
            </a:r>
            <a:r>
              <a:rPr lang="fr-FR" dirty="0" smtClean="0"/>
              <a:t>spécifiques</a:t>
            </a:r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>  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9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3600" b="1" dirty="0"/>
              <a:t>Organisation territoriale </a:t>
            </a:r>
            <a:r>
              <a:rPr lang="fr-FR" sz="3600" b="1" dirty="0" smtClean="0"/>
              <a:t>(</a:t>
            </a:r>
            <a:r>
              <a:rPr lang="fr-FR" sz="3600" b="1" dirty="0"/>
              <a:t>acte 3)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Objectifs (suite):</a:t>
            </a:r>
          </a:p>
          <a:p>
            <a:r>
              <a:rPr lang="fr-FR" b="1" dirty="0" smtClean="0"/>
              <a:t> </a:t>
            </a:r>
            <a:r>
              <a:rPr lang="fr-FR" sz="2400" dirty="0"/>
              <a:t>la </a:t>
            </a:r>
            <a:r>
              <a:rPr lang="fr-FR" sz="2400" dirty="0"/>
              <a:t>cohérence </a:t>
            </a:r>
            <a:r>
              <a:rPr lang="fr-FR" sz="2400" dirty="0"/>
              <a:t>territoriale </a:t>
            </a:r>
          </a:p>
          <a:p>
            <a:r>
              <a:rPr lang="fr-FR" sz="2400" dirty="0"/>
              <a:t> </a:t>
            </a:r>
            <a:r>
              <a:rPr lang="fr-FR" sz="2400" dirty="0"/>
              <a:t>la planification des </a:t>
            </a:r>
            <a:r>
              <a:rPr lang="fr-FR" sz="2400" dirty="0"/>
              <a:t>compétences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réforme de la gouvernance</a:t>
            </a:r>
            <a:r>
              <a:rPr lang="fr-FR" sz="2400" dirty="0"/>
              <a:t>, </a:t>
            </a:r>
            <a:endParaRPr lang="fr-FR" sz="2400" dirty="0"/>
          </a:p>
          <a:p>
            <a:r>
              <a:rPr lang="fr-FR" sz="2400" dirty="0"/>
              <a:t>réhabilitation </a:t>
            </a:r>
            <a:r>
              <a:rPr lang="fr-FR" sz="2400" dirty="0"/>
              <a:t>de la déconcentration ; </a:t>
            </a:r>
            <a:br>
              <a:rPr lang="fr-FR" sz="2400" dirty="0"/>
            </a:br>
            <a:r>
              <a:rPr lang="fr-FR" sz="2400" dirty="0"/>
              <a:t>La modernisation de la gestion publique territoriale </a:t>
            </a:r>
            <a:endParaRPr lang="fr-FR" sz="2400" dirty="0"/>
          </a:p>
          <a:p>
            <a:r>
              <a:rPr lang="fr-FR" sz="2400" dirty="0"/>
              <a:t>réforme </a:t>
            </a:r>
            <a:r>
              <a:rPr lang="fr-FR" sz="2400" dirty="0"/>
              <a:t>résolue des finances locales </a:t>
            </a:r>
            <a:endParaRPr lang="fr-FR" sz="2400" dirty="0"/>
          </a:p>
          <a:p>
            <a:r>
              <a:rPr lang="fr-FR" sz="2400" dirty="0"/>
              <a:t>et </a:t>
            </a:r>
            <a:r>
              <a:rPr lang="fr-FR" sz="2400" dirty="0"/>
              <a:t>une promotion des ressources humaines de qualité, </a:t>
            </a:r>
            <a:endParaRPr lang="fr-FR" sz="2400" dirty="0"/>
          </a:p>
          <a:p>
            <a:r>
              <a:rPr lang="fr-FR" sz="2400" dirty="0"/>
              <a:t>revalorisation du personnel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743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NEGAL 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692151"/>
            <a:ext cx="43926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024563" y="765176"/>
          <a:ext cx="4464050" cy="3887791"/>
        </p:xfrm>
        <a:graphic>
          <a:graphicData uri="http://schemas.openxmlformats.org/drawingml/2006/table">
            <a:tbl>
              <a:tblPr/>
              <a:tblGrid>
                <a:gridCol w="382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Superficie du Sénégal (km²)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196 176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Population du Sénégal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12 855 153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Densité moyenne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65,5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PIB (2009) en milliards CFA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6 023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Part Dakar dans le PIB (55 %) en milliards CFA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3312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584">
                <a:tc>
                  <a:txBody>
                    <a:bodyPr/>
                    <a:lstStyle/>
                    <a:p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Nombre de régions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Taille moyenne des régions (km²)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14013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Taille de la région la plus petite </a:t>
                      </a: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(Dakar km²)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547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Taille de la région la plus grande </a:t>
                      </a: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(Tambacounda km²).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Elle est 77 fois plus grande que Dakar, 8 fois plus grande que Diourbel et 7 fois plus grande que Kaolack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42564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584">
                <a:tc>
                  <a:txBody>
                    <a:bodyPr/>
                    <a:lstStyle/>
                    <a:p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Nombre de Départements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Taille moyenne des Départements (km²)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4359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Taille du Département la plus petite</a:t>
                      </a: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(Guédiawaye km²)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Taille du Département la plus grande</a:t>
                      </a: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(Goudiry km²)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15736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584">
                <a:tc>
                  <a:txBody>
                    <a:bodyPr/>
                    <a:lstStyle/>
                    <a:p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Nombre de Communautés Rurales 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385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Taille moyenne des Communautés Rurales (km²)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530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Taille de la Communauté Rurale la plus petite </a:t>
                      </a: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Darou Nahim </a:t>
                      </a:r>
                      <a:r>
                        <a:rPr lang="fr-FR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(Diourbel km²)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3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Taille de la Communauté Rurale la plus grande </a:t>
                      </a:r>
                      <a:r>
                        <a:rPr lang="fr-FR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Oudalaye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(Matam km²). Cette CR est 17 fois plus grande que la région Dakar et est plus grande que les Régions de Diourbel, Kaolack, Thiès,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Fatick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Sédhiou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fr-FR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Ziquinchor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9794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4644" name="ZoneTexte 3"/>
          <p:cNvSpPr txBox="1">
            <a:spLocks noChangeArrowheads="1"/>
          </p:cNvSpPr>
          <p:nvPr/>
        </p:nvSpPr>
        <p:spPr bwMode="auto">
          <a:xfrm>
            <a:off x="1703389" y="1"/>
            <a:ext cx="835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Les anomalies du découpage territorial sont à la fois une cause et une conséquence des disparités de développement entre les régions au point de vue démographique et économique</a:t>
            </a:r>
          </a:p>
        </p:txBody>
      </p:sp>
    </p:spTree>
    <p:extLst>
      <p:ext uri="{BB962C8B-B14F-4D97-AF65-F5344CB8AC3E}">
        <p14:creationId xmlns:p14="http://schemas.microsoft.com/office/powerpoint/2010/main" val="4323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3359150" y="1125539"/>
            <a:ext cx="5473700" cy="4319587"/>
            <a:chOff x="2460" y="1695"/>
            <a:chExt cx="6308" cy="4365"/>
          </a:xfrm>
        </p:grpSpPr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2527" y="1695"/>
              <a:ext cx="6240" cy="57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fr-FR" altLang="fr-FR" sz="1800" b="1"/>
                <a:t>ETAT</a:t>
              </a:r>
              <a:endParaRPr lang="fr-FR" altLang="fr-FR" sz="1800">
                <a:latin typeface="Arial" charset="0"/>
              </a:endParaRPr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3675" y="3030"/>
              <a:ext cx="3900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fr-FR" altLang="fr-FR" sz="2400" b="1"/>
                <a:t>Pôles-Territoire</a:t>
              </a:r>
              <a:endParaRPr lang="fr-FR" altLang="fr-FR" sz="2400">
                <a:latin typeface="Arial" charset="0"/>
              </a:endParaRP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3675" y="4305"/>
              <a:ext cx="3900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fr-FR" altLang="fr-FR" sz="2400" b="1"/>
                <a:t> Départements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cxnSp>
          <p:nvCxnSpPr>
            <p:cNvPr id="25607" name="AutoShape 7"/>
            <p:cNvCxnSpPr>
              <a:cxnSpLocks noChangeShapeType="1"/>
            </p:cNvCxnSpPr>
            <p:nvPr/>
          </p:nvCxnSpPr>
          <p:spPr bwMode="auto">
            <a:xfrm>
              <a:off x="2460" y="2340"/>
              <a:ext cx="0" cy="3165"/>
            </a:xfrm>
            <a:prstGeom prst="straightConnector1">
              <a:avLst/>
            </a:prstGeom>
            <a:noFill/>
            <a:ln w="57150">
              <a:solidFill>
                <a:srgbClr val="4F81BD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2528" y="5580"/>
              <a:ext cx="6240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fr-FR" altLang="fr-FR" sz="1800" b="1"/>
                <a:t>BASES : Communes Urbaines et Communes Rurales</a:t>
              </a:r>
              <a:endParaRPr lang="fr-FR" altLang="fr-FR" sz="1800">
                <a:latin typeface="Arial" charset="0"/>
              </a:endParaRPr>
            </a:p>
          </p:txBody>
        </p:sp>
        <p:cxnSp>
          <p:nvCxnSpPr>
            <p:cNvPr id="25609" name="AutoShape 9"/>
            <p:cNvCxnSpPr>
              <a:cxnSpLocks noChangeShapeType="1"/>
            </p:cNvCxnSpPr>
            <p:nvPr/>
          </p:nvCxnSpPr>
          <p:spPr bwMode="auto">
            <a:xfrm>
              <a:off x="3345" y="3360"/>
              <a:ext cx="1" cy="1965"/>
            </a:xfrm>
            <a:prstGeom prst="straightConnector1">
              <a:avLst/>
            </a:prstGeom>
            <a:noFill/>
            <a:ln w="38100">
              <a:solidFill>
                <a:srgbClr val="4F81BD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0" name="AutoShape 10"/>
            <p:cNvCxnSpPr>
              <a:cxnSpLocks noChangeShapeType="1"/>
            </p:cNvCxnSpPr>
            <p:nvPr/>
          </p:nvCxnSpPr>
          <p:spPr bwMode="auto">
            <a:xfrm>
              <a:off x="3585" y="2280"/>
              <a:ext cx="0" cy="750"/>
            </a:xfrm>
            <a:prstGeom prst="straightConnector1">
              <a:avLst/>
            </a:prstGeom>
            <a:noFill/>
            <a:ln w="38100">
              <a:solidFill>
                <a:srgbClr val="4F81BD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1" name="AutoShape 11"/>
            <p:cNvCxnSpPr>
              <a:cxnSpLocks noChangeShapeType="1"/>
            </p:cNvCxnSpPr>
            <p:nvPr/>
          </p:nvCxnSpPr>
          <p:spPr bwMode="auto">
            <a:xfrm>
              <a:off x="3615" y="3555"/>
              <a:ext cx="0" cy="750"/>
            </a:xfrm>
            <a:prstGeom prst="straightConnector1">
              <a:avLst/>
            </a:prstGeom>
            <a:noFill/>
            <a:ln w="38100">
              <a:solidFill>
                <a:srgbClr val="4F81BD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2" name="AutoShape 12"/>
            <p:cNvCxnSpPr>
              <a:cxnSpLocks noChangeShapeType="1"/>
            </p:cNvCxnSpPr>
            <p:nvPr/>
          </p:nvCxnSpPr>
          <p:spPr bwMode="auto">
            <a:xfrm>
              <a:off x="8760" y="2340"/>
              <a:ext cx="0" cy="3165"/>
            </a:xfrm>
            <a:prstGeom prst="straightConnector1">
              <a:avLst/>
            </a:prstGeom>
            <a:noFill/>
            <a:ln w="57150">
              <a:solidFill>
                <a:srgbClr val="4F81BD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03" name="ZoneTexte 12"/>
          <p:cNvSpPr txBox="1">
            <a:spLocks noChangeArrowheads="1"/>
          </p:cNvSpPr>
          <p:nvPr/>
        </p:nvSpPr>
        <p:spPr bwMode="auto">
          <a:xfrm>
            <a:off x="2711450" y="333375"/>
            <a:ext cx="6553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Arial" charset="0"/>
              </a:rPr>
              <a:t>REFONDER LES TERRITOIRES  EN FAISANT EMERGER DES ENTITES VIABLES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negal superposition lim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549276"/>
            <a:ext cx="7978775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5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3388" y="1889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La région urbaine de Dakar ; 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La région pivot central ; 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La région nord ; 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La région spécifique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sylvo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-pastorale ; 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La région centre- ouest ; 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La région sud ; 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La région du Sénégal-oriental ; 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La région sud-est. 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/>
            </a:r>
            <a:br>
              <a:rPr lang="fr-FR" sz="1600" dirty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05394" y="365125"/>
            <a:ext cx="85953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3600" b="1" dirty="0" smtClean="0"/>
              <a:t>Déconcentration et Décentralisation (acte 3)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564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/>
              <a:t>Les premières initiatives sur l’aménagement du Territoire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</a:p>
          <a:p>
            <a:endParaRPr lang="fr-FR" b="1" i="1" dirty="0" smtClean="0">
              <a:latin typeface="Arial Narrow"/>
              <a:ea typeface="Calibri"/>
              <a:cs typeface="Times New Roman"/>
            </a:endParaRPr>
          </a:p>
          <a:p>
            <a:endParaRPr lang="fr-FR" b="1" i="1" dirty="0">
              <a:latin typeface="Arial Narrow"/>
              <a:ea typeface="Calibri"/>
              <a:cs typeface="Times New Roman"/>
            </a:endParaRPr>
          </a:p>
          <a:p>
            <a:r>
              <a:rPr lang="fr-FR" b="1" i="1" dirty="0" smtClean="0">
                <a:latin typeface="Arial Narrow"/>
                <a:ea typeface="Calibri"/>
                <a:cs typeface="Times New Roman"/>
              </a:rPr>
              <a:t>Développer </a:t>
            </a:r>
            <a:r>
              <a:rPr lang="fr-FR" b="1" i="1" dirty="0">
                <a:latin typeface="Arial Narrow"/>
                <a:ea typeface="Calibri"/>
                <a:cs typeface="Times New Roman"/>
              </a:rPr>
              <a:t>les capacités d’analyse des politiques d’aménagement et de leurs enjeux par rapport à la maitrise du territoire</a:t>
            </a:r>
            <a:endParaRPr lang="fr-FR" sz="3600" dirty="0">
              <a:ea typeface="Calibri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1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2750" y="214314"/>
            <a:ext cx="6286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TERRITORIALISATION DES POLITIQUES</a:t>
            </a:r>
          </a:p>
        </p:txBody>
      </p:sp>
      <p:grpSp>
        <p:nvGrpSpPr>
          <p:cNvPr id="35843" name="Group 2"/>
          <p:cNvGrpSpPr>
            <a:grpSpLocks/>
          </p:cNvGrpSpPr>
          <p:nvPr/>
        </p:nvGrpSpPr>
        <p:grpSpPr bwMode="auto">
          <a:xfrm>
            <a:off x="2279650" y="981076"/>
            <a:ext cx="7786688" cy="4143375"/>
            <a:chOff x="630" y="3090"/>
            <a:chExt cx="10797" cy="5629"/>
          </a:xfrm>
        </p:grpSpPr>
        <p:grpSp>
          <p:nvGrpSpPr>
            <p:cNvPr id="35844" name="Group 3"/>
            <p:cNvGrpSpPr>
              <a:grpSpLocks/>
            </p:cNvGrpSpPr>
            <p:nvPr/>
          </p:nvGrpSpPr>
          <p:grpSpPr bwMode="auto">
            <a:xfrm>
              <a:off x="630" y="3090"/>
              <a:ext cx="10797" cy="5629"/>
              <a:chOff x="630" y="7492"/>
              <a:chExt cx="10797" cy="5629"/>
            </a:xfrm>
          </p:grpSpPr>
          <p:sp>
            <p:nvSpPr>
              <p:cNvPr id="35848" name="AutoShape 4"/>
              <p:cNvSpPr>
                <a:spLocks noChangeArrowheads="1"/>
              </p:cNvSpPr>
              <p:nvPr/>
            </p:nvSpPr>
            <p:spPr bwMode="auto">
              <a:xfrm>
                <a:off x="7277" y="8092"/>
                <a:ext cx="1492" cy="5027"/>
              </a:xfrm>
              <a:prstGeom prst="homePlate">
                <a:avLst>
                  <a:gd name="adj" fmla="val 2500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49" name="Rectangle 5"/>
              <p:cNvSpPr>
                <a:spLocks noChangeArrowheads="1"/>
              </p:cNvSpPr>
              <p:nvPr/>
            </p:nvSpPr>
            <p:spPr bwMode="auto">
              <a:xfrm>
                <a:off x="630" y="8092"/>
                <a:ext cx="7330" cy="502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50" name="AutoShape 6"/>
              <p:cNvSpPr>
                <a:spLocks noChangeArrowheads="1"/>
              </p:cNvSpPr>
              <p:nvPr/>
            </p:nvSpPr>
            <p:spPr bwMode="auto">
              <a:xfrm rot="-5400000">
                <a:off x="931" y="11353"/>
                <a:ext cx="1308" cy="186"/>
              </a:xfrm>
              <a:prstGeom prst="homePlate">
                <a:avLst>
                  <a:gd name="adj" fmla="val 175806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51" name="Text Box 7"/>
              <p:cNvSpPr txBox="1">
                <a:spLocks noChangeArrowheads="1"/>
              </p:cNvSpPr>
              <p:nvPr/>
            </p:nvSpPr>
            <p:spPr bwMode="auto">
              <a:xfrm>
                <a:off x="2712" y="7492"/>
                <a:ext cx="1614" cy="40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ÉTAT</a:t>
                </a: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52" name="Text Box 8"/>
              <p:cNvSpPr txBox="1">
                <a:spLocks noChangeArrowheads="1"/>
              </p:cNvSpPr>
              <p:nvPr/>
            </p:nvSpPr>
            <p:spPr bwMode="auto">
              <a:xfrm>
                <a:off x="2365" y="11091"/>
                <a:ext cx="2266" cy="40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Départements</a:t>
                </a: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53" name="AutoShape 9"/>
              <p:cNvSpPr>
                <a:spLocks noChangeArrowheads="1"/>
              </p:cNvSpPr>
              <p:nvPr/>
            </p:nvSpPr>
            <p:spPr bwMode="auto">
              <a:xfrm rot="5400000">
                <a:off x="3098" y="8466"/>
                <a:ext cx="733" cy="186"/>
              </a:xfrm>
              <a:prstGeom prst="homePlate">
                <a:avLst>
                  <a:gd name="adj" fmla="val 98522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54" name="AutoShape 10"/>
              <p:cNvSpPr>
                <a:spLocks noChangeArrowheads="1"/>
              </p:cNvSpPr>
              <p:nvPr/>
            </p:nvSpPr>
            <p:spPr bwMode="auto">
              <a:xfrm rot="-5400000">
                <a:off x="3098" y="10526"/>
                <a:ext cx="733" cy="186"/>
              </a:xfrm>
              <a:prstGeom prst="homePlate">
                <a:avLst>
                  <a:gd name="adj" fmla="val 98522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55" name="Text Box 11"/>
              <p:cNvSpPr txBox="1">
                <a:spLocks noChangeArrowheads="1"/>
              </p:cNvSpPr>
              <p:nvPr/>
            </p:nvSpPr>
            <p:spPr bwMode="auto">
              <a:xfrm>
                <a:off x="947" y="9039"/>
                <a:ext cx="2511" cy="108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 tIns="11880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>
                    <a:latin typeface="Arial Narrow" pitchFamily="34" charset="0"/>
                  </a:rPr>
                  <a:t>7  TERRITOIRES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Président élu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Assemblée territoriale</a:t>
                </a: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56" name="Text Box 12"/>
              <p:cNvSpPr txBox="1">
                <a:spLocks noChangeArrowheads="1"/>
              </p:cNvSpPr>
              <p:nvPr/>
            </p:nvSpPr>
            <p:spPr bwMode="auto">
              <a:xfrm>
                <a:off x="3458" y="9039"/>
                <a:ext cx="4547" cy="108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Collectivité assise sur un espace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éco-géographique permettant de jouer un rôle dans le développement du Sénégal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et de ses territoires</a:t>
                </a: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57" name="Text Box 13"/>
              <p:cNvSpPr txBox="1">
                <a:spLocks noChangeArrowheads="1"/>
              </p:cNvSpPr>
              <p:nvPr/>
            </p:nvSpPr>
            <p:spPr bwMode="auto">
              <a:xfrm>
                <a:off x="3801" y="8174"/>
                <a:ext cx="4619" cy="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>
                    <a:solidFill>
                      <a:srgbClr val="595959"/>
                    </a:solidFill>
                    <a:latin typeface="Arial Narrow" pitchFamily="34" charset="0"/>
                  </a:rPr>
                  <a:t>Rôle renforcé dans le cadre de la décentralisation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>
                    <a:solidFill>
                      <a:srgbClr val="595959"/>
                    </a:solidFill>
                    <a:latin typeface="Arial Narrow" pitchFamily="34" charset="0"/>
                  </a:rPr>
                  <a:t>Moteur dans l'articulation mise en œuvre des politiques</a:t>
                </a: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58" name="Text Box 14"/>
              <p:cNvSpPr txBox="1">
                <a:spLocks noChangeArrowheads="1"/>
              </p:cNvSpPr>
              <p:nvPr/>
            </p:nvSpPr>
            <p:spPr bwMode="auto">
              <a:xfrm>
                <a:off x="3737" y="10431"/>
                <a:ext cx="3428" cy="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solidFill>
                      <a:srgbClr val="595959"/>
                    </a:solidFill>
                    <a:latin typeface="Arial Narrow" pitchFamily="34" charset="0"/>
                  </a:rPr>
                  <a:t>Regroupement de départements</a:t>
                </a:r>
                <a:endParaRPr lang="fr-FR" altLang="fr-FR" sz="1200" b="1">
                  <a:latin typeface="Arial Narrow" pitchFamily="34" charset="0"/>
                </a:endParaRPr>
              </a:p>
            </p:txBody>
          </p:sp>
          <p:sp>
            <p:nvSpPr>
              <p:cNvPr id="35859" name="AutoShape 15"/>
              <p:cNvSpPr>
                <a:spLocks noChangeArrowheads="1"/>
              </p:cNvSpPr>
              <p:nvPr/>
            </p:nvSpPr>
            <p:spPr bwMode="auto">
              <a:xfrm rot="-5400000">
                <a:off x="1218" y="10526"/>
                <a:ext cx="733" cy="186"/>
              </a:xfrm>
              <a:prstGeom prst="homePlate">
                <a:avLst>
                  <a:gd name="adj" fmla="val 98522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60" name="Text Box 16"/>
              <p:cNvSpPr txBox="1">
                <a:spLocks noChangeArrowheads="1"/>
              </p:cNvSpPr>
              <p:nvPr/>
            </p:nvSpPr>
            <p:spPr bwMode="auto">
              <a:xfrm>
                <a:off x="804" y="12240"/>
                <a:ext cx="2334" cy="70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Commune urbaine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et rurale</a:t>
                </a: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61" name="AutoShape 17"/>
              <p:cNvSpPr>
                <a:spLocks noChangeArrowheads="1"/>
              </p:cNvSpPr>
              <p:nvPr/>
            </p:nvSpPr>
            <p:spPr bwMode="auto">
              <a:xfrm rot="-5400000">
                <a:off x="2291" y="11759"/>
                <a:ext cx="507" cy="186"/>
              </a:xfrm>
              <a:prstGeom prst="homePlate">
                <a:avLst>
                  <a:gd name="adj" fmla="val 68145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62" name="Text Box 18"/>
              <p:cNvSpPr txBox="1">
                <a:spLocks noChangeArrowheads="1"/>
              </p:cNvSpPr>
              <p:nvPr/>
            </p:nvSpPr>
            <p:spPr bwMode="auto">
              <a:xfrm>
                <a:off x="9027" y="10493"/>
                <a:ext cx="2400" cy="626"/>
              </a:xfrm>
              <a:prstGeom prst="rect">
                <a:avLst/>
              </a:prstGeom>
              <a:solidFill>
                <a:srgbClr val="D8D8D8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Territorialisation des politiques publiques</a:t>
                </a: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63" name="AutoShape 19"/>
              <p:cNvSpPr>
                <a:spLocks noChangeArrowheads="1"/>
              </p:cNvSpPr>
              <p:nvPr/>
            </p:nvSpPr>
            <p:spPr bwMode="auto">
              <a:xfrm rot="-5400000">
                <a:off x="931" y="11094"/>
                <a:ext cx="1308" cy="186"/>
              </a:xfrm>
              <a:prstGeom prst="homePlate">
                <a:avLst>
                  <a:gd name="adj" fmla="val 175806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64" name="Text Box 20"/>
              <p:cNvSpPr txBox="1">
                <a:spLocks noChangeArrowheads="1"/>
              </p:cNvSpPr>
              <p:nvPr/>
            </p:nvSpPr>
            <p:spPr bwMode="auto">
              <a:xfrm>
                <a:off x="630" y="10571"/>
                <a:ext cx="189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solidFill>
                      <a:srgbClr val="595959"/>
                    </a:solidFill>
                    <a:latin typeface="Arial Narrow" pitchFamily="34" charset="0"/>
                  </a:rPr>
                  <a:t>Contractualisation</a:t>
                </a:r>
                <a:endParaRPr lang="fr-FR" altLang="fr-FR" sz="1200" b="1">
                  <a:latin typeface="Arial Narrow" pitchFamily="34" charset="0"/>
                </a:endParaRPr>
              </a:p>
            </p:txBody>
          </p:sp>
          <p:sp>
            <p:nvSpPr>
              <p:cNvPr id="35865" name="Text Box 21"/>
              <p:cNvSpPr txBox="1">
                <a:spLocks noChangeArrowheads="1"/>
              </p:cNvSpPr>
              <p:nvPr/>
            </p:nvSpPr>
            <p:spPr bwMode="auto">
              <a:xfrm>
                <a:off x="9027" y="11281"/>
                <a:ext cx="2400" cy="626"/>
              </a:xfrm>
              <a:prstGeom prst="rect">
                <a:avLst/>
              </a:prstGeom>
              <a:solidFill>
                <a:srgbClr val="D8D8D8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Schéma de cohérence territoriale</a:t>
                </a: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66" name="Text Box 22"/>
              <p:cNvSpPr txBox="1">
                <a:spLocks noChangeArrowheads="1"/>
              </p:cNvSpPr>
              <p:nvPr/>
            </p:nvSpPr>
            <p:spPr bwMode="auto">
              <a:xfrm>
                <a:off x="9027" y="12066"/>
                <a:ext cx="2400" cy="455"/>
              </a:xfrm>
              <a:prstGeom prst="rect">
                <a:avLst/>
              </a:prstGeom>
              <a:solidFill>
                <a:srgbClr val="D8D8D8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Schémas sectoriels</a:t>
                </a: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67" name="Text Box 23"/>
              <p:cNvSpPr txBox="1">
                <a:spLocks noChangeArrowheads="1"/>
              </p:cNvSpPr>
              <p:nvPr/>
            </p:nvSpPr>
            <p:spPr bwMode="auto">
              <a:xfrm>
                <a:off x="9027" y="12666"/>
                <a:ext cx="2400" cy="455"/>
              </a:xfrm>
              <a:prstGeom prst="rect">
                <a:avLst/>
              </a:prstGeom>
              <a:solidFill>
                <a:srgbClr val="D8D8D8"/>
              </a:solidFill>
              <a:ln w="19050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Contractualisation</a:t>
                </a: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68" name="Text Box 24"/>
              <p:cNvSpPr txBox="1">
                <a:spLocks noChangeArrowheads="1"/>
              </p:cNvSpPr>
              <p:nvPr/>
            </p:nvSpPr>
            <p:spPr bwMode="auto">
              <a:xfrm>
                <a:off x="1758" y="11686"/>
                <a:ext cx="189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solidFill>
                      <a:srgbClr val="595959"/>
                    </a:solidFill>
                    <a:latin typeface="Arial Narrow" pitchFamily="34" charset="0"/>
                  </a:rPr>
                  <a:t>Contractualisation</a:t>
                </a:r>
                <a:endParaRPr lang="fr-FR" altLang="fr-FR" sz="1200" b="1">
                  <a:latin typeface="Arial Narrow" pitchFamily="34" charset="0"/>
                </a:endParaRPr>
              </a:p>
            </p:txBody>
          </p:sp>
          <p:sp>
            <p:nvSpPr>
              <p:cNvPr id="35869" name="AutoShape 25"/>
              <p:cNvSpPr>
                <a:spLocks noChangeArrowheads="1"/>
              </p:cNvSpPr>
              <p:nvPr/>
            </p:nvSpPr>
            <p:spPr bwMode="auto">
              <a:xfrm rot="5400000">
                <a:off x="3098" y="8276"/>
                <a:ext cx="733" cy="186"/>
              </a:xfrm>
              <a:prstGeom prst="homePlate">
                <a:avLst>
                  <a:gd name="adj" fmla="val 98522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70" name="AutoShape 26"/>
              <p:cNvSpPr>
                <a:spLocks noChangeArrowheads="1"/>
              </p:cNvSpPr>
              <p:nvPr/>
            </p:nvSpPr>
            <p:spPr bwMode="auto">
              <a:xfrm>
                <a:off x="8160" y="10712"/>
                <a:ext cx="733" cy="186"/>
              </a:xfrm>
              <a:prstGeom prst="homePlate">
                <a:avLst>
                  <a:gd name="adj" fmla="val 98522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71" name="AutoShape 27"/>
              <p:cNvSpPr>
                <a:spLocks noChangeArrowheads="1"/>
              </p:cNvSpPr>
              <p:nvPr/>
            </p:nvSpPr>
            <p:spPr bwMode="auto">
              <a:xfrm>
                <a:off x="8160" y="11500"/>
                <a:ext cx="733" cy="186"/>
              </a:xfrm>
              <a:prstGeom prst="homePlate">
                <a:avLst>
                  <a:gd name="adj" fmla="val 98522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72" name="AutoShape 28"/>
              <p:cNvSpPr>
                <a:spLocks noChangeArrowheads="1"/>
              </p:cNvSpPr>
              <p:nvPr/>
            </p:nvSpPr>
            <p:spPr bwMode="auto">
              <a:xfrm>
                <a:off x="8160" y="12182"/>
                <a:ext cx="733" cy="186"/>
              </a:xfrm>
              <a:prstGeom prst="homePlate">
                <a:avLst>
                  <a:gd name="adj" fmla="val 98522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73" name="AutoShape 29"/>
              <p:cNvSpPr>
                <a:spLocks noChangeArrowheads="1"/>
              </p:cNvSpPr>
              <p:nvPr/>
            </p:nvSpPr>
            <p:spPr bwMode="auto">
              <a:xfrm>
                <a:off x="8160" y="12761"/>
                <a:ext cx="733" cy="186"/>
              </a:xfrm>
              <a:prstGeom prst="homePlate">
                <a:avLst>
                  <a:gd name="adj" fmla="val 98522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</p:grpSp>
        <p:grpSp>
          <p:nvGrpSpPr>
            <p:cNvPr id="35845" name="Group 30"/>
            <p:cNvGrpSpPr>
              <a:grpSpLocks/>
            </p:cNvGrpSpPr>
            <p:nvPr/>
          </p:nvGrpSpPr>
          <p:grpSpPr bwMode="auto">
            <a:xfrm>
              <a:off x="8005" y="3690"/>
              <a:ext cx="2748" cy="865"/>
              <a:chOff x="8005" y="3690"/>
              <a:chExt cx="2748" cy="865"/>
            </a:xfrm>
          </p:grpSpPr>
          <p:sp>
            <p:nvSpPr>
              <p:cNvPr id="35846" name="Text Box 31"/>
              <p:cNvSpPr txBox="1">
                <a:spLocks noChangeArrowheads="1"/>
              </p:cNvSpPr>
              <p:nvPr/>
            </p:nvSpPr>
            <p:spPr bwMode="auto">
              <a:xfrm>
                <a:off x="8893" y="3690"/>
                <a:ext cx="1860" cy="865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ffectLst>
                <a:prstShdw prst="shdw17" dist="17961" dir="2700000">
                  <a:srgbClr val="828282"/>
                </a:prstShdw>
              </a:effectLst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200" b="1">
                    <a:latin typeface="Arial Narrow" pitchFamily="34" charset="0"/>
                  </a:rPr>
                  <a:t>Schéma d’aménagement stratégique</a:t>
                </a:r>
                <a:endParaRPr lang="fr-FR" altLang="fr-FR" sz="1200">
                  <a:latin typeface="Arial Narrow" pitchFamily="34" charset="0"/>
                </a:endParaRPr>
              </a:p>
            </p:txBody>
          </p:sp>
          <p:sp>
            <p:nvSpPr>
              <p:cNvPr id="35847" name="AutoShape 32"/>
              <p:cNvSpPr>
                <a:spLocks noChangeArrowheads="1"/>
              </p:cNvSpPr>
              <p:nvPr/>
            </p:nvSpPr>
            <p:spPr bwMode="auto">
              <a:xfrm>
                <a:off x="8005" y="3866"/>
                <a:ext cx="764" cy="200"/>
              </a:xfrm>
              <a:prstGeom prst="homePlate">
                <a:avLst>
                  <a:gd name="adj" fmla="val 95500"/>
                </a:avLst>
              </a:prstGeom>
              <a:solidFill>
                <a:srgbClr val="A5A5A5"/>
              </a:solidFill>
              <a:ln w="9525">
                <a:solidFill>
                  <a:srgbClr val="A5A5A5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200"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Conclusion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Le développement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NB</a:t>
            </a:r>
            <a:r>
              <a:rPr lang="fr-FR" dirty="0">
                <a:solidFill>
                  <a:srgbClr val="FF0000"/>
                </a:solidFill>
              </a:rPr>
              <a:t>:  équilibre </a:t>
            </a:r>
          </a:p>
          <a:p>
            <a:r>
              <a:rPr lang="fr-FR" dirty="0"/>
              <a:t>nécessité de répondre aux besoins </a:t>
            </a:r>
            <a:r>
              <a:rPr lang="fr-FR" dirty="0" smtClean="0"/>
              <a:t>des êtres </a:t>
            </a:r>
            <a:r>
              <a:rPr lang="fr-FR" dirty="0"/>
              <a:t>humains </a:t>
            </a:r>
          </a:p>
          <a:p>
            <a:r>
              <a:rPr lang="fr-FR" dirty="0"/>
              <a:t>nécessité de préserver </a:t>
            </a:r>
            <a:r>
              <a:rPr lang="fr-FR" dirty="0" smtClean="0"/>
              <a:t>équité territoriale </a:t>
            </a:r>
            <a:r>
              <a:rPr lang="fr-FR" dirty="0"/>
              <a:t>planète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sz="3600" b="1" dirty="0"/>
              <a:t>Les premières initiatives sur l’aménagement du </a:t>
            </a:r>
            <a:r>
              <a:rPr lang="fr-FR" sz="3600" b="1" dirty="0"/>
              <a:t>Territoire</a:t>
            </a:r>
            <a:br>
              <a:rPr lang="fr-FR" sz="3600" b="1" dirty="0"/>
            </a:b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Différents outils de l’aménagement</a:t>
            </a:r>
          </a:p>
          <a:p>
            <a:r>
              <a:rPr lang="fr-FR" b="1" dirty="0" smtClean="0"/>
              <a:t>Les </a:t>
            </a:r>
            <a:r>
              <a:rPr lang="fr-FR" b="1" dirty="0"/>
              <a:t>débuts </a:t>
            </a:r>
            <a:endParaRPr lang="fr-FR" b="1" dirty="0" smtClean="0"/>
          </a:p>
          <a:p>
            <a:r>
              <a:rPr lang="fr-FR" b="1" dirty="0" smtClean="0"/>
              <a:t>Outils: </a:t>
            </a:r>
          </a:p>
          <a:p>
            <a:r>
              <a:rPr lang="fr-FR" b="1" dirty="0" smtClean="0"/>
              <a:t>de plan décennal</a:t>
            </a:r>
            <a:r>
              <a:rPr lang="fr-FR" dirty="0" smtClean="0"/>
              <a:t>(1958 </a:t>
            </a:r>
            <a:r>
              <a:rPr lang="fr-FR" dirty="0"/>
              <a:t>–</a:t>
            </a:r>
          </a:p>
          <a:p>
            <a:r>
              <a:rPr lang="fr-FR" dirty="0"/>
              <a:t>1966</a:t>
            </a:r>
            <a:r>
              <a:rPr lang="fr-FR" dirty="0" smtClean="0"/>
              <a:t>);</a:t>
            </a:r>
            <a:endParaRPr lang="fr-FR" dirty="0"/>
          </a:p>
          <a:p>
            <a:r>
              <a:rPr lang="fr-FR" b="1" dirty="0" smtClean="0"/>
              <a:t>Les </a:t>
            </a:r>
            <a:r>
              <a:rPr lang="fr-FR" b="1" dirty="0"/>
              <a:t>opérations de recentrage </a:t>
            </a:r>
            <a:r>
              <a:rPr lang="fr-FR" dirty="0"/>
              <a:t>(loi sur le domaine </a:t>
            </a:r>
            <a:r>
              <a:rPr lang="fr-FR" dirty="0" smtClean="0"/>
              <a:t>national</a:t>
            </a:r>
            <a:r>
              <a:rPr lang="fr-FR" dirty="0"/>
              <a:t> </a:t>
            </a:r>
            <a:r>
              <a:rPr lang="fr-FR" dirty="0" smtClean="0"/>
              <a:t>1964</a:t>
            </a:r>
          </a:p>
          <a:p>
            <a:r>
              <a:rPr lang="fr-FR" b="1" dirty="0" smtClean="0"/>
              <a:t>Direction </a:t>
            </a:r>
            <a:r>
              <a:rPr lang="fr-FR" b="1" dirty="0"/>
              <a:t>de l’Aménagement du Territoire </a:t>
            </a:r>
            <a:r>
              <a:rPr lang="fr-FR" dirty="0"/>
              <a:t>(</a:t>
            </a:r>
            <a:r>
              <a:rPr lang="fr-FR" dirty="0" smtClean="0"/>
              <a:t>1967)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3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une succession de crises (écologique, politique et économique</a:t>
            </a:r>
            <a:r>
              <a:rPr lang="fr-FR" sz="2400" dirty="0"/>
              <a:t>)</a:t>
            </a:r>
            <a:endParaRPr lang="fr-FR" sz="2400" dirty="0"/>
          </a:p>
          <a:p>
            <a:r>
              <a:rPr lang="fr-FR" sz="2400" dirty="0"/>
              <a:t>D</a:t>
            </a:r>
            <a:r>
              <a:rPr lang="fr-FR" sz="2400" dirty="0"/>
              <a:t>es </a:t>
            </a:r>
            <a:r>
              <a:rPr lang="fr-FR" sz="2400" dirty="0"/>
              <a:t>préoccupations d’aménagement du territoire. </a:t>
            </a:r>
            <a:endParaRPr lang="fr-FR" sz="2400" dirty="0"/>
          </a:p>
          <a:p>
            <a:r>
              <a:rPr lang="fr-FR" sz="2400" dirty="0"/>
              <a:t>1984 </a:t>
            </a:r>
            <a:r>
              <a:rPr lang="fr-FR" sz="2400" dirty="0"/>
              <a:t>Élaboration d’un SNAT horizon 1995 </a:t>
            </a:r>
            <a:r>
              <a:rPr lang="fr-FR" sz="2400" dirty="0"/>
              <a:t>(recomposition </a:t>
            </a:r>
            <a:r>
              <a:rPr lang="fr-FR" sz="2400" dirty="0"/>
              <a:t>territoriale (mise en place des Communautés rurales ;</a:t>
            </a:r>
          </a:p>
          <a:p>
            <a:endParaRPr lang="fr-FR" sz="2400" dirty="0"/>
          </a:p>
          <a:p>
            <a:r>
              <a:rPr lang="fr-FR" sz="2400" dirty="0"/>
              <a:t>1987-1999 « </a:t>
            </a:r>
            <a:r>
              <a:rPr lang="fr-FR" sz="2400" dirty="0"/>
              <a:t>l’ajustement structurel </a:t>
            </a:r>
            <a:r>
              <a:rPr lang="fr-FR" sz="2400" dirty="0"/>
              <a:t>» vide total</a:t>
            </a:r>
          </a:p>
          <a:p>
            <a:r>
              <a:rPr lang="fr-FR" sz="2400" dirty="0"/>
              <a:t>En 96: politiques de décentralisation</a:t>
            </a:r>
          </a:p>
          <a:p>
            <a:r>
              <a:rPr lang="fr-FR" sz="2400" dirty="0"/>
              <a:t>Mais en 97, élaboration du plan PNAT (prémisse)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sz="3600" dirty="0"/>
              <a:t>Les</a:t>
            </a:r>
            <a:r>
              <a:rPr lang="fr-FR" sz="3600" b="1" dirty="0"/>
              <a:t> premières initiatives sur l’aménagement du Territoire</a:t>
            </a:r>
          </a:p>
        </p:txBody>
      </p:sp>
    </p:spTree>
    <p:extLst>
      <p:ext uri="{BB962C8B-B14F-4D97-AF65-F5344CB8AC3E}">
        <p14:creationId xmlns:p14="http://schemas.microsoft.com/office/powerpoint/2010/main" val="32279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sz="3600" dirty="0"/>
              <a:t>Les</a:t>
            </a:r>
            <a:r>
              <a:rPr lang="fr-FR" sz="3600" b="1" dirty="0"/>
              <a:t> premières initiatives sur l’aménagement du Territoire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2000 </a:t>
            </a:r>
            <a:r>
              <a:rPr lang="fr-FR" dirty="0"/>
              <a:t>à nous </a:t>
            </a:r>
            <a:r>
              <a:rPr lang="fr-FR" dirty="0" smtClean="0"/>
              <a:t>jours</a:t>
            </a:r>
            <a:r>
              <a:rPr lang="fr-FR" dirty="0"/>
              <a:t> </a:t>
            </a:r>
            <a:r>
              <a:rPr lang="fr-FR" dirty="0" smtClean="0"/>
              <a:t>reprise des outils</a:t>
            </a:r>
          </a:p>
          <a:p>
            <a:r>
              <a:rPr lang="fr-FR" dirty="0" smtClean="0"/>
              <a:t>Mais: La </a:t>
            </a:r>
            <a:r>
              <a:rPr lang="fr-FR" dirty="0"/>
              <a:t>macrocéphalie de </a:t>
            </a:r>
            <a:r>
              <a:rPr lang="fr-FR" dirty="0" smtClean="0"/>
              <a:t>Dakar est  </a:t>
            </a:r>
            <a:r>
              <a:rPr lang="fr-FR" dirty="0"/>
              <a:t>encore plus oppressante avec </a:t>
            </a:r>
          </a:p>
          <a:p>
            <a:r>
              <a:rPr lang="fr-FR" dirty="0" smtClean="0"/>
              <a:t> l’exode rurale qui prend des proportions inquiétantes ;</a:t>
            </a:r>
          </a:p>
          <a:p>
            <a:r>
              <a:rPr lang="fr-FR" dirty="0" smtClean="0"/>
              <a:t>L’arrière </a:t>
            </a:r>
            <a:r>
              <a:rPr lang="fr-FR" dirty="0"/>
              <a:t>pays sombre encore dans la léthargie économique, et se vide de ses esprits et</a:t>
            </a:r>
          </a:p>
          <a:p>
            <a:r>
              <a:rPr lang="fr-FR" dirty="0"/>
              <a:t>bras valides au profit et détriment de la mégapole Dakaroise ;</a:t>
            </a:r>
          </a:p>
        </p:txBody>
      </p:sp>
    </p:spTree>
    <p:extLst>
      <p:ext uri="{BB962C8B-B14F-4D97-AF65-F5344CB8AC3E}">
        <p14:creationId xmlns:p14="http://schemas.microsoft.com/office/powerpoint/2010/main" val="17374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démarche </a:t>
            </a:r>
            <a:r>
              <a:rPr lang="fr-FR" dirty="0" smtClean="0"/>
              <a:t>sénégalaise: bonne </a:t>
            </a:r>
            <a:r>
              <a:rPr lang="fr-FR" dirty="0"/>
              <a:t>planification stratégique </a:t>
            </a:r>
            <a:endParaRPr lang="fr-FR" dirty="0" smtClean="0"/>
          </a:p>
          <a:p>
            <a:r>
              <a:rPr lang="fr-FR" dirty="0" smtClean="0"/>
              <a:t>atténuer l’influence </a:t>
            </a:r>
            <a:r>
              <a:rPr lang="fr-FR" dirty="0"/>
              <a:t>excessive de Dakar </a:t>
            </a:r>
            <a:endParaRPr lang="fr-FR" dirty="0" smtClean="0"/>
          </a:p>
          <a:p>
            <a:r>
              <a:rPr lang="fr-FR" dirty="0" smtClean="0"/>
              <a:t>Créer nouveaux </a:t>
            </a:r>
            <a:r>
              <a:rPr lang="fr-FR" dirty="0"/>
              <a:t>pôles de développement à l’intérieur </a:t>
            </a:r>
            <a:r>
              <a:rPr lang="fr-FR" dirty="0" smtClean="0"/>
              <a:t>du pays</a:t>
            </a:r>
            <a:r>
              <a:rPr lang="fr-FR" dirty="0"/>
              <a:t>. </a:t>
            </a:r>
            <a:endParaRPr lang="fr-FR" dirty="0" smtClean="0"/>
          </a:p>
          <a:p>
            <a:pPr algn="just"/>
            <a:r>
              <a:rPr lang="fr-FR" dirty="0" smtClean="0"/>
              <a:t>NB: </a:t>
            </a:r>
            <a:r>
              <a:rPr lang="fr-FR" b="1" dirty="0" smtClean="0">
                <a:solidFill>
                  <a:srgbClr val="00B0F0"/>
                </a:solidFill>
              </a:rPr>
              <a:t>une </a:t>
            </a:r>
            <a:r>
              <a:rPr lang="fr-FR" b="1" dirty="0">
                <a:solidFill>
                  <a:srgbClr val="00B0F0"/>
                </a:solidFill>
              </a:rPr>
              <a:t>nouvelle option </a:t>
            </a:r>
            <a:r>
              <a:rPr lang="fr-FR" b="1" dirty="0" smtClean="0">
                <a:solidFill>
                  <a:srgbClr val="00B0F0"/>
                </a:solidFill>
              </a:rPr>
              <a:t>de développement </a:t>
            </a:r>
            <a:r>
              <a:rPr lang="fr-FR" b="1" dirty="0">
                <a:solidFill>
                  <a:srgbClr val="00B0F0"/>
                </a:solidFill>
              </a:rPr>
              <a:t>territorial axée sur la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00B0F0"/>
                </a:solidFill>
              </a:rPr>
              <a:t>polarisation et la </a:t>
            </a:r>
            <a:r>
              <a:rPr lang="fr-FR" b="1" dirty="0" smtClean="0">
                <a:solidFill>
                  <a:srgbClr val="00B0F0"/>
                </a:solidFill>
              </a:rPr>
              <a:t>métropolisation</a:t>
            </a:r>
          </a:p>
          <a:p>
            <a:pPr marL="0" indent="0" algn="just">
              <a:buNone/>
            </a:pPr>
            <a:r>
              <a:rPr lang="fr-FR" b="1" dirty="0"/>
              <a:t>DEPONAT </a:t>
            </a:r>
            <a:r>
              <a:rPr lang="fr-FR" b="1" dirty="0" smtClean="0"/>
              <a:t>2010: </a:t>
            </a:r>
            <a:r>
              <a:rPr lang="fr-FR" b="1" dirty="0"/>
              <a:t>Déclaration de Politique National d’Aménagement du Territoire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mtClean="0"/>
              <a:t>Les</a:t>
            </a:r>
            <a:r>
              <a:rPr lang="fr-FR" sz="3600" b="1" smtClean="0"/>
              <a:t> premières initiatives sur l’aménagement du Territoire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3011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L’Aménagement du Territoire apparaît dans le libellé d’un Département Ministériel</a:t>
            </a:r>
          </a:p>
          <a:p>
            <a:pPr algn="just"/>
            <a:r>
              <a:rPr lang="fr-FR" dirty="0"/>
              <a:t>(Ministère de l’Urbanisme et de l’Aménagement du Territoire) ;</a:t>
            </a:r>
          </a:p>
          <a:p>
            <a:pPr algn="just"/>
            <a:r>
              <a:rPr lang="fr-FR" dirty="0"/>
              <a:t> </a:t>
            </a:r>
            <a:r>
              <a:rPr lang="fr-FR" dirty="0"/>
              <a:t>L’élaboration d’un Plan de mise en </a:t>
            </a:r>
            <a:r>
              <a:rPr lang="fr-FR" dirty="0" err="1"/>
              <a:t>oeuvre</a:t>
            </a:r>
            <a:r>
              <a:rPr lang="fr-FR" dirty="0"/>
              <a:t> du PNAT (Programme </a:t>
            </a:r>
            <a:r>
              <a:rPr lang="fr-FR" dirty="0"/>
              <a:t>National d’Aménagement </a:t>
            </a:r>
            <a:r>
              <a:rPr lang="fr-FR" dirty="0"/>
              <a:t>pour la Promotion de la Solidarité et de la Compétitivité Territoriale</a:t>
            </a:r>
          </a:p>
          <a:p>
            <a:pPr algn="just"/>
            <a:r>
              <a:rPr lang="fr-FR" dirty="0"/>
              <a:t>(PNASCOT),</a:t>
            </a:r>
          </a:p>
          <a:p>
            <a:pPr algn="just"/>
            <a:r>
              <a:rPr lang="fr-FR" dirty="0"/>
              <a:t> Inscription d’un Programme sur l’aménagement du territoire au PTIP en </a:t>
            </a:r>
            <a:r>
              <a:rPr lang="fr-FR" dirty="0"/>
              <a:t>2007 (</a:t>
            </a:r>
            <a:r>
              <a:rPr lang="fr-FR" dirty="0"/>
              <a:t>PNASCOT : 2008 – 2010)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12838" y="0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sz="3600" dirty="0"/>
              <a:t>Les</a:t>
            </a:r>
            <a:r>
              <a:rPr lang="fr-FR" sz="3600" b="1" dirty="0"/>
              <a:t> premières initiatives sur l’aménagement du Territoire</a:t>
            </a:r>
          </a:p>
        </p:txBody>
      </p:sp>
    </p:spTree>
    <p:extLst>
      <p:ext uri="{BB962C8B-B14F-4D97-AF65-F5344CB8AC3E}">
        <p14:creationId xmlns:p14="http://schemas.microsoft.com/office/powerpoint/2010/main" val="2624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>Organisation </a:t>
            </a:r>
            <a:r>
              <a:rPr lang="fr-FR" sz="3200" b="1" dirty="0"/>
              <a:t>territoriale </a:t>
            </a:r>
            <a:br>
              <a:rPr lang="fr-FR" sz="3200" b="1" dirty="0"/>
            </a:br>
            <a:r>
              <a:rPr lang="fr-FR" sz="3200" b="1" dirty="0"/>
              <a:t>Déconcentration et Décentralisation (acte 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l’occasion du Conseil national de développement des collectivités locales ( C.N.D.C.L), </a:t>
            </a:r>
            <a:endParaRPr lang="fr-FR" dirty="0" smtClean="0"/>
          </a:p>
          <a:p>
            <a:r>
              <a:rPr lang="fr-FR" dirty="0" err="1" smtClean="0"/>
              <a:t>Etat</a:t>
            </a:r>
            <a:r>
              <a:rPr lang="fr-FR" dirty="0" smtClean="0"/>
              <a:t> affirme sa volonté de promouvoir la décentralisation</a:t>
            </a:r>
          </a:p>
          <a:p>
            <a:r>
              <a:rPr lang="fr-FR" dirty="0" smtClean="0"/>
              <a:t>Des acteurs multiples ont participé à ce projet: </a:t>
            </a:r>
          </a:p>
          <a:p>
            <a:r>
              <a:rPr lang="fr-FR" dirty="0" smtClean="0"/>
              <a:t>L’</a:t>
            </a:r>
            <a:r>
              <a:rPr lang="fr-FR" dirty="0" err="1" smtClean="0"/>
              <a:t>Etat</a:t>
            </a:r>
            <a:r>
              <a:rPr lang="fr-FR" dirty="0" smtClean="0"/>
              <a:t>, les autorités déconcentrées, décentralisées, des </a:t>
            </a:r>
            <a:r>
              <a:rPr lang="fr-FR" dirty="0"/>
              <a:t>partenaires au développement et des acteurs de la Société </a:t>
            </a:r>
            <a:r>
              <a:rPr lang="fr-FR" dirty="0" smtClean="0"/>
              <a:t>Civile, </a:t>
            </a:r>
          </a:p>
        </p:txBody>
      </p:sp>
    </p:spTree>
    <p:extLst>
      <p:ext uri="{BB962C8B-B14F-4D97-AF65-F5344CB8AC3E}">
        <p14:creationId xmlns:p14="http://schemas.microsoft.com/office/powerpoint/2010/main" val="37940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b="1" dirty="0"/>
              <a:t>Déconcentration et Décentralisation (acte 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Promotion de  l’Acte III, </a:t>
            </a:r>
          </a:p>
          <a:p>
            <a:pPr marL="0" indent="0">
              <a:buNone/>
            </a:pPr>
            <a:r>
              <a:rPr lang="fr-FR" b="1" dirty="0"/>
              <a:t>Objectif</a:t>
            </a:r>
            <a:r>
              <a:rPr lang="fr-FR" dirty="0"/>
              <a:t>: </a:t>
            </a:r>
          </a:p>
          <a:p>
            <a:pPr algn="just"/>
            <a:r>
              <a:rPr lang="fr-FR" sz="3200" dirty="0"/>
              <a:t>réforme de l’Etat, </a:t>
            </a:r>
          </a:p>
          <a:p>
            <a:pPr algn="just"/>
            <a:r>
              <a:rPr lang="fr-FR" sz="3200" dirty="0"/>
              <a:t>Promotion du développement </a:t>
            </a:r>
          </a:p>
          <a:p>
            <a:pPr algn="just"/>
            <a:r>
              <a:rPr lang="fr-FR" sz="3200" dirty="0"/>
              <a:t>la territorialisation des politiques publiques.</a:t>
            </a:r>
          </a:p>
          <a:p>
            <a:pPr algn="just"/>
            <a:r>
              <a:rPr lang="fr-FR" sz="3200" dirty="0"/>
              <a:t>une politique de décentralisation poussée</a:t>
            </a:r>
          </a:p>
        </p:txBody>
      </p:sp>
    </p:spTree>
    <p:extLst>
      <p:ext uri="{BB962C8B-B14F-4D97-AF65-F5344CB8AC3E}">
        <p14:creationId xmlns:p14="http://schemas.microsoft.com/office/powerpoint/2010/main" val="35852849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1121</Words>
  <Application>Microsoft Office PowerPoint</Application>
  <PresentationFormat>Grand écran</PresentationFormat>
  <Paragraphs>183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Times New Roman</vt:lpstr>
      <vt:lpstr>Thème Office</vt:lpstr>
      <vt:lpstr> AMENAGEMENT DURABLE DU TERRITOIRE   Chapitre IV : Les premières initiatives sur l’aménagement du Territoire </vt:lpstr>
      <vt:lpstr>Les premières initiatives sur l’aménagement du Territoire </vt:lpstr>
      <vt:lpstr>Les premières initiatives sur l’aménagement du Territoire </vt:lpstr>
      <vt:lpstr>Les premières initiatives sur l’aménagement du Territoire</vt:lpstr>
      <vt:lpstr>Les premières initiatives sur l’aménagement du Territoire</vt:lpstr>
      <vt:lpstr>Présentation PowerPoint</vt:lpstr>
      <vt:lpstr>Les premières initiatives sur l’aménagement du Territoire</vt:lpstr>
      <vt:lpstr> Organisation territoriale  Déconcentration et Décentralisation (acte 3)</vt:lpstr>
      <vt:lpstr>Déconcentration et Décentralisation (acte 3)</vt:lpstr>
      <vt:lpstr> </vt:lpstr>
      <vt:lpstr> </vt:lpstr>
      <vt:lpstr>    </vt:lpstr>
      <vt:lpstr>  Organisation territoriale avec l'Acte III</vt:lpstr>
      <vt:lpstr>  Organisation territoriale(acte 3)</vt:lpstr>
      <vt:lpstr>Organisation territoriale (acte 3)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</dc:creator>
  <cp:lastModifiedBy>Microsoft</cp:lastModifiedBy>
  <cp:revision>4</cp:revision>
  <dcterms:created xsi:type="dcterms:W3CDTF">2020-05-17T21:59:18Z</dcterms:created>
  <dcterms:modified xsi:type="dcterms:W3CDTF">2020-05-17T22:18:21Z</dcterms:modified>
</cp:coreProperties>
</file>