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570" r:id="rId2"/>
    <p:sldId id="556" r:id="rId3"/>
    <p:sldId id="557" r:id="rId4"/>
    <p:sldId id="558" r:id="rId5"/>
    <p:sldId id="559" r:id="rId6"/>
    <p:sldId id="560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6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11" autoAdjust="0"/>
    <p:restoredTop sz="96667" autoAdjust="0"/>
  </p:normalViewPr>
  <p:slideViewPr>
    <p:cSldViewPr>
      <p:cViewPr varScale="1">
        <p:scale>
          <a:sx n="69" d="100"/>
          <a:sy n="69" d="100"/>
        </p:scale>
        <p:origin x="15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99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64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A39B3-82EF-4040-ADA2-3DBF0BC1FE00}" type="datetimeFigureOut">
              <a:rPr lang="fr-FR" smtClean="0"/>
              <a:pPr/>
              <a:t>17/05/2020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ACD7F-2CE5-47A7-BA3C-A786065FC3C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5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r-FR">
                <a:solidFill>
                  <a:srgbClr val="0000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3DF9BF1-D2CB-48B4-A64D-60B4D2D9C5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99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17DF117-4116-4C0D-9E76-82341F38D0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12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FF2F5C-DF19-408A-8A64-7E46A5A364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34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79BFE9E-464C-44F4-8AE8-2C6DDED7630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0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7152B02-5977-4E00-89EF-AE7B114D2B2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71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C9ACCAD-F9FB-459D-873F-6029754A52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12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0B75A8D7-C983-43B4-8CC1-F2095E1598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718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761490C-9372-425C-859E-A7090ED33E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401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5BF8AC6C-5019-4369-BB06-77028CE382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5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518C314-604C-476F-A63E-95D4209515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41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C52E71C-B89C-4D7B-B574-83BBDD676D8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97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  <a:latin typeface="Verdana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425F9C-3BDF-481D-BE42-A0B15AB430B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CA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CA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CA" sz="24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1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8" y="1799261"/>
            <a:ext cx="8892480" cy="98166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AMENAGEMENT DURABLE DU TERRITOIRE  </a:t>
            </a: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/>
            </a:r>
            <a:br>
              <a:rPr lang="fr-FR" sz="2400" b="1" dirty="0" smtClean="0">
                <a:latin typeface="Calibri" pitchFamily="34" charset="0"/>
                <a:cs typeface="Times New Roman" pitchFamily="18" charset="0"/>
              </a:rPr>
            </a:br>
            <a:r>
              <a:rPr lang="fr-FR" sz="2400" b="1" dirty="0" smtClean="0">
                <a:latin typeface="Calibri" pitchFamily="34" charset="0"/>
                <a:cs typeface="Times New Roman" pitchFamily="18" charset="0"/>
              </a:rPr>
              <a:t>ChapitreI : le Territoire</a:t>
            </a:r>
            <a:endParaRPr lang="fr-FR" sz="24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404048" y="3968520"/>
            <a:ext cx="3664496" cy="82863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Dr AMINATA NDOUR DIA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r>
              <a:rPr lang="fr-FR" sz="1400" b="1" dirty="0" smtClean="0">
                <a:solidFill>
                  <a:schemeClr val="tx1"/>
                </a:solidFill>
              </a:rPr>
              <a:t>Spécialiste en Aménagement du territoire; géographie des ressources énergétiques</a:t>
            </a: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14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342900" indent="-342900" algn="l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3200" b="1" dirty="0" smtClean="0">
              <a:latin typeface="Calibri" panose="020F0502020204030204" pitchFamily="34" charset="0"/>
            </a:endParaRPr>
          </a:p>
          <a:p>
            <a:pPr marL="342900" indent="-342900">
              <a:lnSpc>
                <a:spcPct val="120000"/>
              </a:lnSpc>
              <a:buClr>
                <a:schemeClr val="hlink"/>
              </a:buClr>
              <a:buSzPct val="80000"/>
              <a:defRPr/>
            </a:pPr>
            <a:endParaRPr lang="fr-FR" sz="2000" b="1" dirty="0" smtClean="0"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52120" y="621508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rgbClr val="0070C0"/>
                </a:solidFill>
              </a:rPr>
              <a:t>mai</a:t>
            </a:r>
            <a:r>
              <a:rPr lang="fr-FR" b="1" dirty="0" smtClean="0">
                <a:solidFill>
                  <a:srgbClr val="0070C0"/>
                </a:solidFill>
              </a:rPr>
              <a:t> 2020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32248" y="44624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1000" b="1" cap="small" dirty="0"/>
              <a:t>UNIVERSITE ALIOUNE  DIOP DE BAMBEY</a:t>
            </a:r>
            <a:endParaRPr lang="fr-FR" sz="1000" dirty="0"/>
          </a:p>
          <a:p>
            <a:pPr algn="ctr"/>
            <a:r>
              <a:rPr lang="fr-FR" sz="1000" b="1" i="1" dirty="0"/>
              <a:t> « L’excellence est ma constance, l’éthique ma vertu </a:t>
            </a:r>
            <a:r>
              <a:rPr lang="fr-FR" sz="1000" b="1" i="1" dirty="0" smtClean="0"/>
              <a:t>»</a:t>
            </a:r>
          </a:p>
          <a:p>
            <a:pPr algn="ctr"/>
            <a:r>
              <a:rPr lang="fr-FR" b="1" i="1" dirty="0"/>
              <a:t> </a:t>
            </a:r>
            <a:endParaRPr lang="fr-FR" dirty="0"/>
          </a:p>
        </p:txBody>
      </p:sp>
      <p:pic>
        <p:nvPicPr>
          <p:cNvPr id="6149" name="Image 3" descr="C:\Users\universite bambey\Downloads\Logoua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79" y="476672"/>
            <a:ext cx="1800233" cy="151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C:\Users\Imma\AppData\Local\Temp\Carte situati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86" y="3217191"/>
            <a:ext cx="4923601" cy="3190929"/>
          </a:xfrm>
          <a:prstGeom prst="rect">
            <a:avLst/>
          </a:prstGeom>
          <a:noFill/>
          <a:ln w="28575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7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530" y="1600200"/>
            <a:ext cx="6562939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540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29600" cy="34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99592" y="5373216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part de la population urbaine est passée de 23% en 1960, à 40% en 1988 et 41% en</a:t>
            </a:r>
          </a:p>
          <a:p>
            <a:r>
              <a:rPr lang="fr-FR" dirty="0"/>
              <a:t>2002, ce qui atteste une augmentation continue depuis 1960.</a:t>
            </a:r>
          </a:p>
        </p:txBody>
      </p:sp>
    </p:spTree>
    <p:extLst>
      <p:ext uri="{BB962C8B-B14F-4D97-AF65-F5344CB8AC3E}">
        <p14:creationId xmlns:p14="http://schemas.microsoft.com/office/powerpoint/2010/main" val="449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Cette </a:t>
            </a:r>
            <a:r>
              <a:rPr lang="fr-FR" sz="2400" b="1" dirty="0"/>
              <a:t>concentration des populations et des activités </a:t>
            </a:r>
            <a:r>
              <a:rPr lang="fr-FR" sz="2400" b="1" dirty="0" smtClean="0"/>
              <a:t>en</a:t>
            </a:r>
            <a:endParaRPr lang="fr-FR" sz="2400" b="1" dirty="0"/>
          </a:p>
          <a:p>
            <a:r>
              <a:rPr lang="fr-FR" sz="2400" b="1" dirty="0"/>
              <a:t>zones urbaines </a:t>
            </a:r>
            <a:r>
              <a:rPr lang="fr-FR" sz="2400" dirty="0" smtClean="0"/>
              <a:t>ou </a:t>
            </a:r>
            <a:r>
              <a:rPr lang="fr-FR" sz="2400" b="1" dirty="0" smtClean="0"/>
              <a:t>métropolisation</a:t>
            </a:r>
            <a:r>
              <a:rPr lang="fr-FR" sz="2400" b="1" dirty="0"/>
              <a:t>.</a:t>
            </a:r>
          </a:p>
          <a:p>
            <a:r>
              <a:rPr lang="fr-FR" sz="2400" dirty="0" smtClean="0"/>
              <a:t>métropolisation =  </a:t>
            </a:r>
            <a:r>
              <a:rPr lang="fr-FR" sz="2400" dirty="0"/>
              <a:t>paupérisation</a:t>
            </a:r>
          </a:p>
          <a:p>
            <a:r>
              <a:rPr lang="fr-FR" sz="2400" dirty="0"/>
              <a:t>urbaine, renforcement des inégalités sociales, augmentation</a:t>
            </a:r>
          </a:p>
          <a:p>
            <a:r>
              <a:rPr lang="fr-FR" sz="2400" dirty="0" smtClean="0"/>
              <a:t>marginalisation sociaux et environnementaux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3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67544" y="1628800"/>
            <a:ext cx="82089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/>
          </a:p>
          <a:p>
            <a:endParaRPr lang="fr-FR" b="1" dirty="0"/>
          </a:p>
          <a:p>
            <a:r>
              <a:rPr lang="fr-FR" sz="2400" b="1" i="1" dirty="0" smtClean="0">
                <a:solidFill>
                  <a:srgbClr val="0070C0"/>
                </a:solidFill>
              </a:rPr>
              <a:t>Métropolisation </a:t>
            </a:r>
            <a:r>
              <a:rPr lang="fr-FR" sz="2400" b="1" i="1" dirty="0">
                <a:solidFill>
                  <a:srgbClr val="0070C0"/>
                </a:solidFill>
              </a:rPr>
              <a:t>et développement des zones rurales </a:t>
            </a:r>
            <a:r>
              <a:rPr lang="fr-FR" sz="2400" b="1" i="1" dirty="0" smtClean="0">
                <a:solidFill>
                  <a:srgbClr val="0070C0"/>
                </a:solidFill>
              </a:rPr>
              <a:t>sont </a:t>
            </a:r>
            <a:r>
              <a:rPr lang="fr-FR" sz="2400" b="1" i="1" dirty="0" smtClean="0">
                <a:solidFill>
                  <a:srgbClr val="0070C0"/>
                </a:solidFill>
              </a:rPr>
              <a:t>interdépendants</a:t>
            </a:r>
            <a:r>
              <a:rPr lang="fr-FR" sz="2400" i="1" dirty="0">
                <a:solidFill>
                  <a:srgbClr val="0070C0"/>
                </a:solidFill>
              </a:rPr>
              <a:t>: </a:t>
            </a:r>
            <a:endParaRPr lang="fr-FR" sz="2400" i="1" dirty="0" smtClean="0">
              <a:solidFill>
                <a:srgbClr val="0070C0"/>
              </a:solidFill>
            </a:endParaRPr>
          </a:p>
          <a:p>
            <a:r>
              <a:rPr lang="fr-FR" sz="2400" i="1" dirty="0" smtClean="0">
                <a:solidFill>
                  <a:srgbClr val="0070C0"/>
                </a:solidFill>
              </a:rPr>
              <a:t>Des zones </a:t>
            </a:r>
            <a:r>
              <a:rPr lang="fr-FR" sz="2400" i="1" dirty="0">
                <a:solidFill>
                  <a:srgbClr val="0070C0"/>
                </a:solidFill>
              </a:rPr>
              <a:t>rurales </a:t>
            </a:r>
            <a:r>
              <a:rPr lang="fr-FR" sz="2400" i="1" dirty="0" smtClean="0">
                <a:solidFill>
                  <a:srgbClr val="0070C0"/>
                </a:solidFill>
              </a:rPr>
              <a:t>caractérisées  par  </a:t>
            </a:r>
            <a:r>
              <a:rPr lang="fr-FR" sz="2400" i="1" dirty="0">
                <a:solidFill>
                  <a:srgbClr val="0070C0"/>
                </a:solidFill>
              </a:rPr>
              <a:t>sous développement </a:t>
            </a:r>
            <a:r>
              <a:rPr lang="fr-FR" sz="2400" i="1" dirty="0" smtClean="0">
                <a:solidFill>
                  <a:srgbClr val="0070C0"/>
                </a:solidFill>
              </a:rPr>
              <a:t>chronique:</a:t>
            </a:r>
          </a:p>
          <a:p>
            <a:r>
              <a:rPr lang="fr-FR" sz="2400" b="1" i="1" dirty="0" smtClean="0">
                <a:solidFill>
                  <a:srgbClr val="0070C0"/>
                </a:solidFill>
              </a:rPr>
              <a:t>Conséquences</a:t>
            </a:r>
            <a:endParaRPr lang="fr-FR" sz="2400" b="1" i="1" dirty="0">
              <a:solidFill>
                <a:srgbClr val="0070C0"/>
              </a:solidFill>
            </a:endParaRPr>
          </a:p>
          <a:p>
            <a:pPr algn="just"/>
            <a:r>
              <a:rPr lang="fr-FR" sz="2800" b="1" i="1" dirty="0" smtClean="0">
                <a:solidFill>
                  <a:srgbClr val="FF0000"/>
                </a:solidFill>
              </a:rPr>
              <a:t>Migrations, exploitation irrationnelle </a:t>
            </a:r>
            <a:r>
              <a:rPr lang="fr-FR" sz="2800" b="1" i="1" dirty="0" smtClean="0">
                <a:solidFill>
                  <a:srgbClr val="FF0000"/>
                </a:solidFill>
              </a:rPr>
              <a:t>des </a:t>
            </a:r>
            <a:r>
              <a:rPr lang="fr-FR" sz="2800" b="1" i="1" dirty="0">
                <a:solidFill>
                  <a:srgbClr val="FF0000"/>
                </a:solidFill>
              </a:rPr>
              <a:t>ressources naturelles</a:t>
            </a:r>
            <a:r>
              <a:rPr lang="fr-FR" sz="3200" b="1" i="1" dirty="0">
                <a:solidFill>
                  <a:srgbClr val="FF0000"/>
                </a:solidFill>
              </a:rPr>
              <a:t>. </a:t>
            </a:r>
            <a:endParaRPr lang="fr-FR" sz="3200" b="1" i="1" dirty="0" smtClean="0">
              <a:solidFill>
                <a:srgbClr val="FF0000"/>
              </a:solidFill>
            </a:endParaRPr>
          </a:p>
          <a:p>
            <a:endParaRPr lang="fr-FR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9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/>
              <a:t>L’utilisation </a:t>
            </a:r>
            <a:r>
              <a:rPr lang="fr-FR" b="1" dirty="0" smtClean="0"/>
              <a:t>irrationnelle </a:t>
            </a:r>
            <a:r>
              <a:rPr lang="fr-FR" b="1" dirty="0"/>
              <a:t>des sols </a:t>
            </a:r>
            <a:endParaRPr lang="fr-FR" b="1" dirty="0" smtClean="0"/>
          </a:p>
          <a:p>
            <a:r>
              <a:rPr lang="fr-FR" dirty="0" smtClean="0"/>
              <a:t>l’espace </a:t>
            </a:r>
            <a:r>
              <a:rPr lang="fr-FR" dirty="0"/>
              <a:t>se </a:t>
            </a:r>
            <a:r>
              <a:rPr lang="fr-FR" dirty="0" smtClean="0"/>
              <a:t>fragmente</a:t>
            </a:r>
            <a:endParaRPr lang="fr-FR" dirty="0"/>
          </a:p>
          <a:p>
            <a:r>
              <a:rPr lang="fr-FR" dirty="0"/>
              <a:t>Une urbanisation puissante </a:t>
            </a:r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villes millionnaires 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Problématique</a:t>
            </a:r>
          </a:p>
          <a:p>
            <a:r>
              <a:rPr lang="fr-FR" dirty="0" smtClean="0"/>
              <a:t> A</a:t>
            </a:r>
            <a:r>
              <a:rPr lang="fr-FR" dirty="0" smtClean="0"/>
              <a:t>rticulation </a:t>
            </a:r>
            <a:r>
              <a:rPr lang="fr-FR" dirty="0"/>
              <a:t>villes – </a:t>
            </a:r>
            <a:r>
              <a:rPr lang="fr-FR" dirty="0" smtClean="0"/>
              <a:t>campagnes,</a:t>
            </a:r>
          </a:p>
          <a:p>
            <a:r>
              <a:rPr lang="fr-FR" dirty="0" smtClean="0"/>
              <a:t>Gest</a:t>
            </a:r>
            <a:r>
              <a:rPr lang="fr-FR" dirty="0" smtClean="0"/>
              <a:t>ion urbaine</a:t>
            </a:r>
          </a:p>
          <a:p>
            <a:r>
              <a:rPr lang="fr-FR" dirty="0" smtClean="0"/>
              <a:t>Intégration </a:t>
            </a:r>
            <a:r>
              <a:rPr lang="fr-FR" dirty="0"/>
              <a:t>des populations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069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Diagnostic </a:t>
            </a:r>
            <a:r>
              <a:rPr lang="fr-FR" b="1" dirty="0"/>
              <a:t>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b="1" dirty="0" smtClean="0"/>
              <a:t>Conclusion</a:t>
            </a:r>
          </a:p>
          <a:p>
            <a:r>
              <a:rPr lang="fr-FR" dirty="0" smtClean="0"/>
              <a:t>Dynamiques </a:t>
            </a:r>
            <a:r>
              <a:rPr lang="fr-FR" dirty="0"/>
              <a:t>territoriales </a:t>
            </a:r>
            <a:r>
              <a:rPr lang="fr-FR" dirty="0" smtClean="0"/>
              <a:t>se confondent,</a:t>
            </a:r>
          </a:p>
          <a:p>
            <a:r>
              <a:rPr lang="fr-FR" dirty="0" smtClean="0"/>
              <a:t> De </a:t>
            </a:r>
            <a:r>
              <a:rPr lang="fr-FR" dirty="0"/>
              <a:t>nouvelles opportunités et de nouvelles menaces</a:t>
            </a:r>
            <a:endParaRPr lang="fr-FR" dirty="0" smtClean="0"/>
          </a:p>
          <a:p>
            <a:r>
              <a:rPr lang="fr-FR" dirty="0" smtClean="0"/>
              <a:t>B</a:t>
            </a:r>
            <a:r>
              <a:rPr lang="fr-FR" dirty="0" smtClean="0"/>
              <a:t>ouleversement </a:t>
            </a:r>
            <a:r>
              <a:rPr lang="fr-FR" dirty="0" smtClean="0"/>
              <a:t>des </a:t>
            </a:r>
            <a:r>
              <a:rPr lang="fr-FR" dirty="0"/>
              <a:t>rapports entre espaces </a:t>
            </a:r>
            <a:endParaRPr lang="fr-FR" dirty="0" smtClean="0"/>
          </a:p>
          <a:p>
            <a:r>
              <a:rPr lang="fr-FR" dirty="0" smtClean="0"/>
              <a:t>De </a:t>
            </a:r>
            <a:r>
              <a:rPr lang="fr-FR" dirty="0"/>
              <a:t>nouvelles formes de régulation </a:t>
            </a:r>
            <a:r>
              <a:rPr lang="fr-FR" dirty="0" smtClean="0"/>
              <a:t>sociale</a:t>
            </a:r>
          </a:p>
          <a:p>
            <a:r>
              <a:rPr lang="fr-FR" dirty="0" smtClean="0"/>
              <a:t> Problèmes économiques </a:t>
            </a:r>
            <a:r>
              <a:rPr lang="fr-FR" dirty="0"/>
              <a:t>difficile à </a:t>
            </a:r>
            <a:r>
              <a:rPr lang="fr-FR" dirty="0" smtClean="0"/>
              <a:t>résoudre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96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pPr algn="ctr"/>
            <a:r>
              <a:rPr lang="fr-FR" b="1" dirty="0" smtClean="0"/>
              <a:t> Le </a:t>
            </a:r>
            <a:r>
              <a:rPr lang="fr-FR" b="1" dirty="0"/>
              <a:t>territoire</a:t>
            </a:r>
            <a:endParaRPr lang="fr-FR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territoire</a:t>
            </a:r>
          </a:p>
          <a:p>
            <a:r>
              <a:rPr lang="fr-FR" dirty="0" smtClean="0"/>
              <a:t>un </a:t>
            </a:r>
            <a:r>
              <a:rPr lang="fr-FR" dirty="0" smtClean="0"/>
              <a:t>concept au centre des représentations</a:t>
            </a:r>
          </a:p>
          <a:p>
            <a:r>
              <a:rPr lang="fr-FR" b="1" dirty="0" smtClean="0">
                <a:solidFill>
                  <a:srgbClr val="0070C0"/>
                </a:solidFill>
              </a:rPr>
              <a:t>Territoire= Espace </a:t>
            </a:r>
            <a:r>
              <a:rPr lang="fr-FR" b="1" dirty="0" err="1" smtClean="0">
                <a:solidFill>
                  <a:srgbClr val="0070C0"/>
                </a:solidFill>
              </a:rPr>
              <a:t>delimite</a:t>
            </a:r>
            <a:endParaRPr lang="fr-FR" b="1" dirty="0" smtClean="0">
              <a:solidFill>
                <a:srgbClr val="0070C0"/>
              </a:solidFill>
            </a:endParaRPr>
          </a:p>
          <a:p>
            <a:r>
              <a:rPr lang="fr-FR" dirty="0" smtClean="0"/>
              <a:t>La Géographie</a:t>
            </a:r>
            <a:endParaRPr lang="fr-FR" dirty="0" smtClean="0"/>
          </a:p>
          <a:p>
            <a:pPr marL="0" indent="0">
              <a:buNone/>
            </a:pPr>
            <a:r>
              <a:rPr lang="fr-FR" sz="2400" i="1" dirty="0" smtClean="0"/>
              <a:t>environnement </a:t>
            </a:r>
            <a:r>
              <a:rPr lang="fr-FR" sz="2400" i="1" dirty="0" smtClean="0"/>
              <a:t>globalement (paramètres physiques, naturel</a:t>
            </a:r>
          </a:p>
          <a:p>
            <a:r>
              <a:rPr lang="fr-FR" i="1" dirty="0" smtClean="0">
                <a:solidFill>
                  <a:srgbClr val="00B0F0"/>
                </a:solidFill>
              </a:rPr>
              <a:t>Le </a:t>
            </a:r>
            <a:r>
              <a:rPr lang="fr-FR" i="1" dirty="0" smtClean="0">
                <a:solidFill>
                  <a:srgbClr val="00B0F0"/>
                </a:solidFill>
              </a:rPr>
              <a:t>territoire repose sur l’existence d’un espace social et d’un espace vécu (DI MEO, 98)</a:t>
            </a:r>
            <a:endParaRPr lang="fr-FR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92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39825"/>
          </a:xfrm>
        </p:spPr>
        <p:txBody>
          <a:bodyPr/>
          <a:lstStyle/>
          <a:p>
            <a:r>
              <a:rPr lang="fr-FR" b="1" dirty="0"/>
              <a:t>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smtClean="0"/>
              <a:t>Le </a:t>
            </a:r>
            <a:r>
              <a:rPr lang="fr-FR" b="1" dirty="0" smtClean="0"/>
              <a:t>territoire</a:t>
            </a:r>
          </a:p>
          <a:p>
            <a:r>
              <a:rPr lang="fr-FR" dirty="0" smtClean="0"/>
              <a:t>L’espace acqui</a:t>
            </a:r>
            <a:r>
              <a:rPr lang="fr-FR" dirty="0"/>
              <a:t>s</a:t>
            </a:r>
            <a:r>
              <a:rPr lang="fr-FR" dirty="0" smtClean="0"/>
              <a:t> vécu</a:t>
            </a:r>
          </a:p>
          <a:p>
            <a:r>
              <a:rPr lang="fr-FR" dirty="0" smtClean="0"/>
              <a:t>Les représentations sociales sont également déterminantes</a:t>
            </a:r>
          </a:p>
          <a:p>
            <a:r>
              <a:rPr lang="fr-FR" dirty="0" smtClean="0"/>
              <a:t>Le territoire est matériel et </a:t>
            </a:r>
            <a:r>
              <a:rPr lang="fr-FR" dirty="0" smtClean="0"/>
              <a:t>symbolique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bibliographie</a:t>
            </a:r>
          </a:p>
          <a:p>
            <a:r>
              <a:rPr lang="fr-FR" sz="1400" b="1" i="1" dirty="0" smtClean="0"/>
              <a:t>Mots de la géographie, R Brunet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916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Relations entre Acteurs sont déterminantes</a:t>
            </a:r>
          </a:p>
          <a:p>
            <a:r>
              <a:rPr lang="fr-FR" b="1" dirty="0" smtClean="0"/>
              <a:t>Approche systémique</a:t>
            </a:r>
          </a:p>
          <a:p>
            <a:r>
              <a:rPr lang="fr-FR" dirty="0" smtClean="0"/>
              <a:t>Inégalité des territoires/ </a:t>
            </a:r>
            <a:r>
              <a:rPr lang="fr-FR" sz="2400" b="1" i="1" dirty="0" smtClean="0"/>
              <a:t>face </a:t>
            </a:r>
            <a:r>
              <a:rPr lang="fr-FR" sz="2400" b="1" i="1" dirty="0"/>
              <a:t>à ces enjeux économiques. </a:t>
            </a:r>
            <a:endParaRPr lang="fr-FR" sz="2400" b="1" i="1" dirty="0" smtClean="0"/>
          </a:p>
          <a:p>
            <a:r>
              <a:rPr lang="fr-FR" b="1" dirty="0" smtClean="0">
                <a:solidFill>
                  <a:srgbClr val="0070C0"/>
                </a:solidFill>
              </a:rPr>
              <a:t>exemple</a:t>
            </a:r>
            <a:endParaRPr lang="fr-FR" b="1" dirty="0">
              <a:solidFill>
                <a:srgbClr val="0070C0"/>
              </a:solidFill>
            </a:endParaRPr>
          </a:p>
          <a:p>
            <a:r>
              <a:rPr lang="fr-FR" sz="2000" i="1" dirty="0"/>
              <a:t>des grandes aires métropolitaines sont plus </a:t>
            </a:r>
            <a:r>
              <a:rPr lang="fr-FR" sz="2000" i="1" dirty="0" smtClean="0"/>
              <a:t>compétitives</a:t>
            </a:r>
            <a:endParaRPr lang="fr-FR" sz="2000" i="1" dirty="0"/>
          </a:p>
          <a:p>
            <a:r>
              <a:rPr lang="fr-FR" sz="2000" i="1" dirty="0"/>
              <a:t>les territoires </a:t>
            </a:r>
            <a:r>
              <a:rPr lang="fr-FR" sz="2000" i="1" dirty="0" smtClean="0"/>
              <a:t>fragilisés </a:t>
            </a:r>
            <a:r>
              <a:rPr lang="fr-FR" sz="2000" i="1" dirty="0"/>
              <a:t>par des </a:t>
            </a:r>
            <a:r>
              <a:rPr lang="fr-FR" sz="2000" i="1" dirty="0" smtClean="0"/>
              <a:t>délocalisations</a:t>
            </a:r>
            <a:endParaRPr lang="fr-FR" sz="2000" i="1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877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00B0F0"/>
                </a:solidFill>
              </a:rPr>
              <a:t>Recommandations</a:t>
            </a:r>
          </a:p>
          <a:p>
            <a:r>
              <a:rPr lang="fr-FR" b="1" i="1" dirty="0" smtClean="0">
                <a:solidFill>
                  <a:srgbClr val="00B0F0"/>
                </a:solidFill>
              </a:rPr>
              <a:t>mettre </a:t>
            </a:r>
            <a:r>
              <a:rPr lang="fr-FR" b="1" i="1" dirty="0">
                <a:solidFill>
                  <a:srgbClr val="00B0F0"/>
                </a:solidFill>
              </a:rPr>
              <a:t>en place une politique </a:t>
            </a:r>
            <a:endParaRPr lang="fr-FR" b="1" i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b="1" i="1" dirty="0" smtClean="0">
                <a:solidFill>
                  <a:srgbClr val="00B0F0"/>
                </a:solidFill>
              </a:rPr>
              <a:t>d</a:t>
            </a:r>
            <a:r>
              <a:rPr lang="fr-FR" b="1" i="1" dirty="0">
                <a:solidFill>
                  <a:srgbClr val="00B0F0"/>
                </a:solidFill>
              </a:rPr>
              <a:t>’ </a:t>
            </a:r>
            <a:r>
              <a:rPr lang="fr-FR" b="1" i="1" dirty="0" smtClean="0">
                <a:solidFill>
                  <a:srgbClr val="00B0F0"/>
                </a:solidFill>
              </a:rPr>
              <a:t>équité </a:t>
            </a:r>
            <a:r>
              <a:rPr lang="fr-FR" b="1" i="1" dirty="0">
                <a:solidFill>
                  <a:srgbClr val="00B0F0"/>
                </a:solidFill>
              </a:rPr>
              <a:t>territoriale</a:t>
            </a:r>
          </a:p>
          <a:p>
            <a:r>
              <a:rPr lang="fr-FR" sz="2000" i="1" dirty="0"/>
              <a:t>soutien les territoires en difficulté </a:t>
            </a:r>
            <a:endParaRPr lang="fr-FR" sz="2000" i="1" dirty="0" smtClean="0"/>
          </a:p>
          <a:p>
            <a:r>
              <a:rPr lang="fr-FR" sz="2000" i="1" dirty="0" smtClean="0"/>
              <a:t>Aides </a:t>
            </a:r>
            <a:r>
              <a:rPr lang="fr-FR" sz="2000" i="1" dirty="0"/>
              <a:t>financières </a:t>
            </a:r>
            <a:endParaRPr lang="fr-FR" sz="2000" i="1" dirty="0" smtClean="0"/>
          </a:p>
          <a:p>
            <a:r>
              <a:rPr lang="fr-FR" sz="2000" i="1" dirty="0" smtClean="0"/>
              <a:t>favoriser </a:t>
            </a:r>
            <a:r>
              <a:rPr lang="fr-FR" sz="2000" i="1" dirty="0"/>
              <a:t>activités génératrices de revenus</a:t>
            </a:r>
          </a:p>
          <a:p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49504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39825"/>
          </a:xfrm>
        </p:spPr>
        <p:txBody>
          <a:bodyPr/>
          <a:lstStyle/>
          <a:p>
            <a:r>
              <a:rPr lang="fr-FR" b="1" dirty="0"/>
              <a:t>Diagnostic sur le territoire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 Niveau Mondial</a:t>
            </a:r>
          </a:p>
          <a:p>
            <a:r>
              <a:rPr lang="fr-FR" dirty="0" smtClean="0"/>
              <a:t>Des établissements </a:t>
            </a:r>
            <a:r>
              <a:rPr lang="fr-FR" dirty="0"/>
              <a:t>humains </a:t>
            </a:r>
            <a:r>
              <a:rPr lang="fr-FR" dirty="0" smtClean="0"/>
              <a:t>préoccupants (</a:t>
            </a:r>
            <a:r>
              <a:rPr lang="fr-FR" sz="1800" b="1" i="1" dirty="0"/>
              <a:t>le troisième Rapport Mondial</a:t>
            </a:r>
            <a:r>
              <a:rPr lang="fr-FR" i="1" dirty="0"/>
              <a:t>) </a:t>
            </a:r>
            <a:endParaRPr lang="fr-FR" i="1" dirty="0" smtClean="0"/>
          </a:p>
          <a:p>
            <a:r>
              <a:rPr lang="fr-FR" dirty="0" smtClean="0"/>
              <a:t>La population </a:t>
            </a:r>
            <a:r>
              <a:rPr lang="fr-FR" dirty="0"/>
              <a:t>urbaine a été multipliée par </a:t>
            </a:r>
            <a:r>
              <a:rPr lang="fr-FR" dirty="0" smtClean="0"/>
              <a:t>20 en 5 ans (</a:t>
            </a:r>
            <a:r>
              <a:rPr lang="fr-FR" sz="1800" b="1" i="1" dirty="0" smtClean="0"/>
              <a:t>Conseil Économique </a:t>
            </a:r>
            <a:r>
              <a:rPr lang="fr-FR" sz="1800" b="1" i="1" dirty="0"/>
              <a:t>et Social des Nations </a:t>
            </a:r>
            <a:r>
              <a:rPr lang="fr-FR" sz="1800" b="1" i="1" dirty="0" smtClean="0"/>
              <a:t>Unies</a:t>
            </a:r>
            <a:r>
              <a:rPr lang="fr-FR" i="1" dirty="0" smtClean="0"/>
              <a:t>)</a:t>
            </a:r>
            <a:endParaRPr lang="fr-FR" dirty="0"/>
          </a:p>
          <a:p>
            <a:r>
              <a:rPr lang="fr-FR" dirty="0"/>
              <a:t>pendant que la population mondiale quadruplait</a:t>
            </a:r>
          </a:p>
        </p:txBody>
      </p:sp>
    </p:spTree>
    <p:extLst>
      <p:ext uri="{BB962C8B-B14F-4D97-AF65-F5344CB8AC3E}">
        <p14:creationId xmlns:p14="http://schemas.microsoft.com/office/powerpoint/2010/main" val="32786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 smtClean="0"/>
              <a:t>Evolution: </a:t>
            </a:r>
            <a:endParaRPr lang="fr-FR" sz="2400" b="1" dirty="0"/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milliards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personnes, </a:t>
            </a: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Les grandes villes de plus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 10 millions d'habitants est passé de 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2 dans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les années 1950 à 21 en fin de siècle, </a:t>
            </a:r>
            <a:endParaRPr lang="fr-F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vingtaine d'agglomérations de 5 à 10 millions</a:t>
            </a:r>
          </a:p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d'habitants et plus de 250 de 1 à 5 millions</a:t>
            </a:r>
          </a:p>
        </p:txBody>
      </p:sp>
    </p:spTree>
    <p:extLst>
      <p:ext uri="{BB962C8B-B14F-4D97-AF65-F5344CB8AC3E}">
        <p14:creationId xmlns:p14="http://schemas.microsoft.com/office/powerpoint/2010/main" val="7777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/>
              <a:t>D</a:t>
            </a:r>
            <a:r>
              <a:rPr lang="fr-FR" sz="2400" b="1" dirty="0" smtClean="0"/>
              <a:t>es </a:t>
            </a:r>
            <a:r>
              <a:rPr lang="fr-FR" sz="2400" b="1" dirty="0"/>
              <a:t>concentrations</a:t>
            </a:r>
          </a:p>
          <a:p>
            <a:r>
              <a:rPr lang="fr-FR" sz="2400" dirty="0" smtClean="0"/>
              <a:t>Amérique </a:t>
            </a:r>
            <a:r>
              <a:rPr lang="fr-FR" sz="2400" dirty="0"/>
              <a:t>latine, en Afrique et en </a:t>
            </a:r>
            <a:r>
              <a:rPr lang="fr-FR" sz="2400" dirty="0" smtClean="0"/>
              <a:t>Extrême-Orient-. Au 21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siècle, </a:t>
            </a:r>
            <a:r>
              <a:rPr lang="fr-FR" sz="2400" dirty="0"/>
              <a:t>trois latino-américains sur quatre vivent en ville,</a:t>
            </a:r>
          </a:p>
          <a:p>
            <a:r>
              <a:rPr lang="fr-FR" sz="2400" dirty="0" smtClean="0"/>
              <a:t>Les asiatiques occupent une place importante.</a:t>
            </a:r>
            <a:endParaRPr lang="fr-FR" sz="2400" dirty="0"/>
          </a:p>
          <a:p>
            <a:r>
              <a:rPr lang="fr-FR" sz="2400" dirty="0"/>
              <a:t>80 % de la population vit en ville dans les pays </a:t>
            </a:r>
            <a:r>
              <a:rPr lang="fr-FR" sz="2400" dirty="0" smtClean="0"/>
              <a:t>développés</a:t>
            </a:r>
          </a:p>
          <a:p>
            <a:pPr algn="just"/>
            <a:r>
              <a:rPr lang="fr-FR" sz="2400" b="1" dirty="0" smtClean="0">
                <a:solidFill>
                  <a:srgbClr val="00B0F0"/>
                </a:solidFill>
              </a:rPr>
              <a:t>NB: moitié </a:t>
            </a:r>
            <a:r>
              <a:rPr lang="fr-FR" sz="2400" b="1" dirty="0">
                <a:solidFill>
                  <a:srgbClr val="00B0F0"/>
                </a:solidFill>
              </a:rPr>
              <a:t>de la population urbaine mondiale vit dans des villes </a:t>
            </a:r>
            <a:r>
              <a:rPr lang="fr-FR" sz="2400" b="1" dirty="0" smtClean="0">
                <a:solidFill>
                  <a:srgbClr val="00B0F0"/>
                </a:solidFill>
              </a:rPr>
              <a:t>de plus </a:t>
            </a:r>
            <a:r>
              <a:rPr lang="fr-FR" sz="2400" b="1" dirty="0">
                <a:solidFill>
                  <a:srgbClr val="00B0F0"/>
                </a:solidFill>
              </a:rPr>
              <a:t>d'un million d'habitants</a:t>
            </a:r>
          </a:p>
        </p:txBody>
      </p:sp>
    </p:spTree>
    <p:extLst>
      <p:ext uri="{BB962C8B-B14F-4D97-AF65-F5344CB8AC3E}">
        <p14:creationId xmlns:p14="http://schemas.microsoft.com/office/powerpoint/2010/main" val="25562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Diagnostic sur le territoire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b="1" dirty="0"/>
              <a:t>La population du Sénégal en 2013 </a:t>
            </a:r>
            <a:endParaRPr lang="fr-FR" sz="2400" b="1" dirty="0" smtClean="0"/>
          </a:p>
          <a:p>
            <a:r>
              <a:rPr lang="fr-FR" sz="2400" dirty="0" smtClean="0"/>
              <a:t>en </a:t>
            </a:r>
            <a:r>
              <a:rPr lang="fr-FR" sz="2400" dirty="0"/>
              <a:t>majorité rurale avec </a:t>
            </a:r>
            <a:r>
              <a:rPr lang="fr-FR" sz="2400" dirty="0" smtClean="0"/>
              <a:t>7.048.624</a:t>
            </a:r>
          </a:p>
          <a:p>
            <a:r>
              <a:rPr lang="fr-FR" sz="2400" dirty="0" smtClean="0"/>
              <a:t>55</a:t>
            </a:r>
            <a:r>
              <a:rPr lang="fr-FR" sz="2400" dirty="0"/>
              <a:t>% contre </a:t>
            </a:r>
            <a:r>
              <a:rPr lang="fr-FR" sz="2400" dirty="0" smtClean="0"/>
              <a:t>59,3%en </a:t>
            </a:r>
            <a:r>
              <a:rPr lang="fr-FR" sz="2400" dirty="0"/>
              <a:t>2002). </a:t>
            </a:r>
            <a:endParaRPr lang="fr-FR" sz="2400" dirty="0" smtClean="0"/>
          </a:p>
          <a:p>
            <a:r>
              <a:rPr lang="fr-FR" sz="2400" dirty="0" smtClean="0"/>
              <a:t>La </a:t>
            </a:r>
            <a:r>
              <a:rPr lang="fr-FR" sz="2400" dirty="0"/>
              <a:t>population urbaine est de 5.824.977 </a:t>
            </a:r>
            <a:endParaRPr lang="fr-FR" sz="2400" dirty="0" smtClean="0"/>
          </a:p>
          <a:p>
            <a:r>
              <a:rPr lang="fr-FR" sz="2400" dirty="0" smtClean="0"/>
              <a:t>Taux </a:t>
            </a:r>
            <a:r>
              <a:rPr lang="fr-FR" sz="2400" dirty="0"/>
              <a:t>d’urbanisation </a:t>
            </a:r>
            <a:r>
              <a:rPr lang="fr-FR" sz="2400" dirty="0" smtClean="0"/>
              <a:t>de 45</a:t>
            </a:r>
            <a:r>
              <a:rPr lang="fr-FR" sz="2400" dirty="0"/>
              <a:t>% </a:t>
            </a:r>
          </a:p>
          <a:p>
            <a:r>
              <a:rPr lang="fr-FR" sz="2400" dirty="0" smtClean="0"/>
              <a:t>Dakar </a:t>
            </a:r>
            <a:r>
              <a:rPr lang="fr-FR" sz="2400" dirty="0"/>
              <a:t>avec un taux d’urbanisation de 96%, </a:t>
            </a:r>
            <a:r>
              <a:rPr lang="fr-FR" sz="1400" i="1" dirty="0" smtClean="0">
                <a:solidFill>
                  <a:srgbClr val="0070C0"/>
                </a:solidFill>
              </a:rPr>
              <a:t>regroupe presque </a:t>
            </a:r>
            <a:r>
              <a:rPr lang="fr-FR" sz="1400" i="1" dirty="0">
                <a:solidFill>
                  <a:srgbClr val="0070C0"/>
                </a:solidFill>
              </a:rPr>
              <a:t>la moitié de la population urbaine du pays (49%), elle est suivie de loin par la </a:t>
            </a:r>
            <a:r>
              <a:rPr lang="fr-FR" sz="1400" i="1" dirty="0" smtClean="0">
                <a:solidFill>
                  <a:srgbClr val="0070C0"/>
                </a:solidFill>
              </a:rPr>
              <a:t>région de </a:t>
            </a:r>
            <a:r>
              <a:rPr lang="fr-FR" sz="1400" i="1" dirty="0">
                <a:solidFill>
                  <a:srgbClr val="0070C0"/>
                </a:solidFill>
              </a:rPr>
              <a:t>Thiès avec 49% de taux d’urbanisation, représentant 14% de la population urbaine</a:t>
            </a:r>
            <a:r>
              <a:rPr lang="fr-FR" sz="1400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fr-FR" sz="2400" b="1" dirty="0" smtClean="0">
                <a:solidFill>
                  <a:srgbClr val="0070C0"/>
                </a:solidFill>
              </a:rPr>
              <a:t>Les trois </a:t>
            </a:r>
            <a:r>
              <a:rPr lang="fr-FR" sz="2400" b="1" dirty="0">
                <a:solidFill>
                  <a:srgbClr val="0070C0"/>
                </a:solidFill>
              </a:rPr>
              <a:t>régions de Diourbel, Fatick et Kaffrine sont les moins urbanisées avec un taux de 16</a:t>
            </a:r>
            <a:r>
              <a:rPr lang="fr-FR" sz="2400" b="1" dirty="0" smtClean="0">
                <a:solidFill>
                  <a:srgbClr val="0070C0"/>
                </a:solidFill>
              </a:rPr>
              <a:t>% chacune </a:t>
            </a:r>
            <a:endParaRPr lang="fr-FR" sz="2400" b="1" dirty="0" smtClean="0">
              <a:solidFill>
                <a:srgbClr val="0070C0"/>
              </a:solidFill>
            </a:endParaRPr>
          </a:p>
          <a:p>
            <a:r>
              <a:rPr lang="fr-FR" sz="2000" b="1" dirty="0" smtClean="0">
                <a:solidFill>
                  <a:srgbClr val="FF0000"/>
                </a:solidFill>
              </a:rPr>
              <a:t>Source \</a:t>
            </a:r>
            <a:r>
              <a:rPr lang="fr-FR" sz="2000" b="1" dirty="0" smtClean="0">
                <a:solidFill>
                  <a:srgbClr val="FF0000"/>
                </a:solidFill>
              </a:rPr>
              <a:t>(RGPH</a:t>
            </a:r>
            <a:r>
              <a:rPr lang="fr-FR" sz="2000" b="1" dirty="0" smtClean="0">
                <a:solidFill>
                  <a:srgbClr val="FF0000"/>
                </a:solidFill>
              </a:rPr>
              <a:t>, 2013)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1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veau">
  <a:themeElements>
    <a:clrScheme name="Niveau 12">
      <a:dk1>
        <a:srgbClr val="000000"/>
      </a:dk1>
      <a:lt1>
        <a:srgbClr val="FFFFCC"/>
      </a:lt1>
      <a:dk2>
        <a:srgbClr val="107A2C"/>
      </a:dk2>
      <a:lt2>
        <a:srgbClr val="666600"/>
      </a:lt2>
      <a:accent1>
        <a:srgbClr val="669900"/>
      </a:accent1>
      <a:accent2>
        <a:srgbClr val="B3B03A"/>
      </a:accent2>
      <a:accent3>
        <a:srgbClr val="FFFFE2"/>
      </a:accent3>
      <a:accent4>
        <a:srgbClr val="000000"/>
      </a:accent4>
      <a:accent5>
        <a:srgbClr val="B8CAAA"/>
      </a:accent5>
      <a:accent6>
        <a:srgbClr val="A29F34"/>
      </a:accent6>
      <a:hlink>
        <a:srgbClr val="FFCC00"/>
      </a:hlink>
      <a:folHlink>
        <a:srgbClr val="CC9900"/>
      </a:folHlink>
    </a:clrScheme>
    <a:fontScheme name="Niveau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iveau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iveau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9">
        <a:dk1>
          <a:srgbClr val="000000"/>
        </a:dk1>
        <a:lt1>
          <a:srgbClr val="FFFFCC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10">
        <a:dk1>
          <a:srgbClr val="000000"/>
        </a:dk1>
        <a:lt1>
          <a:srgbClr val="FFFFCC"/>
        </a:lt1>
        <a:dk2>
          <a:srgbClr val="797600"/>
        </a:dk2>
        <a:lt2>
          <a:srgbClr val="666600"/>
        </a:lt2>
        <a:accent1>
          <a:srgbClr val="669900"/>
        </a:accent1>
        <a:accent2>
          <a:srgbClr val="CCCC66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11">
        <a:dk1>
          <a:srgbClr val="000000"/>
        </a:dk1>
        <a:lt1>
          <a:srgbClr val="FFFFCC"/>
        </a:lt1>
        <a:dk2>
          <a:srgbClr val="797600"/>
        </a:dk2>
        <a:lt2>
          <a:srgbClr val="666600"/>
        </a:lt2>
        <a:accent1>
          <a:srgbClr val="669900"/>
        </a:accent1>
        <a:accent2>
          <a:srgbClr val="B3B03A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A29F34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iveau 12">
        <a:dk1>
          <a:srgbClr val="000000"/>
        </a:dk1>
        <a:lt1>
          <a:srgbClr val="FFFFCC"/>
        </a:lt1>
        <a:dk2>
          <a:srgbClr val="107A2C"/>
        </a:dk2>
        <a:lt2>
          <a:srgbClr val="666600"/>
        </a:lt2>
        <a:accent1>
          <a:srgbClr val="669900"/>
        </a:accent1>
        <a:accent2>
          <a:srgbClr val="B3B03A"/>
        </a:accent2>
        <a:accent3>
          <a:srgbClr val="FFFFE2"/>
        </a:accent3>
        <a:accent4>
          <a:srgbClr val="000000"/>
        </a:accent4>
        <a:accent5>
          <a:srgbClr val="B8CAAA"/>
        </a:accent5>
        <a:accent6>
          <a:srgbClr val="A29F34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42968</TotalTime>
  <Words>607</Words>
  <Application>Microsoft Office PowerPoint</Application>
  <PresentationFormat>Affichage à l'écran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Garamond</vt:lpstr>
      <vt:lpstr>Times New Roman</vt:lpstr>
      <vt:lpstr>Verdana</vt:lpstr>
      <vt:lpstr>Wingdings</vt:lpstr>
      <vt:lpstr>Niveau</vt:lpstr>
      <vt:lpstr>    AMENAGEMENT DURABLE DU TERRITOIRE   ChapitreI : le Territoire</vt:lpstr>
      <vt:lpstr> Le territoire</vt:lpstr>
      <vt:lpstr>Le territoire</vt:lpstr>
      <vt:lpstr>Le territoire</vt:lpstr>
      <vt:lpstr>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  <vt:lpstr>Diagnostic sur le territoire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Katim</dc:creator>
  <cp:lastModifiedBy>Microsoft</cp:lastModifiedBy>
  <cp:revision>353</cp:revision>
  <dcterms:created xsi:type="dcterms:W3CDTF">2013-09-28T07:13:15Z</dcterms:created>
  <dcterms:modified xsi:type="dcterms:W3CDTF">2020-05-17T18:16:57Z</dcterms:modified>
</cp:coreProperties>
</file>