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2"/>
  </p:notesMasterIdLst>
  <p:sldIdLst>
    <p:sldId id="256" r:id="rId2"/>
    <p:sldId id="267" r:id="rId3"/>
    <p:sldId id="275" r:id="rId4"/>
    <p:sldId id="258" r:id="rId5"/>
    <p:sldId id="276" r:id="rId6"/>
    <p:sldId id="259" r:id="rId7"/>
    <p:sldId id="260" r:id="rId8"/>
    <p:sldId id="261" r:id="rId9"/>
    <p:sldId id="262" r:id="rId10"/>
    <p:sldId id="263" r:id="rId11"/>
    <p:sldId id="264" r:id="rId12"/>
    <p:sldId id="270" r:id="rId13"/>
    <p:sldId id="271" r:id="rId14"/>
    <p:sldId id="272" r:id="rId15"/>
    <p:sldId id="273" r:id="rId16"/>
    <p:sldId id="274" r:id="rId17"/>
    <p:sldId id="265" r:id="rId18"/>
    <p:sldId id="268" r:id="rId19"/>
    <p:sldId id="269" r:id="rId20"/>
    <p:sldId id="257"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7"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notesViewPr>
    <p:cSldViewPr snapToGrid="0">
      <p:cViewPr varScale="1">
        <p:scale>
          <a:sx n="55" d="100"/>
          <a:sy n="55" d="100"/>
        </p:scale>
        <p:origin x="285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8D844A-0AC2-4F97-B70C-173120862CE1}" type="datetimeFigureOut">
              <a:rPr lang="fr-CA" smtClean="0"/>
              <a:t>2019-04-19</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CDDDF-1998-4DCB-8BC8-543D25E1160B}" type="slidenum">
              <a:rPr lang="fr-CA" smtClean="0"/>
              <a:t>‹N°›</a:t>
            </a:fld>
            <a:endParaRPr lang="fr-CA"/>
          </a:p>
        </p:txBody>
      </p:sp>
    </p:spTree>
    <p:extLst>
      <p:ext uri="{BB962C8B-B14F-4D97-AF65-F5344CB8AC3E}">
        <p14:creationId xmlns:p14="http://schemas.microsoft.com/office/powerpoint/2010/main" val="3417181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2E4947-C226-4ABF-B132-4D72D33365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F2D874BE-4353-4F53-8C60-55B9DB14D7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A00F4714-A51A-4668-A102-58A10FE4AEDC}"/>
              </a:ext>
            </a:extLst>
          </p:cNvPr>
          <p:cNvSpPr>
            <a:spLocks noGrp="1"/>
          </p:cNvSpPr>
          <p:nvPr>
            <p:ph type="dt" sz="half" idx="10"/>
          </p:nvPr>
        </p:nvSpPr>
        <p:spPr/>
        <p:txBody>
          <a:bodyPr/>
          <a:lstStyle/>
          <a:p>
            <a:fld id="{CB26790E-BA3E-45F0-96DC-38A96B169041}" type="datetimeFigureOut">
              <a:rPr lang="fr-CA" smtClean="0"/>
              <a:t>2019-04-19</a:t>
            </a:fld>
            <a:endParaRPr lang="fr-CA"/>
          </a:p>
        </p:txBody>
      </p:sp>
      <p:sp>
        <p:nvSpPr>
          <p:cNvPr id="5" name="Espace réservé du pied de page 4">
            <a:extLst>
              <a:ext uri="{FF2B5EF4-FFF2-40B4-BE49-F238E27FC236}">
                <a16:creationId xmlns:a16="http://schemas.microsoft.com/office/drawing/2014/main" id="{BADF3C8E-5F02-41BD-BDE1-2AE59918F2A6}"/>
              </a:ext>
            </a:extLst>
          </p:cNvPr>
          <p:cNvSpPr>
            <a:spLocks noGrp="1"/>
          </p:cNvSpPr>
          <p:nvPr>
            <p:ph type="ftr" sz="quarter" idx="11"/>
          </p:nvPr>
        </p:nvSpPr>
        <p:spPr/>
        <p:txBody>
          <a:bodyPr/>
          <a:lstStyle/>
          <a:p>
            <a:endParaRPr lang="fr-CA" dirty="0"/>
          </a:p>
        </p:txBody>
      </p:sp>
      <p:sp>
        <p:nvSpPr>
          <p:cNvPr id="6" name="Espace réservé du numéro de diapositive 5">
            <a:extLst>
              <a:ext uri="{FF2B5EF4-FFF2-40B4-BE49-F238E27FC236}">
                <a16:creationId xmlns:a16="http://schemas.microsoft.com/office/drawing/2014/main" id="{43AF0E78-1080-4863-8D18-CC566AC0CDB6}"/>
              </a:ext>
            </a:extLst>
          </p:cNvPr>
          <p:cNvSpPr>
            <a:spLocks noGrp="1"/>
          </p:cNvSpPr>
          <p:nvPr>
            <p:ph type="sldNum" sz="quarter" idx="12"/>
          </p:nvPr>
        </p:nvSpPr>
        <p:spPr/>
        <p:txBody>
          <a:bodyPr/>
          <a:lstStyle/>
          <a:p>
            <a:fld id="{F9673901-75FD-4954-AC68-9C8AA21983CA}" type="slidenum">
              <a:rPr lang="fr-CA" smtClean="0"/>
              <a:t>‹N°›</a:t>
            </a:fld>
            <a:endParaRPr lang="fr-CA"/>
          </a:p>
        </p:txBody>
      </p:sp>
      <p:pic>
        <p:nvPicPr>
          <p:cNvPr id="7" name="Picture 2" descr="https://ci4.googleusercontent.com/proxy/DYKjY00rTJfka2bZFHjzyLOvVGf4vW8I19aG11ZIV_Kz-qQEIhRw_yHE92vFp7XhZomn1exz8rsDkWe1htRUD3HE4XtaDHPIOQD6UKYVbCIsupySU1JDfZVDVcq4ZrjZp4kERha57XNdYyyMUsRebdZm16ZP4gB56EXMn1wCp80EmLY=s0-d-e1-ft#https://docs.google.com/a/uadb.edu.sn/uc?id=0B7jAZM_o60qIdTBGV0xKeDkzZ2JpZXVyZGpRM3JOVUs3VlM0&amp;export=download">
            <a:extLst>
              <a:ext uri="{FF2B5EF4-FFF2-40B4-BE49-F238E27FC236}">
                <a16:creationId xmlns:a16="http://schemas.microsoft.com/office/drawing/2014/main" id="{75BDCF3E-DBE3-4F1E-8A76-BF44DD65D1D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3094" y="5414250"/>
            <a:ext cx="1961523" cy="992237"/>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a:extLst>
              <a:ext uri="{FF2B5EF4-FFF2-40B4-BE49-F238E27FC236}">
                <a16:creationId xmlns:a16="http://schemas.microsoft.com/office/drawing/2014/main" id="{0C7F293E-B1F0-48B0-B00B-9B3B16DAA4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686805"/>
          </a:xfrm>
          <a:prstGeom prst="rect">
            <a:avLst/>
          </a:prstGeom>
        </p:spPr>
      </p:pic>
    </p:spTree>
    <p:extLst>
      <p:ext uri="{BB962C8B-B14F-4D97-AF65-F5344CB8AC3E}">
        <p14:creationId xmlns:p14="http://schemas.microsoft.com/office/powerpoint/2010/main" val="549359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F17B00-C676-4E06-9035-F0F74BDDBEB1}"/>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608956E2-DC98-4B19-99E8-F3B85BFA84B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2F455F9-BCD2-4BDF-97FC-A488982D2B88}"/>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5" name="Espace réservé du pied de page 4">
            <a:extLst>
              <a:ext uri="{FF2B5EF4-FFF2-40B4-BE49-F238E27FC236}">
                <a16:creationId xmlns:a16="http://schemas.microsoft.com/office/drawing/2014/main" id="{113514ED-6742-4406-885C-0B5562ADFFC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9C5B8FA-334A-4F11-BE55-47E4D678A040}"/>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6616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4CC7F31-C321-4345-8682-6763FEFFC438}"/>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8B0B8179-A997-4C69-8D4D-79CDB5555FC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AD67FA94-0912-4C10-B1C5-0F415BC5284E}"/>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5" name="Espace réservé du pied de page 4">
            <a:extLst>
              <a:ext uri="{FF2B5EF4-FFF2-40B4-BE49-F238E27FC236}">
                <a16:creationId xmlns:a16="http://schemas.microsoft.com/office/drawing/2014/main" id="{833525B7-1317-4FCD-8DDF-F2B1D7E68D7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F1A4F16-1A17-4941-8458-48204A632044}"/>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248560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C8913C-DDFE-4D2B-8E26-82A20AC00C0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ACFD7560-62C0-4D93-8CED-46521BB82C3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82E50C2-B5B7-4B0C-AC14-99689C31D19C}"/>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5" name="Espace réservé du pied de page 4">
            <a:extLst>
              <a:ext uri="{FF2B5EF4-FFF2-40B4-BE49-F238E27FC236}">
                <a16:creationId xmlns:a16="http://schemas.microsoft.com/office/drawing/2014/main" id="{B0F57EF4-FF90-4619-8FEB-F210DE5E2B25}"/>
              </a:ext>
            </a:extLst>
          </p:cNvPr>
          <p:cNvSpPr>
            <a:spLocks noGrp="1"/>
          </p:cNvSpPr>
          <p:nvPr>
            <p:ph type="ftr" sz="quarter" idx="11"/>
          </p:nvPr>
        </p:nvSpPr>
        <p:spPr/>
        <p:txBody>
          <a:bodyPr/>
          <a:lstStyle/>
          <a:p>
            <a:endParaRPr lang="fr-CA" dirty="0"/>
          </a:p>
        </p:txBody>
      </p:sp>
      <p:sp>
        <p:nvSpPr>
          <p:cNvPr id="6" name="Espace réservé du numéro de diapositive 5">
            <a:extLst>
              <a:ext uri="{FF2B5EF4-FFF2-40B4-BE49-F238E27FC236}">
                <a16:creationId xmlns:a16="http://schemas.microsoft.com/office/drawing/2014/main" id="{445D868F-2AF2-43B3-9683-65033D0B50CA}"/>
              </a:ext>
            </a:extLst>
          </p:cNvPr>
          <p:cNvSpPr>
            <a:spLocks noGrp="1"/>
          </p:cNvSpPr>
          <p:nvPr>
            <p:ph type="sldNum" sz="quarter" idx="12"/>
          </p:nvPr>
        </p:nvSpPr>
        <p:spPr/>
        <p:txBody>
          <a:bodyPr/>
          <a:lstStyle/>
          <a:p>
            <a:fld id="{BA0971B1-54DE-449F-A5FB-EE0CD9C8BE84}" type="slidenum">
              <a:rPr lang="fr-CA" smtClean="0"/>
              <a:t>‹N°›</a:t>
            </a:fld>
            <a:endParaRPr lang="fr-CA"/>
          </a:p>
        </p:txBody>
      </p:sp>
      <p:pic>
        <p:nvPicPr>
          <p:cNvPr id="7" name="Image 6">
            <a:extLst>
              <a:ext uri="{FF2B5EF4-FFF2-40B4-BE49-F238E27FC236}">
                <a16:creationId xmlns:a16="http://schemas.microsoft.com/office/drawing/2014/main" id="{E1E58885-9213-48FC-8516-3AA108FCEF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6805"/>
          </a:xfrm>
          <a:prstGeom prst="rect">
            <a:avLst/>
          </a:prstGeom>
        </p:spPr>
      </p:pic>
    </p:spTree>
    <p:extLst>
      <p:ext uri="{BB962C8B-B14F-4D97-AF65-F5344CB8AC3E}">
        <p14:creationId xmlns:p14="http://schemas.microsoft.com/office/powerpoint/2010/main" val="90939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9CD4F5-E429-4E21-9785-353E215593A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7A35A1B4-5DE5-4A89-9300-ED43C7FF82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4E2FCDF-5DB2-4877-80E7-A4D497084BBD}"/>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5" name="Espace réservé du pied de page 4">
            <a:extLst>
              <a:ext uri="{FF2B5EF4-FFF2-40B4-BE49-F238E27FC236}">
                <a16:creationId xmlns:a16="http://schemas.microsoft.com/office/drawing/2014/main" id="{D23976A8-64E5-417F-8D7B-14209BD402E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20A8969-ACA4-4F91-B170-C47BEE7444EC}"/>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28485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5D1AC0-A54B-41EC-90A5-C87AC399AD27}"/>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3451B2BA-FF75-49BC-B464-CA9C32DF051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7FEAC088-6513-46A1-8606-CA7652D47A5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9B00CCEE-11F8-4257-9115-D97B0ADA2289}"/>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6" name="Espace réservé du pied de page 5">
            <a:extLst>
              <a:ext uri="{FF2B5EF4-FFF2-40B4-BE49-F238E27FC236}">
                <a16:creationId xmlns:a16="http://schemas.microsoft.com/office/drawing/2014/main" id="{5B0F7D1E-7895-42D3-A1BD-B832E7C26CF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89CC812-E462-4651-A298-E5E3D464EDDA}"/>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303856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1DE84B-B835-4AC0-AE60-40F3E9C85FA0}"/>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F6E4B82B-F216-40C5-8B02-36E4FF0BD6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903CB12-B1B9-4B99-B613-20BD6589CF9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43836314-9AD7-4AF3-8313-FF3C878B34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66B3D99-D19E-4E15-AF85-4EE1EE44852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EE45E72F-A834-4F7B-9A3C-C6CC353D0D6C}"/>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8" name="Espace réservé du pied de page 7">
            <a:extLst>
              <a:ext uri="{FF2B5EF4-FFF2-40B4-BE49-F238E27FC236}">
                <a16:creationId xmlns:a16="http://schemas.microsoft.com/office/drawing/2014/main" id="{D7E459B5-D015-4CE6-BCD1-7BD9596AA145}"/>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96B69EBF-CD6D-430C-A8B4-208F560C8F96}"/>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299226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E85FD4-06D6-4434-9C54-7BF202A4EA56}"/>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2214C7DC-2997-4466-BF7E-A0CE3720DC7D}"/>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4" name="Espace réservé du pied de page 3">
            <a:extLst>
              <a:ext uri="{FF2B5EF4-FFF2-40B4-BE49-F238E27FC236}">
                <a16:creationId xmlns:a16="http://schemas.microsoft.com/office/drawing/2014/main" id="{6FD65ED0-5B06-40DD-AED9-8F1B7F8C28AA}"/>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8DFA7885-F7C2-4A5F-8D05-4E67BABE2851}"/>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2674341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FE1DA1E-CD55-4F79-8B91-434E076C1B95}"/>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3" name="Espace réservé du pied de page 2">
            <a:extLst>
              <a:ext uri="{FF2B5EF4-FFF2-40B4-BE49-F238E27FC236}">
                <a16:creationId xmlns:a16="http://schemas.microsoft.com/office/drawing/2014/main" id="{288F81A3-2E47-489D-B430-79515641790E}"/>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4E63D774-C4A6-40CF-92AA-AB0DC9566972}"/>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399347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DFAB70-3FC4-4CEC-B4F9-8258D0FF4CB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D5109315-58B6-4415-859B-8454D6AED6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CD3C838A-0E72-4B37-8F0D-AC5CE2829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58B435B-4FA1-44FD-B689-1B5042BF3053}"/>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6" name="Espace réservé du pied de page 5">
            <a:extLst>
              <a:ext uri="{FF2B5EF4-FFF2-40B4-BE49-F238E27FC236}">
                <a16:creationId xmlns:a16="http://schemas.microsoft.com/office/drawing/2014/main" id="{30D0F3AD-4B11-4CD3-9F1B-5B830DA44570}"/>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FB56231E-13D0-41D1-BEA6-245033C3CC99}"/>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248862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055035-4B00-4765-8A35-596794C07C6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385613FF-D7C1-4487-B673-2D2FCC3944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91AE3FD8-3ECC-4EAC-820E-B7AF54B097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C7909A7-276E-4EFC-8FAD-448EF9367113}"/>
              </a:ext>
            </a:extLst>
          </p:cNvPr>
          <p:cNvSpPr>
            <a:spLocks noGrp="1"/>
          </p:cNvSpPr>
          <p:nvPr>
            <p:ph type="dt" sz="half" idx="10"/>
          </p:nvPr>
        </p:nvSpPr>
        <p:spPr/>
        <p:txBody>
          <a:bodyPr/>
          <a:lstStyle/>
          <a:p>
            <a:fld id="{5128F508-7453-4EA4-9DF7-BF5E27F07B2F}" type="datetimeFigureOut">
              <a:rPr lang="fr-CA" smtClean="0"/>
              <a:t>2019-04-19</a:t>
            </a:fld>
            <a:endParaRPr lang="fr-CA"/>
          </a:p>
        </p:txBody>
      </p:sp>
      <p:sp>
        <p:nvSpPr>
          <p:cNvPr id="6" name="Espace réservé du pied de page 5">
            <a:extLst>
              <a:ext uri="{FF2B5EF4-FFF2-40B4-BE49-F238E27FC236}">
                <a16:creationId xmlns:a16="http://schemas.microsoft.com/office/drawing/2014/main" id="{22A58080-9F87-4448-8749-67379CBBFA44}"/>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F2BE47A-DABA-4784-A09C-D928E6AD488C}"/>
              </a:ext>
            </a:extLst>
          </p:cNvPr>
          <p:cNvSpPr>
            <a:spLocks noGrp="1"/>
          </p:cNvSpPr>
          <p:nvPr>
            <p:ph type="sldNum" sz="quarter" idx="12"/>
          </p:nvPr>
        </p:nvSpPr>
        <p:spPr/>
        <p:txBody>
          <a:bodyPr/>
          <a:lstStyle/>
          <a:p>
            <a:fld id="{BA0971B1-54DE-449F-A5FB-EE0CD9C8BE84}" type="slidenum">
              <a:rPr lang="fr-CA" smtClean="0"/>
              <a:t>‹N°›</a:t>
            </a:fld>
            <a:endParaRPr lang="fr-CA"/>
          </a:p>
        </p:txBody>
      </p:sp>
    </p:spTree>
    <p:extLst>
      <p:ext uri="{BB962C8B-B14F-4D97-AF65-F5344CB8AC3E}">
        <p14:creationId xmlns:p14="http://schemas.microsoft.com/office/powerpoint/2010/main" val="40580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256C3D0-00FA-43CB-A48B-3487E31E8A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646EDD19-442C-4626-A82A-DD24A894D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CCEBE2E-4037-4A9B-A29E-6D7E63A66E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8F508-7453-4EA4-9DF7-BF5E27F07B2F}" type="datetimeFigureOut">
              <a:rPr lang="fr-CA" smtClean="0"/>
              <a:t>2019-04-19</a:t>
            </a:fld>
            <a:endParaRPr lang="fr-CA"/>
          </a:p>
        </p:txBody>
      </p:sp>
      <p:sp>
        <p:nvSpPr>
          <p:cNvPr id="5" name="Espace réservé du pied de page 4">
            <a:extLst>
              <a:ext uri="{FF2B5EF4-FFF2-40B4-BE49-F238E27FC236}">
                <a16:creationId xmlns:a16="http://schemas.microsoft.com/office/drawing/2014/main" id="{F77012AB-A5BE-49A2-BF69-8C1AC5E4E8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17EF21C4-7C92-465E-8980-C741E99851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971B1-54DE-449F-A5FB-EE0CD9C8BE84}" type="slidenum">
              <a:rPr lang="fr-CA" smtClean="0"/>
              <a:t>‹N°›</a:t>
            </a:fld>
            <a:endParaRPr lang="fr-CA"/>
          </a:p>
        </p:txBody>
      </p:sp>
    </p:spTree>
    <p:extLst>
      <p:ext uri="{BB962C8B-B14F-4D97-AF65-F5344CB8AC3E}">
        <p14:creationId xmlns:p14="http://schemas.microsoft.com/office/powerpoint/2010/main" val="247090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smbengue8@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2476C-5B18-40BF-B8AE-4509599CD8CB}"/>
              </a:ext>
            </a:extLst>
          </p:cNvPr>
          <p:cNvSpPr>
            <a:spLocks noGrp="1"/>
          </p:cNvSpPr>
          <p:nvPr>
            <p:ph type="ctrTitle"/>
          </p:nvPr>
        </p:nvSpPr>
        <p:spPr/>
        <p:txBody>
          <a:bodyPr/>
          <a:lstStyle/>
          <a:p>
            <a:r>
              <a:rPr lang="fr-CA" dirty="0"/>
              <a:t>Méthodes qualitatives</a:t>
            </a:r>
          </a:p>
        </p:txBody>
      </p:sp>
      <p:sp>
        <p:nvSpPr>
          <p:cNvPr id="3" name="Sous-titre 2">
            <a:extLst>
              <a:ext uri="{FF2B5EF4-FFF2-40B4-BE49-F238E27FC236}">
                <a16:creationId xmlns:a16="http://schemas.microsoft.com/office/drawing/2014/main" id="{0469169F-BBA3-4D9B-A90F-F07426EE8B24}"/>
              </a:ext>
            </a:extLst>
          </p:cNvPr>
          <p:cNvSpPr>
            <a:spLocks noGrp="1"/>
          </p:cNvSpPr>
          <p:nvPr>
            <p:ph type="subTitle" idx="1"/>
          </p:nvPr>
        </p:nvSpPr>
        <p:spPr/>
        <p:txBody>
          <a:bodyPr>
            <a:noAutofit/>
          </a:bodyPr>
          <a:lstStyle/>
          <a:p>
            <a:pPr algn="ctr"/>
            <a:r>
              <a:rPr lang="fr-CA" sz="1400" b="1" dirty="0">
                <a:latin typeface="Arial Black" panose="020B0A04020102020204" pitchFamily="34" charset="0"/>
              </a:rPr>
              <a:t>Dr Mbengue </a:t>
            </a:r>
          </a:p>
          <a:p>
            <a:pPr algn="ctr"/>
            <a:r>
              <a:rPr lang="fr-CA" sz="1400" b="1" dirty="0">
                <a:latin typeface="Arial Black" panose="020B0A04020102020204" pitchFamily="34" charset="0"/>
                <a:hlinkClick r:id="rId2"/>
              </a:rPr>
              <a:t>msmbengue8@gmail.com</a:t>
            </a:r>
            <a:endParaRPr lang="fr-CA" sz="1400" b="1" dirty="0">
              <a:latin typeface="Arial Black" panose="020B0A04020102020204" pitchFamily="34" charset="0"/>
            </a:endParaRPr>
          </a:p>
          <a:p>
            <a:pPr algn="ctr"/>
            <a:r>
              <a:rPr lang="fr-CA" sz="1400" b="1" dirty="0">
                <a:latin typeface="Arial Black" panose="020B0A04020102020204" pitchFamily="34" charset="0"/>
              </a:rPr>
              <a:t>Tel: 77720-29-46</a:t>
            </a:r>
          </a:p>
          <a:p>
            <a:pPr algn="ctr"/>
            <a:r>
              <a:rPr lang="fr-CA" sz="1400" b="1" dirty="0">
                <a:latin typeface="Arial Black" panose="020B0A04020102020204" pitchFamily="34" charset="0"/>
              </a:rPr>
              <a:t>L1 DD</a:t>
            </a:r>
          </a:p>
          <a:p>
            <a:pPr algn="ctr"/>
            <a:r>
              <a:rPr lang="fr-CA" sz="1400" b="1" dirty="0">
                <a:latin typeface="Arial Black" panose="020B0A04020102020204" pitchFamily="34" charset="0"/>
              </a:rPr>
              <a:t>UADB </a:t>
            </a:r>
          </a:p>
        </p:txBody>
      </p:sp>
    </p:spTree>
    <p:extLst>
      <p:ext uri="{BB962C8B-B14F-4D97-AF65-F5344CB8AC3E}">
        <p14:creationId xmlns:p14="http://schemas.microsoft.com/office/powerpoint/2010/main" val="71118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CEA850-1214-4ECB-BE59-ED64A3685845}"/>
              </a:ext>
            </a:extLst>
          </p:cNvPr>
          <p:cNvSpPr>
            <a:spLocks noGrp="1"/>
          </p:cNvSpPr>
          <p:nvPr>
            <p:ph type="title"/>
          </p:nvPr>
        </p:nvSpPr>
        <p:spPr/>
        <p:txBody>
          <a:bodyPr>
            <a:normAutofit/>
          </a:bodyPr>
          <a:lstStyle/>
          <a:p>
            <a:pPr algn="ctr"/>
            <a:r>
              <a:rPr lang="fr-CA" sz="3200" b="1" dirty="0"/>
              <a:t>3- La méthode biographique </a:t>
            </a:r>
          </a:p>
        </p:txBody>
      </p:sp>
      <p:sp>
        <p:nvSpPr>
          <p:cNvPr id="3" name="Espace réservé du contenu 2">
            <a:extLst>
              <a:ext uri="{FF2B5EF4-FFF2-40B4-BE49-F238E27FC236}">
                <a16:creationId xmlns:a16="http://schemas.microsoft.com/office/drawing/2014/main" id="{5AE61D10-7921-429B-B328-6DBD607C6B1E}"/>
              </a:ext>
            </a:extLst>
          </p:cNvPr>
          <p:cNvSpPr>
            <a:spLocks noGrp="1"/>
          </p:cNvSpPr>
          <p:nvPr>
            <p:ph idx="1"/>
          </p:nvPr>
        </p:nvSpPr>
        <p:spPr/>
        <p:txBody>
          <a:bodyPr>
            <a:normAutofit/>
          </a:bodyPr>
          <a:lstStyle/>
          <a:p>
            <a:pPr marL="0" indent="0" algn="just">
              <a:buNone/>
            </a:pPr>
            <a:r>
              <a:rPr lang="fr-CA" dirty="0"/>
              <a:t>La méthode biographique permet d’étudier les représentations et d’en dégager des modèles mentaux intégrateurs de savoirs et orientés vers l’action. Cette tendance s’inscrit d’ailleurs dans la foulée de l’intérêt porté à diverses perspectives émergentes en recherches qualitatives.</a:t>
            </a:r>
          </a:p>
          <a:p>
            <a:pPr marL="0" indent="0" algn="just">
              <a:buNone/>
            </a:pPr>
            <a:r>
              <a:rPr lang="fr-CA" dirty="0"/>
              <a:t>« Histoire de vie », « récit de vie » et « récit personnel » sont des termes plus précis en ce qui concerne les approches biographiques et autobiographiques.</a:t>
            </a:r>
          </a:p>
          <a:p>
            <a:pPr marL="0" indent="0" algn="just">
              <a:buNone/>
            </a:pPr>
            <a:r>
              <a:rPr lang="fr-CA" dirty="0"/>
              <a:t>Méthode biographique » laisse supposer la reconstruction de la biographie et de l’histoire de vie par les chercheurs à partir de données recueillies. </a:t>
            </a:r>
          </a:p>
        </p:txBody>
      </p:sp>
    </p:spTree>
    <p:extLst>
      <p:ext uri="{BB962C8B-B14F-4D97-AF65-F5344CB8AC3E}">
        <p14:creationId xmlns:p14="http://schemas.microsoft.com/office/powerpoint/2010/main" val="4098641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4BCFB1-9112-4F3A-BA08-1B32ED6422E6}"/>
              </a:ext>
            </a:extLst>
          </p:cNvPr>
          <p:cNvSpPr>
            <a:spLocks noGrp="1"/>
          </p:cNvSpPr>
          <p:nvPr>
            <p:ph type="title"/>
          </p:nvPr>
        </p:nvSpPr>
        <p:spPr/>
        <p:txBody>
          <a:bodyPr>
            <a:normAutofit/>
          </a:bodyPr>
          <a:lstStyle/>
          <a:p>
            <a:pPr algn="ctr"/>
            <a:r>
              <a:rPr lang="fr-CA" sz="3200" b="1" dirty="0"/>
              <a:t>4-La méthode ethnographique </a:t>
            </a:r>
          </a:p>
        </p:txBody>
      </p:sp>
      <p:sp>
        <p:nvSpPr>
          <p:cNvPr id="3" name="Espace réservé du contenu 2">
            <a:extLst>
              <a:ext uri="{FF2B5EF4-FFF2-40B4-BE49-F238E27FC236}">
                <a16:creationId xmlns:a16="http://schemas.microsoft.com/office/drawing/2014/main" id="{E97A901A-C253-478A-9526-953F5D044D25}"/>
              </a:ext>
            </a:extLst>
          </p:cNvPr>
          <p:cNvSpPr>
            <a:spLocks noGrp="1"/>
          </p:cNvSpPr>
          <p:nvPr>
            <p:ph idx="1"/>
          </p:nvPr>
        </p:nvSpPr>
        <p:spPr/>
        <p:txBody>
          <a:bodyPr>
            <a:normAutofit fontScale="92500" lnSpcReduction="20000"/>
          </a:bodyPr>
          <a:lstStyle/>
          <a:p>
            <a:pPr algn="just"/>
            <a:r>
              <a:rPr lang="fr-CA" dirty="0"/>
              <a:t>Définie le plus souvent comme une méthode d’investigation permettant de réaliser la « description dense » d’un fait social, l’ethnographie est apparue au sein des sciences humaines comme une démarche  pertinente et capable d’apporter des éléments de compréhension des sociétés, des cultures et des activités humaines.</a:t>
            </a:r>
          </a:p>
          <a:p>
            <a:pPr algn="just"/>
            <a:r>
              <a:rPr lang="fr-CA" dirty="0"/>
              <a:t> Initialement utilisée pour décrire des cultures éloignées, l’ethnographie est devenue, au milieu du XXe siècle, une méthode d’investigation pertinente pour étudier des populations ou des communautés urbanisées.</a:t>
            </a:r>
          </a:p>
          <a:p>
            <a:pPr algn="just"/>
            <a:r>
              <a:rPr lang="fr-CA" dirty="0"/>
              <a:t>La particularité de l’ethnographie réside dans son caractère visuel. Cette particularité visuelle de la méthode ethnographique vient notamment des travaux de Malinowski (1963, 1985), imposant l’observation directe de la « vie réelle » comme un des principes fondateurs de toute recherche ethnographique.</a:t>
            </a:r>
          </a:p>
        </p:txBody>
      </p:sp>
    </p:spTree>
    <p:extLst>
      <p:ext uri="{BB962C8B-B14F-4D97-AF65-F5344CB8AC3E}">
        <p14:creationId xmlns:p14="http://schemas.microsoft.com/office/powerpoint/2010/main" val="364098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6E2A84-62C6-4BA0-8540-E45A424DA8F8}"/>
              </a:ext>
            </a:extLst>
          </p:cNvPr>
          <p:cNvSpPr>
            <a:spLocks noGrp="1"/>
          </p:cNvSpPr>
          <p:nvPr>
            <p:ph type="title"/>
          </p:nvPr>
        </p:nvSpPr>
        <p:spPr/>
        <p:txBody>
          <a:bodyPr>
            <a:normAutofit fontScale="90000"/>
          </a:bodyPr>
          <a:lstStyle/>
          <a:p>
            <a:pPr algn="ctr"/>
            <a:br>
              <a:rPr lang="fr-CA" b="1" dirty="0"/>
            </a:br>
            <a:r>
              <a:rPr lang="fr-CA" b="1" dirty="0"/>
              <a:t>Les techniques qualitatives de recueil des données </a:t>
            </a:r>
          </a:p>
        </p:txBody>
      </p:sp>
      <p:sp>
        <p:nvSpPr>
          <p:cNvPr id="3" name="Espace réservé du contenu 2">
            <a:extLst>
              <a:ext uri="{FF2B5EF4-FFF2-40B4-BE49-F238E27FC236}">
                <a16:creationId xmlns:a16="http://schemas.microsoft.com/office/drawing/2014/main" id="{69264882-C236-40CB-B807-EC2E1926A871}"/>
              </a:ext>
            </a:extLst>
          </p:cNvPr>
          <p:cNvSpPr>
            <a:spLocks noGrp="1"/>
          </p:cNvSpPr>
          <p:nvPr>
            <p:ph idx="1"/>
          </p:nvPr>
        </p:nvSpPr>
        <p:spPr/>
        <p:txBody>
          <a:bodyPr/>
          <a:lstStyle/>
          <a:p>
            <a:r>
              <a:rPr lang="fr-CA" dirty="0"/>
              <a:t>Elles sont nombreuses nous pouvons en citer </a:t>
            </a:r>
          </a:p>
          <a:p>
            <a:pPr>
              <a:buFontTx/>
              <a:buChar char="-"/>
            </a:pPr>
            <a:r>
              <a:rPr lang="fr-CA" i="1" dirty="0"/>
              <a:t>L’entretien avec ses trois types de recueil de données</a:t>
            </a:r>
          </a:p>
          <a:p>
            <a:pPr marL="0" indent="0">
              <a:buNone/>
            </a:pPr>
            <a:r>
              <a:rPr lang="fr-CA" dirty="0"/>
              <a:t>     - l’entretien directif</a:t>
            </a:r>
          </a:p>
          <a:p>
            <a:pPr marL="0" indent="0">
              <a:buNone/>
            </a:pPr>
            <a:r>
              <a:rPr lang="fr-CA" dirty="0"/>
              <a:t>     - l’entretien semi-directif </a:t>
            </a:r>
          </a:p>
          <a:p>
            <a:pPr marL="0" indent="0">
              <a:buNone/>
            </a:pPr>
            <a:r>
              <a:rPr lang="fr-CA" dirty="0"/>
              <a:t>     - l’entretien non directif </a:t>
            </a:r>
          </a:p>
          <a:p>
            <a:pPr>
              <a:buFontTx/>
              <a:buChar char="-"/>
            </a:pPr>
            <a:r>
              <a:rPr lang="fr-CA" i="1" dirty="0"/>
              <a:t>L’observation participante </a:t>
            </a:r>
          </a:p>
          <a:p>
            <a:pPr marL="0" indent="0">
              <a:buNone/>
            </a:pPr>
            <a:r>
              <a:rPr lang="fr-CA" dirty="0"/>
              <a:t>C’est intégration du chercheur dans le milieu qu’il étudie, il observe tout ce qui se passe sur terrain, c’est une technique utilisée par beaucoup de chercheurs.</a:t>
            </a:r>
          </a:p>
        </p:txBody>
      </p:sp>
    </p:spTree>
    <p:extLst>
      <p:ext uri="{BB962C8B-B14F-4D97-AF65-F5344CB8AC3E}">
        <p14:creationId xmlns:p14="http://schemas.microsoft.com/office/powerpoint/2010/main" val="3699433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8BF9A0-0D37-4DD0-9294-C3DC776584EF}"/>
              </a:ext>
            </a:extLst>
          </p:cNvPr>
          <p:cNvSpPr>
            <a:spLocks noGrp="1"/>
          </p:cNvSpPr>
          <p:nvPr>
            <p:ph type="title"/>
          </p:nvPr>
        </p:nvSpPr>
        <p:spPr/>
        <p:txBody>
          <a:bodyPr>
            <a:normAutofit fontScale="90000"/>
          </a:bodyPr>
          <a:lstStyle/>
          <a:p>
            <a:pPr algn="ctr"/>
            <a:br>
              <a:rPr lang="fr-CA" b="1" dirty="0"/>
            </a:br>
            <a:r>
              <a:rPr lang="fr-CA" b="1" dirty="0"/>
              <a:t>Les techniques qualitatives d’analyse des données</a:t>
            </a:r>
            <a:endParaRPr lang="fr-CA" dirty="0"/>
          </a:p>
        </p:txBody>
      </p:sp>
      <p:sp>
        <p:nvSpPr>
          <p:cNvPr id="3" name="Espace réservé du contenu 2">
            <a:extLst>
              <a:ext uri="{FF2B5EF4-FFF2-40B4-BE49-F238E27FC236}">
                <a16:creationId xmlns:a16="http://schemas.microsoft.com/office/drawing/2014/main" id="{96149902-DDAD-41B3-9BC9-5061D7BC8BB9}"/>
              </a:ext>
            </a:extLst>
          </p:cNvPr>
          <p:cNvSpPr>
            <a:spLocks noGrp="1"/>
          </p:cNvSpPr>
          <p:nvPr>
            <p:ph idx="1"/>
          </p:nvPr>
        </p:nvSpPr>
        <p:spPr/>
        <p:txBody>
          <a:bodyPr>
            <a:normAutofit fontScale="92500" lnSpcReduction="10000"/>
          </a:bodyPr>
          <a:lstStyle/>
          <a:p>
            <a:pPr marL="0" indent="0" algn="just">
              <a:buNone/>
            </a:pPr>
            <a:r>
              <a:rPr lang="fr-FR" dirty="0"/>
              <a:t>En sciences sociales, il y a une panoplie de techniques d’analyse qualitative qui s’offre au chercheur, celui-ci devant opter pour celles qui semblent plus en affinité avec son objet d’étude, sa démarche et les données qu’il a recueillies sur le terrain. </a:t>
            </a:r>
            <a:endParaRPr lang="fr-CA" dirty="0"/>
          </a:p>
          <a:p>
            <a:pPr marL="0" indent="0" algn="just">
              <a:buNone/>
            </a:pPr>
            <a:r>
              <a:rPr lang="fr-CA" dirty="0"/>
              <a:t>Ces techniques dont nombreuses et chaque chercheur en fonction de ses objectifs, de sa problématique de recherche ainsi que de la méthode et des techniques de collecte  employées peut user d’un type d’analyse particulier. Nous pouvons en citer </a:t>
            </a:r>
          </a:p>
          <a:p>
            <a:pPr algn="just">
              <a:buFontTx/>
              <a:buChar char="-"/>
            </a:pPr>
            <a:r>
              <a:rPr lang="fr-CA" dirty="0"/>
              <a:t>l’analyse institutionnelle, </a:t>
            </a:r>
          </a:p>
          <a:p>
            <a:pPr algn="just">
              <a:buFontTx/>
              <a:buChar char="-"/>
            </a:pPr>
            <a:r>
              <a:rPr lang="fr-CA" dirty="0"/>
              <a:t>la socioanalyse, </a:t>
            </a:r>
          </a:p>
          <a:p>
            <a:pPr marL="0" indent="0" algn="just">
              <a:buNone/>
            </a:pPr>
            <a:r>
              <a:rPr lang="fr-CA" dirty="0"/>
              <a:t>- l’analyse de contenu……..</a:t>
            </a:r>
          </a:p>
          <a:p>
            <a:pPr marL="0" indent="0" algn="just">
              <a:buNone/>
            </a:pPr>
            <a:endParaRPr lang="fr-CA" dirty="0"/>
          </a:p>
          <a:p>
            <a:pPr marL="0" indent="0">
              <a:buNone/>
            </a:pPr>
            <a:endParaRPr lang="fr-CA" dirty="0"/>
          </a:p>
        </p:txBody>
      </p:sp>
    </p:spTree>
    <p:extLst>
      <p:ext uri="{BB962C8B-B14F-4D97-AF65-F5344CB8AC3E}">
        <p14:creationId xmlns:p14="http://schemas.microsoft.com/office/powerpoint/2010/main" val="118658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44914D-0551-48F4-8706-7C714FBEF6DF}"/>
              </a:ext>
            </a:extLst>
          </p:cNvPr>
          <p:cNvSpPr>
            <a:spLocks noGrp="1"/>
          </p:cNvSpPr>
          <p:nvPr>
            <p:ph type="title"/>
          </p:nvPr>
        </p:nvSpPr>
        <p:spPr/>
        <p:txBody>
          <a:bodyPr/>
          <a:lstStyle/>
          <a:p>
            <a:pPr algn="ctr"/>
            <a:r>
              <a:rPr lang="fr-CA" b="1" dirty="0"/>
              <a:t>1- L’analyse institutionnelle </a:t>
            </a:r>
          </a:p>
        </p:txBody>
      </p:sp>
      <p:sp>
        <p:nvSpPr>
          <p:cNvPr id="3" name="Espace réservé du contenu 2">
            <a:extLst>
              <a:ext uri="{FF2B5EF4-FFF2-40B4-BE49-F238E27FC236}">
                <a16:creationId xmlns:a16="http://schemas.microsoft.com/office/drawing/2014/main" id="{3122299E-A7F0-41C5-954F-30DB6AAF48BA}"/>
              </a:ext>
            </a:extLst>
          </p:cNvPr>
          <p:cNvSpPr>
            <a:spLocks noGrp="1"/>
          </p:cNvSpPr>
          <p:nvPr>
            <p:ph idx="1"/>
          </p:nvPr>
        </p:nvSpPr>
        <p:spPr/>
        <p:txBody>
          <a:bodyPr/>
          <a:lstStyle/>
          <a:p>
            <a:pPr algn="just"/>
            <a:r>
              <a:rPr lang="fr-CA" dirty="0"/>
              <a:t>Le terrain institutionnel est diversifié: association, Ministères, entreprises, Universités, etc. </a:t>
            </a:r>
          </a:p>
          <a:p>
            <a:pPr algn="just"/>
            <a:r>
              <a:rPr lang="fr-CA" dirty="0"/>
              <a:t>La technique consiste à observer les relations et rapports positifs et négatifs entre les différents acteurs de l’institution: rapport avec le chef, rapport avec la hiérarchie supérieure, rapport entre les gens de la même CSP, rapport de genre, rapport en jeunes et Vieux…. </a:t>
            </a:r>
          </a:p>
          <a:p>
            <a:pPr algn="just"/>
            <a:r>
              <a:rPr lang="fr-CA" dirty="0"/>
              <a:t>A l’origine de cette méthode est le sociologue </a:t>
            </a:r>
            <a:r>
              <a:rPr lang="fr-CA" b="1" dirty="0"/>
              <a:t>Émile Durkheim </a:t>
            </a:r>
            <a:r>
              <a:rPr lang="fr-CA" dirty="0"/>
              <a:t>qui a étudié les comportements et les modes de pensées collectifs dans les institutions.</a:t>
            </a:r>
          </a:p>
          <a:p>
            <a:endParaRPr lang="fr-CA" dirty="0"/>
          </a:p>
        </p:txBody>
      </p:sp>
    </p:spTree>
    <p:extLst>
      <p:ext uri="{BB962C8B-B14F-4D97-AF65-F5344CB8AC3E}">
        <p14:creationId xmlns:p14="http://schemas.microsoft.com/office/powerpoint/2010/main" val="1537586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BF414C-08F4-403B-BC7C-86C89C4B4D4E}"/>
              </a:ext>
            </a:extLst>
          </p:cNvPr>
          <p:cNvSpPr>
            <a:spLocks noGrp="1"/>
          </p:cNvSpPr>
          <p:nvPr>
            <p:ph type="title"/>
          </p:nvPr>
        </p:nvSpPr>
        <p:spPr/>
        <p:txBody>
          <a:bodyPr/>
          <a:lstStyle/>
          <a:p>
            <a:pPr algn="ctr"/>
            <a:r>
              <a:rPr lang="fr-CA" b="1" dirty="0"/>
              <a:t>2- La socioanalyse</a:t>
            </a:r>
          </a:p>
        </p:txBody>
      </p:sp>
      <p:sp>
        <p:nvSpPr>
          <p:cNvPr id="3" name="Espace réservé du contenu 2">
            <a:extLst>
              <a:ext uri="{FF2B5EF4-FFF2-40B4-BE49-F238E27FC236}">
                <a16:creationId xmlns:a16="http://schemas.microsoft.com/office/drawing/2014/main" id="{8802C7DE-F9C8-4CB4-B81D-B07843088BD8}"/>
              </a:ext>
            </a:extLst>
          </p:cNvPr>
          <p:cNvSpPr>
            <a:spLocks noGrp="1"/>
          </p:cNvSpPr>
          <p:nvPr>
            <p:ph idx="1"/>
          </p:nvPr>
        </p:nvSpPr>
        <p:spPr/>
        <p:txBody>
          <a:bodyPr/>
          <a:lstStyle/>
          <a:p>
            <a:pPr marL="0" indent="0" algn="just">
              <a:buNone/>
            </a:pPr>
            <a:r>
              <a:rPr lang="fr-CA" dirty="0"/>
              <a:t>L’auteur est André Amar, elle porte sur les groupes et les organisations. La socioanalyse part des différences entre les membres ou les catégories d’une organisation ou d’un groupe.</a:t>
            </a:r>
          </a:p>
          <a:p>
            <a:pPr marL="0" indent="0" algn="just">
              <a:buNone/>
            </a:pPr>
            <a:endParaRPr lang="fr-CA" dirty="0"/>
          </a:p>
          <a:p>
            <a:pPr marL="0" indent="0" algn="just">
              <a:buNone/>
            </a:pPr>
            <a:r>
              <a:rPr lang="fr-CA" dirty="0"/>
              <a:t>Il s’appuie sur les différences d’appartenance politique, sociale, sur les différences d’intérêt des individus.</a:t>
            </a:r>
          </a:p>
          <a:p>
            <a:pPr marL="0" indent="0">
              <a:buNone/>
            </a:pPr>
            <a:endParaRPr lang="fr-CA" dirty="0"/>
          </a:p>
        </p:txBody>
      </p:sp>
    </p:spTree>
    <p:extLst>
      <p:ext uri="{BB962C8B-B14F-4D97-AF65-F5344CB8AC3E}">
        <p14:creationId xmlns:p14="http://schemas.microsoft.com/office/powerpoint/2010/main" val="3849799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13A3B8-88A4-4108-9B6D-5344C2A54068}"/>
              </a:ext>
            </a:extLst>
          </p:cNvPr>
          <p:cNvSpPr>
            <a:spLocks noGrp="1"/>
          </p:cNvSpPr>
          <p:nvPr>
            <p:ph type="title"/>
          </p:nvPr>
        </p:nvSpPr>
        <p:spPr/>
        <p:txBody>
          <a:bodyPr/>
          <a:lstStyle/>
          <a:p>
            <a:pPr algn="ctr"/>
            <a:r>
              <a:rPr lang="fr-CA" b="1" dirty="0"/>
              <a:t>3-L’analyse de contenu</a:t>
            </a:r>
          </a:p>
        </p:txBody>
      </p:sp>
      <p:sp>
        <p:nvSpPr>
          <p:cNvPr id="3" name="Espace réservé du contenu 2">
            <a:extLst>
              <a:ext uri="{FF2B5EF4-FFF2-40B4-BE49-F238E27FC236}">
                <a16:creationId xmlns:a16="http://schemas.microsoft.com/office/drawing/2014/main" id="{35208A50-AC2F-4460-B113-2C04289BDE5A}"/>
              </a:ext>
            </a:extLst>
          </p:cNvPr>
          <p:cNvSpPr>
            <a:spLocks noGrp="1"/>
          </p:cNvSpPr>
          <p:nvPr>
            <p:ph idx="1"/>
          </p:nvPr>
        </p:nvSpPr>
        <p:spPr/>
        <p:txBody>
          <a:bodyPr/>
          <a:lstStyle/>
          <a:p>
            <a:pPr algn="just"/>
            <a:r>
              <a:rPr lang="fr-CA" dirty="0"/>
              <a:t>L’analyse de contenu est un ensemble d’instruments méthodologiques de plus en plus raffiné et en constante amélioration s’appliquant à des « discours » extrêmement diversifiés et fondé sur la </a:t>
            </a:r>
            <a:r>
              <a:rPr lang="fr-CA" b="1" dirty="0"/>
              <a:t>déduction</a:t>
            </a:r>
            <a:r>
              <a:rPr lang="fr-CA" dirty="0"/>
              <a:t> ainsi que l</a:t>
            </a:r>
            <a:r>
              <a:rPr lang="fr-CA" b="1" dirty="0"/>
              <a:t>’inférence</a:t>
            </a:r>
            <a:r>
              <a:rPr lang="fr-CA" dirty="0"/>
              <a:t>. </a:t>
            </a:r>
          </a:p>
          <a:p>
            <a:pPr algn="just"/>
            <a:r>
              <a:rPr lang="fr-CA" dirty="0"/>
              <a:t>Il s’agit d’un effort d’</a:t>
            </a:r>
            <a:r>
              <a:rPr lang="fr-CA" b="1" dirty="0"/>
              <a:t>interprétation</a:t>
            </a:r>
            <a:r>
              <a:rPr lang="fr-CA" dirty="0"/>
              <a:t> qui se balance entre deux pôles, d’une part, la </a:t>
            </a:r>
            <a:r>
              <a:rPr lang="fr-CA" b="1" dirty="0"/>
              <a:t>rigueur</a:t>
            </a:r>
            <a:r>
              <a:rPr lang="fr-CA" dirty="0"/>
              <a:t> de l’</a:t>
            </a:r>
            <a:r>
              <a:rPr lang="fr-CA" b="1" dirty="0"/>
              <a:t>objectivité</a:t>
            </a:r>
            <a:r>
              <a:rPr lang="fr-CA" dirty="0"/>
              <a:t>, et, d’autre part, </a:t>
            </a:r>
            <a:r>
              <a:rPr lang="fr-CA" b="1" dirty="0"/>
              <a:t>la fécondité </a:t>
            </a:r>
            <a:r>
              <a:rPr lang="fr-CA" dirty="0"/>
              <a:t>de </a:t>
            </a:r>
            <a:r>
              <a:rPr lang="fr-CA" b="1" dirty="0"/>
              <a:t>la subjectivité </a:t>
            </a:r>
            <a:r>
              <a:rPr lang="fr-CA" dirty="0"/>
              <a:t>(Bardin, 1977). </a:t>
            </a:r>
          </a:p>
        </p:txBody>
      </p:sp>
    </p:spTree>
    <p:extLst>
      <p:ext uri="{BB962C8B-B14F-4D97-AF65-F5344CB8AC3E}">
        <p14:creationId xmlns:p14="http://schemas.microsoft.com/office/powerpoint/2010/main" val="1391696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83CC1E-E506-46C2-8A3D-EEE635F7817C}"/>
              </a:ext>
            </a:extLst>
          </p:cNvPr>
          <p:cNvSpPr>
            <a:spLocks noGrp="1"/>
          </p:cNvSpPr>
          <p:nvPr>
            <p:ph type="title"/>
          </p:nvPr>
        </p:nvSpPr>
        <p:spPr/>
        <p:txBody>
          <a:bodyPr/>
          <a:lstStyle/>
          <a:p>
            <a:pPr algn="ctr"/>
            <a:r>
              <a:rPr lang="fr-CA" b="1" dirty="0"/>
              <a:t>Les limites de La méthode qualitative</a:t>
            </a:r>
          </a:p>
        </p:txBody>
      </p:sp>
      <p:sp>
        <p:nvSpPr>
          <p:cNvPr id="3" name="Espace réservé du contenu 2">
            <a:extLst>
              <a:ext uri="{FF2B5EF4-FFF2-40B4-BE49-F238E27FC236}">
                <a16:creationId xmlns:a16="http://schemas.microsoft.com/office/drawing/2014/main" id="{860DB2D4-47B3-49D3-A671-27A4DE947742}"/>
              </a:ext>
            </a:extLst>
          </p:cNvPr>
          <p:cNvSpPr>
            <a:spLocks noGrp="1"/>
          </p:cNvSpPr>
          <p:nvPr>
            <p:ph idx="1"/>
          </p:nvPr>
        </p:nvSpPr>
        <p:spPr/>
        <p:txBody>
          <a:bodyPr>
            <a:normAutofit lnSpcReduction="10000"/>
          </a:bodyPr>
          <a:lstStyle/>
          <a:p>
            <a:pPr algn="just"/>
            <a:r>
              <a:rPr lang="fr-CA" dirty="0"/>
              <a:t>La méthode qualitative n’appréhende pas la réalité au moyen de données numériques. Les informations recueillies les analyses effectuées sont exprimées en mots, en phrases, en récits, en discours en corpus.</a:t>
            </a:r>
          </a:p>
          <a:p>
            <a:pPr algn="just"/>
            <a:r>
              <a:rPr lang="fr-CA" dirty="0"/>
              <a:t>Les tenants de l’approche quantitative lui reprochent un manque de rigueur scientifique.</a:t>
            </a:r>
          </a:p>
          <a:p>
            <a:pPr algn="just"/>
            <a:r>
              <a:rPr lang="fr-CA" dirty="0"/>
              <a:t>L’autre problème de la démarche qualitative est le raisonnement inductif et la généralisation.</a:t>
            </a:r>
          </a:p>
          <a:p>
            <a:pPr algn="just"/>
            <a:r>
              <a:rPr lang="fr-CA" dirty="0"/>
              <a:t>Les données qualitatives sont également produites de manière subjective et il n y a pas toujours un outil scientifique de contrôle  comme la statistique.</a:t>
            </a:r>
          </a:p>
        </p:txBody>
      </p:sp>
    </p:spTree>
    <p:extLst>
      <p:ext uri="{BB962C8B-B14F-4D97-AF65-F5344CB8AC3E}">
        <p14:creationId xmlns:p14="http://schemas.microsoft.com/office/powerpoint/2010/main" val="256011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419A5B-E32D-46A6-AF33-68BB2A1B2ABF}"/>
              </a:ext>
            </a:extLst>
          </p:cNvPr>
          <p:cNvSpPr>
            <a:spLocks noGrp="1"/>
          </p:cNvSpPr>
          <p:nvPr>
            <p:ph type="title"/>
          </p:nvPr>
        </p:nvSpPr>
        <p:spPr/>
        <p:txBody>
          <a:bodyPr/>
          <a:lstStyle/>
          <a:p>
            <a:pPr algn="ctr"/>
            <a:r>
              <a:rPr lang="fr-CA" b="1" dirty="0"/>
              <a:t>Conclusion </a:t>
            </a:r>
          </a:p>
        </p:txBody>
      </p:sp>
      <p:sp>
        <p:nvSpPr>
          <p:cNvPr id="3" name="Espace réservé du contenu 2">
            <a:extLst>
              <a:ext uri="{FF2B5EF4-FFF2-40B4-BE49-F238E27FC236}">
                <a16:creationId xmlns:a16="http://schemas.microsoft.com/office/drawing/2014/main" id="{90294B08-E0D9-49F9-8E76-3029C88BC36C}"/>
              </a:ext>
            </a:extLst>
          </p:cNvPr>
          <p:cNvSpPr>
            <a:spLocks noGrp="1"/>
          </p:cNvSpPr>
          <p:nvPr>
            <p:ph idx="1"/>
          </p:nvPr>
        </p:nvSpPr>
        <p:spPr/>
        <p:txBody>
          <a:bodyPr>
            <a:normAutofit lnSpcReduction="10000"/>
          </a:bodyPr>
          <a:lstStyle/>
          <a:p>
            <a:pPr algn="just"/>
            <a:r>
              <a:rPr lang="fr-CA" dirty="0"/>
              <a:t>Dans une seconde perspective, cet ouvrage constituera aussi une introduction aux "</a:t>
            </a:r>
            <a:r>
              <a:rPr lang="fr-CA" b="1" dirty="0"/>
              <a:t>méthodes</a:t>
            </a:r>
            <a:r>
              <a:rPr lang="fr-CA" dirty="0"/>
              <a:t>" des sciences sociales, en employant ici ce terme au pluriel. En fait, pour éviter des confusions, on préfèrera parler de </a:t>
            </a:r>
            <a:r>
              <a:rPr lang="fr-CA" b="1" dirty="0"/>
              <a:t>techniques</a:t>
            </a:r>
            <a:r>
              <a:rPr lang="fr-CA" dirty="0"/>
              <a:t>, en désignant par là les procédés de recherche qui serviront à mettre en œuvre concrètement et à réaliser les opérations correspondant aux différentes étapes de </a:t>
            </a:r>
            <a:r>
              <a:rPr lang="fr-CA" b="1" dirty="0"/>
              <a:t>la</a:t>
            </a:r>
            <a:r>
              <a:rPr lang="fr-CA" dirty="0"/>
              <a:t> méthode. Ainsi, la méthode scientifique, comme on l’a vu, comporte une phase importante qui est l’observation. </a:t>
            </a:r>
          </a:p>
          <a:p>
            <a:pPr algn="just"/>
            <a:r>
              <a:rPr lang="fr-CA" dirty="0"/>
              <a:t>La notion d’observation relève de la méthode. En revanche, pour réaliser cette observation, on pourra mettre en œuvre des procédés divers, entretiens, sondages d’opinion, analyse de documents qui constituent autant de techniques.</a:t>
            </a:r>
          </a:p>
        </p:txBody>
      </p:sp>
    </p:spTree>
    <p:extLst>
      <p:ext uri="{BB962C8B-B14F-4D97-AF65-F5344CB8AC3E}">
        <p14:creationId xmlns:p14="http://schemas.microsoft.com/office/powerpoint/2010/main" val="2611193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DDEB0A-C966-42FF-A524-CF422A8DCC6D}"/>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81839EB6-DD84-4FAF-B4C2-74460721662A}"/>
              </a:ext>
            </a:extLst>
          </p:cNvPr>
          <p:cNvSpPr>
            <a:spLocks noGrp="1"/>
          </p:cNvSpPr>
          <p:nvPr>
            <p:ph idx="1"/>
          </p:nvPr>
        </p:nvSpPr>
        <p:spPr/>
        <p:txBody>
          <a:bodyPr/>
          <a:lstStyle/>
          <a:p>
            <a:pPr algn="just"/>
            <a:r>
              <a:rPr lang="fr-CA" dirty="0"/>
              <a:t>De manière plus abstraite, on dira que les techniques représentent des procédés limités, mettant en jeu des éléments pratiques, concrets, adaptés à un but précis et défini, alors que la méthode est une démarche intellectuelle générale coordonnant un ensemble d’opérations techniques dans un but plus large, à savoir connaître et expliquer les phénomènes sociaux. </a:t>
            </a:r>
          </a:p>
          <a:p>
            <a:pPr algn="just"/>
            <a:r>
              <a:rPr lang="fr-CA" dirty="0"/>
              <a:t>Les techniques apparaissent donc comme des outils de recherche mis en œuvre en fonction d’une stratégie générale définie par la méthode</a:t>
            </a:r>
          </a:p>
        </p:txBody>
      </p:sp>
    </p:spTree>
    <p:extLst>
      <p:ext uri="{BB962C8B-B14F-4D97-AF65-F5344CB8AC3E}">
        <p14:creationId xmlns:p14="http://schemas.microsoft.com/office/powerpoint/2010/main" val="341468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ABF9BA-3A63-4AAF-9E93-2FA80A03E104}"/>
              </a:ext>
            </a:extLst>
          </p:cNvPr>
          <p:cNvSpPr>
            <a:spLocks noGrp="1"/>
          </p:cNvSpPr>
          <p:nvPr>
            <p:ph type="title"/>
          </p:nvPr>
        </p:nvSpPr>
        <p:spPr/>
        <p:txBody>
          <a:bodyPr/>
          <a:lstStyle/>
          <a:p>
            <a:pPr algn="ctr"/>
            <a:r>
              <a:rPr lang="fr-CA" b="1" dirty="0"/>
              <a:t>Introduction</a:t>
            </a:r>
          </a:p>
        </p:txBody>
      </p:sp>
      <p:sp>
        <p:nvSpPr>
          <p:cNvPr id="3" name="Espace réservé du contenu 2">
            <a:extLst>
              <a:ext uri="{FF2B5EF4-FFF2-40B4-BE49-F238E27FC236}">
                <a16:creationId xmlns:a16="http://schemas.microsoft.com/office/drawing/2014/main" id="{E794EEBA-0859-407D-89B7-9EBC2453A231}"/>
              </a:ext>
            </a:extLst>
          </p:cNvPr>
          <p:cNvSpPr>
            <a:spLocks noGrp="1"/>
          </p:cNvSpPr>
          <p:nvPr>
            <p:ph idx="1"/>
          </p:nvPr>
        </p:nvSpPr>
        <p:spPr/>
        <p:txBody>
          <a:bodyPr/>
          <a:lstStyle/>
          <a:p>
            <a:pPr marL="0" indent="0" algn="just">
              <a:buNone/>
            </a:pPr>
            <a:r>
              <a:rPr lang="fr-CA" dirty="0"/>
              <a:t>Une méthode est une compétence, souvent un savoir-faire et un savoir-être développés par une personne ou une équipe travaillant dans un domaine. Une méthodologie est donc également une forme de capitalisation de l'expérience. </a:t>
            </a:r>
          </a:p>
          <a:p>
            <a:pPr marL="0" indent="0" algn="just">
              <a:buNone/>
            </a:pPr>
            <a:r>
              <a:rPr lang="fr-CA" dirty="0"/>
              <a:t>Pour pouvoir les différencier, on peut dire qu'une méthodologie est la science des méthodes.</a:t>
            </a:r>
          </a:p>
          <a:p>
            <a:pPr marL="0" indent="0" algn="just">
              <a:buNone/>
            </a:pPr>
            <a:r>
              <a:rPr lang="fr-CA" dirty="0"/>
              <a:t>Pourquoi étudier la méthode en Dd ?</a:t>
            </a:r>
          </a:p>
          <a:p>
            <a:pPr marL="0" indent="0" algn="just">
              <a:buNone/>
            </a:pPr>
            <a:r>
              <a:rPr lang="fr-CA" dirty="0"/>
              <a:t>Parce qu’en Dd nous seront amenés à observer, à analyser, à comprendre et à expliquer des réalités sociales, économiques, environnementales propres à un milieu bien précis.</a:t>
            </a:r>
          </a:p>
        </p:txBody>
      </p:sp>
    </p:spTree>
    <p:extLst>
      <p:ext uri="{BB962C8B-B14F-4D97-AF65-F5344CB8AC3E}">
        <p14:creationId xmlns:p14="http://schemas.microsoft.com/office/powerpoint/2010/main" val="2601059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05AA18-45E8-4313-93A5-69568BB5F3C2}"/>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107D6197-F6BA-4348-8E26-CCA3B8238104}"/>
              </a:ext>
            </a:extLst>
          </p:cNvPr>
          <p:cNvSpPr>
            <a:spLocks noGrp="1"/>
          </p:cNvSpPr>
          <p:nvPr>
            <p:ph idx="1"/>
          </p:nvPr>
        </p:nvSpPr>
        <p:spPr/>
        <p:txBody>
          <a:bodyPr>
            <a:normAutofit fontScale="92500" lnSpcReduction="10000"/>
          </a:bodyPr>
          <a:lstStyle/>
          <a:p>
            <a:pPr algn="just"/>
            <a:r>
              <a:rPr lang="fr-CA" dirty="0"/>
              <a:t>Grâce aux enquêtes,. </a:t>
            </a:r>
          </a:p>
          <a:p>
            <a:pPr marL="0" indent="0" algn="just">
              <a:buNone/>
            </a:pPr>
            <a:r>
              <a:rPr lang="fr-CA" dirty="0"/>
              <a:t>nous pouvons mieux connaître les sociétés, repérer et comprendre leurs évolutions. Faire une enquête consiste à interroger un certain nombre de personnes pour découvrir ce qu’elles vivent ou ont vécu, comment elles se comportent, ce qu’elles pensent et ce qui les motive</a:t>
            </a:r>
          </a:p>
          <a:p>
            <a:pPr algn="just"/>
            <a:r>
              <a:rPr lang="fr-CA" dirty="0"/>
              <a:t>Les enquêtes peuvent être qualitatives ou quantitatives selon le type de méthode utilisé. En analysant les données recueillies – des paroles et du discours dans un cas, des fréquences de réponses à des questions précises dans l’autre, le spécialiste va s’attacher à comprendre et à expliquer les attitudes et les stratégies d’individus ou de groupes.</a:t>
            </a:r>
            <a:br>
              <a:rPr lang="fr-CA" dirty="0"/>
            </a:br>
            <a:br>
              <a:rPr lang="fr-CA" dirty="0"/>
            </a:br>
            <a:endParaRPr lang="fr-CA" dirty="0"/>
          </a:p>
        </p:txBody>
      </p:sp>
    </p:spTree>
    <p:extLst>
      <p:ext uri="{BB962C8B-B14F-4D97-AF65-F5344CB8AC3E}">
        <p14:creationId xmlns:p14="http://schemas.microsoft.com/office/powerpoint/2010/main" val="3907032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DEF74B-D6C1-4CBB-8212-9146235139E5}"/>
              </a:ext>
            </a:extLst>
          </p:cNvPr>
          <p:cNvSpPr>
            <a:spLocks noGrp="1"/>
          </p:cNvSpPr>
          <p:nvPr>
            <p:ph type="title"/>
          </p:nvPr>
        </p:nvSpPr>
        <p:spPr/>
        <p:txBody>
          <a:bodyPr/>
          <a:lstStyle/>
          <a:p>
            <a:pPr algn="ctr"/>
            <a:r>
              <a:rPr lang="fr-CA" b="1" dirty="0"/>
              <a:t>Prérequis </a:t>
            </a:r>
          </a:p>
        </p:txBody>
      </p:sp>
      <p:sp>
        <p:nvSpPr>
          <p:cNvPr id="3" name="Espace réservé du contenu 2">
            <a:extLst>
              <a:ext uri="{FF2B5EF4-FFF2-40B4-BE49-F238E27FC236}">
                <a16:creationId xmlns:a16="http://schemas.microsoft.com/office/drawing/2014/main" id="{7DFAFF69-CDDF-44A2-857F-78C5FAB5532E}"/>
              </a:ext>
            </a:extLst>
          </p:cNvPr>
          <p:cNvSpPr>
            <a:spLocks noGrp="1"/>
          </p:cNvSpPr>
          <p:nvPr>
            <p:ph idx="1"/>
          </p:nvPr>
        </p:nvSpPr>
        <p:spPr/>
        <p:txBody>
          <a:bodyPr/>
          <a:lstStyle/>
          <a:p>
            <a:r>
              <a:rPr lang="fr-CA" dirty="0"/>
              <a:t>Éviter les prénotions: Idée conçue antérieurement à l'étude scientifique des faits,</a:t>
            </a:r>
          </a:p>
          <a:p>
            <a:r>
              <a:rPr lang="fr-CA" dirty="0"/>
              <a:t>se libérer des catégories de pensée habituelles : opérer une rupture et recul par rapport aux faits,</a:t>
            </a:r>
          </a:p>
          <a:p>
            <a:r>
              <a:rPr lang="fr-CA" dirty="0"/>
              <a:t>Neutralité axiologique:  elle est souvent perçue, dans la définition qu'en donne le sociologue allemand Max Weber, comme l'attitude du chercheur en sciences sociales n'émettant pas de jugement de valeur dans son travail.</a:t>
            </a:r>
          </a:p>
        </p:txBody>
      </p:sp>
    </p:spTree>
    <p:extLst>
      <p:ext uri="{BB962C8B-B14F-4D97-AF65-F5344CB8AC3E}">
        <p14:creationId xmlns:p14="http://schemas.microsoft.com/office/powerpoint/2010/main" val="803574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18E520-752D-42D6-B68F-DFCAB9F00BDC}"/>
              </a:ext>
            </a:extLst>
          </p:cNvPr>
          <p:cNvSpPr>
            <a:spLocks noGrp="1"/>
          </p:cNvSpPr>
          <p:nvPr>
            <p:ph type="title"/>
          </p:nvPr>
        </p:nvSpPr>
        <p:spPr/>
        <p:txBody>
          <a:bodyPr/>
          <a:lstStyle/>
          <a:p>
            <a:pPr algn="ctr"/>
            <a:r>
              <a:rPr lang="fr-CA" b="1" dirty="0"/>
              <a:t>Définitions </a:t>
            </a:r>
          </a:p>
        </p:txBody>
      </p:sp>
      <p:sp>
        <p:nvSpPr>
          <p:cNvPr id="3" name="Espace réservé du contenu 2">
            <a:extLst>
              <a:ext uri="{FF2B5EF4-FFF2-40B4-BE49-F238E27FC236}">
                <a16:creationId xmlns:a16="http://schemas.microsoft.com/office/drawing/2014/main" id="{30091743-B73F-4419-BFAD-A236DAD55849}"/>
              </a:ext>
            </a:extLst>
          </p:cNvPr>
          <p:cNvSpPr>
            <a:spLocks noGrp="1"/>
          </p:cNvSpPr>
          <p:nvPr>
            <p:ph idx="1"/>
          </p:nvPr>
        </p:nvSpPr>
        <p:spPr/>
        <p:txBody>
          <a:bodyPr>
            <a:normAutofit lnSpcReduction="10000"/>
          </a:bodyPr>
          <a:lstStyle/>
          <a:p>
            <a:pPr marL="0" indent="0" algn="just">
              <a:buNone/>
            </a:pPr>
            <a:r>
              <a:rPr lang="fr-FR" dirty="0"/>
              <a:t>Dans leur ouvrage intitulé « Les méthodes qualitatives », Sophie Alami, Dominique </a:t>
            </a:r>
            <a:r>
              <a:rPr lang="fr-FR" dirty="0" err="1"/>
              <a:t>Desjeux</a:t>
            </a:r>
            <a:r>
              <a:rPr lang="fr-FR" dirty="0"/>
              <a:t> et Isabelle </a:t>
            </a:r>
            <a:r>
              <a:rPr lang="fr-FR" dirty="0" err="1"/>
              <a:t>Garabuau</a:t>
            </a:r>
            <a:r>
              <a:rPr lang="fr-FR" dirty="0"/>
              <a:t>-Moussaoui affirment d’une part que : la méthode qualitative, en tant que méthode de connaissance sociologique vise à recueillir des discours sur des expériences de vie, des attentes individuelles, plutôt que de simples réponses à des questions ». Cette précision qui définit les contours et certains objectifs de l’approche qualitative trouve un écho favorable dans en Dd </a:t>
            </a:r>
          </a:p>
          <a:p>
            <a:pPr marL="0" indent="0">
              <a:buNone/>
            </a:pPr>
            <a:r>
              <a:rPr lang="fr-FR" dirty="0"/>
              <a:t>Alami  Sophie, Dominique </a:t>
            </a:r>
            <a:r>
              <a:rPr lang="fr-FR" dirty="0" err="1"/>
              <a:t>Desjeux</a:t>
            </a:r>
            <a:r>
              <a:rPr lang="fr-FR" dirty="0"/>
              <a:t>, Isabelle </a:t>
            </a:r>
            <a:r>
              <a:rPr lang="fr-FR" dirty="0" err="1"/>
              <a:t>Garabuau</a:t>
            </a:r>
            <a:r>
              <a:rPr lang="fr-FR" dirty="0"/>
              <a:t>-Moussaoui,  « </a:t>
            </a:r>
            <a:r>
              <a:rPr lang="fr-FR" i="1" dirty="0"/>
              <a:t>Les méthodes qualitatives</a:t>
            </a:r>
            <a:r>
              <a:rPr lang="fr-FR" dirty="0"/>
              <a:t> », Presse Universitaire de France,  Collection Que Sais-je, 2009, p20.</a:t>
            </a:r>
            <a:endParaRPr lang="fr-CA" dirty="0"/>
          </a:p>
          <a:p>
            <a:pPr marL="0" indent="0" algn="just">
              <a:buNone/>
            </a:pPr>
            <a:endParaRPr lang="fr-CA" dirty="0"/>
          </a:p>
          <a:p>
            <a:pPr algn="just"/>
            <a:endParaRPr lang="fr-CA" sz="2400" dirty="0"/>
          </a:p>
        </p:txBody>
      </p:sp>
    </p:spTree>
    <p:extLst>
      <p:ext uri="{BB962C8B-B14F-4D97-AF65-F5344CB8AC3E}">
        <p14:creationId xmlns:p14="http://schemas.microsoft.com/office/powerpoint/2010/main" val="4389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29F1A9-C67D-4098-A873-109BF1E531A2}"/>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5270AE35-D608-4095-916E-75FD61DD0EDD}"/>
              </a:ext>
            </a:extLst>
          </p:cNvPr>
          <p:cNvSpPr>
            <a:spLocks noGrp="1"/>
          </p:cNvSpPr>
          <p:nvPr>
            <p:ph idx="1"/>
          </p:nvPr>
        </p:nvSpPr>
        <p:spPr/>
        <p:txBody>
          <a:bodyPr/>
          <a:lstStyle/>
          <a:p>
            <a:pPr marL="0" indent="0" algn="just">
              <a:buNone/>
            </a:pPr>
            <a:r>
              <a:rPr lang="fr-CA" dirty="0"/>
              <a:t>Les méthodes qualitatives sont des démarches qui cherchent à expliciter( énoncer clairement), à comprendre un phénomène, une représentation, un système une stratégie, un objet d’étude…. </a:t>
            </a:r>
          </a:p>
          <a:p>
            <a:pPr marL="0" indent="0" algn="just">
              <a:buNone/>
            </a:pPr>
            <a:r>
              <a:rPr lang="fr-CA" dirty="0"/>
              <a:t>L’étude de ces faits échappent à toute codification à toute mesure et repose essentiellement sur la présence humaine d’une part et sur l’intuition d’autre part.</a:t>
            </a:r>
          </a:p>
          <a:p>
            <a:pPr marL="0" indent="0" algn="just">
              <a:buNone/>
            </a:pPr>
            <a:r>
              <a:rPr lang="fr-CA" dirty="0"/>
              <a:t>Il existe plusieurs méthodes qualitatives et chacune est en phase avec un ensemble de techniques qualitatives de recueil des données et d’analyse des données.</a:t>
            </a:r>
          </a:p>
          <a:p>
            <a:endParaRPr lang="fr-CA" dirty="0"/>
          </a:p>
        </p:txBody>
      </p:sp>
    </p:spTree>
    <p:extLst>
      <p:ext uri="{BB962C8B-B14F-4D97-AF65-F5344CB8AC3E}">
        <p14:creationId xmlns:p14="http://schemas.microsoft.com/office/powerpoint/2010/main" val="335804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E04FA0-95AE-4644-99EF-C581F921CB22}"/>
              </a:ext>
            </a:extLst>
          </p:cNvPr>
          <p:cNvSpPr>
            <a:spLocks noGrp="1"/>
          </p:cNvSpPr>
          <p:nvPr>
            <p:ph type="title"/>
          </p:nvPr>
        </p:nvSpPr>
        <p:spPr/>
        <p:txBody>
          <a:bodyPr/>
          <a:lstStyle/>
          <a:p>
            <a:pPr algn="ctr"/>
            <a:r>
              <a:rPr lang="fr-CA" b="1" dirty="0"/>
              <a:t>Les types de méthodes qualitatives </a:t>
            </a:r>
          </a:p>
        </p:txBody>
      </p:sp>
      <p:sp>
        <p:nvSpPr>
          <p:cNvPr id="3" name="Espace réservé du contenu 2">
            <a:extLst>
              <a:ext uri="{FF2B5EF4-FFF2-40B4-BE49-F238E27FC236}">
                <a16:creationId xmlns:a16="http://schemas.microsoft.com/office/drawing/2014/main" id="{8981F927-A8AE-407E-BBB0-D92F8BA2BA54}"/>
              </a:ext>
            </a:extLst>
          </p:cNvPr>
          <p:cNvSpPr>
            <a:spLocks noGrp="1"/>
          </p:cNvSpPr>
          <p:nvPr>
            <p:ph idx="1"/>
          </p:nvPr>
        </p:nvSpPr>
        <p:spPr/>
        <p:txBody>
          <a:bodyPr/>
          <a:lstStyle/>
          <a:p>
            <a:pPr marL="0" indent="0">
              <a:buNone/>
            </a:pPr>
            <a:r>
              <a:rPr lang="fr-CA" dirty="0"/>
              <a:t>Il y a une pluralité de méthodes qualitatives, toutefois nous pouvons en citer quelques unes:</a:t>
            </a:r>
          </a:p>
          <a:p>
            <a:pPr>
              <a:buFontTx/>
              <a:buChar char="-"/>
            </a:pPr>
            <a:r>
              <a:rPr lang="fr-CA" dirty="0"/>
              <a:t>La monographie</a:t>
            </a:r>
          </a:p>
          <a:p>
            <a:pPr>
              <a:buFontTx/>
              <a:buChar char="-"/>
            </a:pPr>
            <a:r>
              <a:rPr lang="fr-CA" dirty="0"/>
              <a:t>La méthode biographique</a:t>
            </a:r>
          </a:p>
          <a:p>
            <a:pPr>
              <a:buFontTx/>
              <a:buChar char="-"/>
            </a:pPr>
            <a:r>
              <a:rPr lang="fr-CA" dirty="0"/>
              <a:t>La méthode ethnographique</a:t>
            </a:r>
          </a:p>
          <a:p>
            <a:pPr>
              <a:buFontTx/>
              <a:buChar char="-"/>
            </a:pPr>
            <a:r>
              <a:rPr lang="fr-CA" dirty="0"/>
              <a:t>La méthode actioniste</a:t>
            </a:r>
          </a:p>
          <a:p>
            <a:pPr>
              <a:buFontTx/>
              <a:buChar char="-"/>
            </a:pPr>
            <a:r>
              <a:rPr lang="fr-CA" dirty="0"/>
              <a:t>La méthode accélérée de recherche participative (MARP) </a:t>
            </a:r>
          </a:p>
          <a:p>
            <a:pPr>
              <a:buFontTx/>
              <a:buChar char="-"/>
            </a:pPr>
            <a:r>
              <a:rPr lang="fr-CA" dirty="0"/>
              <a:t>Le Focus Group….</a:t>
            </a:r>
          </a:p>
          <a:p>
            <a:pPr>
              <a:buFontTx/>
              <a:buChar char="-"/>
            </a:pPr>
            <a:endParaRPr lang="fr-CA" dirty="0"/>
          </a:p>
          <a:p>
            <a:pPr>
              <a:buFontTx/>
              <a:buChar char="-"/>
            </a:pPr>
            <a:endParaRPr lang="fr-CA" dirty="0"/>
          </a:p>
        </p:txBody>
      </p:sp>
    </p:spTree>
    <p:extLst>
      <p:ext uri="{BB962C8B-B14F-4D97-AF65-F5344CB8AC3E}">
        <p14:creationId xmlns:p14="http://schemas.microsoft.com/office/powerpoint/2010/main" val="102135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2B9BBD-E8B9-47C1-A60A-3F1B30741058}"/>
              </a:ext>
            </a:extLst>
          </p:cNvPr>
          <p:cNvSpPr>
            <a:spLocks noGrp="1"/>
          </p:cNvSpPr>
          <p:nvPr>
            <p:ph type="title"/>
          </p:nvPr>
        </p:nvSpPr>
        <p:spPr/>
        <p:txBody>
          <a:bodyPr>
            <a:normAutofit fontScale="90000"/>
          </a:bodyPr>
          <a:lstStyle/>
          <a:p>
            <a:pPr algn="ctr"/>
            <a:br>
              <a:rPr lang="fr-CA" sz="3200" b="1" dirty="0"/>
            </a:br>
            <a:r>
              <a:rPr lang="fr-CA" sz="4000" b="1" dirty="0"/>
              <a:t>1- La monographie</a:t>
            </a:r>
            <a:br>
              <a:rPr lang="fr-CA" dirty="0"/>
            </a:br>
            <a:endParaRPr lang="fr-CA" dirty="0"/>
          </a:p>
        </p:txBody>
      </p:sp>
      <p:sp>
        <p:nvSpPr>
          <p:cNvPr id="3" name="Espace réservé du contenu 2">
            <a:extLst>
              <a:ext uri="{FF2B5EF4-FFF2-40B4-BE49-F238E27FC236}">
                <a16:creationId xmlns:a16="http://schemas.microsoft.com/office/drawing/2014/main" id="{77F1746D-57A5-4365-BC09-F3D91B97F01B}"/>
              </a:ext>
            </a:extLst>
          </p:cNvPr>
          <p:cNvSpPr>
            <a:spLocks noGrp="1"/>
          </p:cNvSpPr>
          <p:nvPr>
            <p:ph idx="1"/>
          </p:nvPr>
        </p:nvSpPr>
        <p:spPr/>
        <p:txBody>
          <a:bodyPr>
            <a:normAutofit/>
          </a:bodyPr>
          <a:lstStyle/>
          <a:p>
            <a:pPr marL="0" indent="0" algn="just">
              <a:buNone/>
            </a:pPr>
            <a:r>
              <a:rPr lang="fr-CA" sz="3200" dirty="0"/>
              <a:t>C’est l’une des premières méthodes utilisées par les sociologues et l’initiateur est </a:t>
            </a:r>
            <a:r>
              <a:rPr lang="fr-CA" sz="3200" b="1" dirty="0"/>
              <a:t>Frédéric Lepaly </a:t>
            </a:r>
            <a:r>
              <a:rPr lang="fr-CA" sz="3200" dirty="0"/>
              <a:t>qui avait mis sur place un courant en sociologie: la réforme sociale.</a:t>
            </a:r>
          </a:p>
          <a:p>
            <a:pPr marL="0" indent="0" algn="just">
              <a:buNone/>
            </a:pPr>
            <a:r>
              <a:rPr lang="fr-CA" sz="3200" dirty="0"/>
              <a:t>Il a étudié la situation sociale et professionnelle de la famille ouvrière: le lieu l’organisation industrielle (état civil, état social, religion, hygiène, les habitudes..), les  moyens d’existence ( le travail, la terre, le salaire…), les méthodes d’existence de la famille ouvrière, le budget, l’organisation sociale, etc.</a:t>
            </a:r>
          </a:p>
        </p:txBody>
      </p:sp>
    </p:spTree>
    <p:extLst>
      <p:ext uri="{BB962C8B-B14F-4D97-AF65-F5344CB8AC3E}">
        <p14:creationId xmlns:p14="http://schemas.microsoft.com/office/powerpoint/2010/main" val="33797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75A6C2-7C5B-4DC5-B504-CFE20858815D}"/>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716237C8-7F82-4361-85FB-1B849076B9A4}"/>
              </a:ext>
            </a:extLst>
          </p:cNvPr>
          <p:cNvSpPr>
            <a:spLocks noGrp="1"/>
          </p:cNvSpPr>
          <p:nvPr>
            <p:ph idx="1"/>
          </p:nvPr>
        </p:nvSpPr>
        <p:spPr/>
        <p:txBody>
          <a:bodyPr/>
          <a:lstStyle/>
          <a:p>
            <a:pPr marL="0" indent="0">
              <a:buNone/>
            </a:pPr>
            <a:r>
              <a:rPr lang="fr-CA" dirty="0"/>
              <a:t>L’objectif de cette monographie est de décrire tout ce qui peut constaté par l’observation directe des faits.</a:t>
            </a:r>
          </a:p>
          <a:p>
            <a:pPr marL="0" indent="0">
              <a:buNone/>
            </a:pPr>
            <a:r>
              <a:rPr lang="fr-CA" dirty="0"/>
              <a:t>A partir de cette monographie que nous pouvons trouver la solution des problèmes qui se posent dans une catégorie sociale donnée par exemple, dans un système, une communauté…</a:t>
            </a:r>
          </a:p>
        </p:txBody>
      </p:sp>
    </p:spTree>
    <p:extLst>
      <p:ext uri="{BB962C8B-B14F-4D97-AF65-F5344CB8AC3E}">
        <p14:creationId xmlns:p14="http://schemas.microsoft.com/office/powerpoint/2010/main" val="1197604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0D725-213D-4C99-9123-C289D31BA6FA}"/>
              </a:ext>
            </a:extLst>
          </p:cNvPr>
          <p:cNvSpPr>
            <a:spLocks noGrp="1"/>
          </p:cNvSpPr>
          <p:nvPr>
            <p:ph type="title"/>
          </p:nvPr>
        </p:nvSpPr>
        <p:spPr/>
        <p:txBody>
          <a:bodyPr>
            <a:normAutofit/>
          </a:bodyPr>
          <a:lstStyle/>
          <a:p>
            <a:pPr algn="ctr"/>
            <a:r>
              <a:rPr lang="fr-CA" sz="3200" b="1" dirty="0"/>
              <a:t>2- La méthode actionniste </a:t>
            </a:r>
          </a:p>
        </p:txBody>
      </p:sp>
      <p:sp>
        <p:nvSpPr>
          <p:cNvPr id="3" name="Espace réservé du contenu 2">
            <a:extLst>
              <a:ext uri="{FF2B5EF4-FFF2-40B4-BE49-F238E27FC236}">
                <a16:creationId xmlns:a16="http://schemas.microsoft.com/office/drawing/2014/main" id="{8D716D6C-21EF-4101-8D3D-F995D968BC8D}"/>
              </a:ext>
            </a:extLst>
          </p:cNvPr>
          <p:cNvSpPr>
            <a:spLocks noGrp="1"/>
          </p:cNvSpPr>
          <p:nvPr>
            <p:ph idx="1"/>
          </p:nvPr>
        </p:nvSpPr>
        <p:spPr/>
        <p:txBody>
          <a:bodyPr/>
          <a:lstStyle/>
          <a:p>
            <a:pPr algn="just"/>
            <a:r>
              <a:rPr lang="fr-CA" dirty="0"/>
              <a:t>C’est une méthode utilisée dans les organisations et les groupes sociaux. Elle permet de comprendre le fonctionnement et le dysfonctionnement ainsi que les conflits et leur nature.</a:t>
            </a:r>
          </a:p>
          <a:p>
            <a:pPr algn="just"/>
            <a:r>
              <a:rPr lang="fr-CA" dirty="0"/>
              <a:t>La méthode actionniste repose essentiellement sur des entretiens qui permettent de définir les différents groupes sociaux en présence de définir les rôles effectifs de chacun, de ressortir les inter relations entre les groupes, de  définir les différentes perceptions que chaque groupe d’acteurs a d’une situation donnée.</a:t>
            </a:r>
          </a:p>
        </p:txBody>
      </p:sp>
    </p:spTree>
    <p:extLst>
      <p:ext uri="{BB962C8B-B14F-4D97-AF65-F5344CB8AC3E}">
        <p14:creationId xmlns:p14="http://schemas.microsoft.com/office/powerpoint/2010/main" val="252826505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4880</TotalTime>
  <Words>1543</Words>
  <Application>Microsoft Office PowerPoint</Application>
  <PresentationFormat>Grand écran</PresentationFormat>
  <Paragraphs>87</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Arial Black</vt:lpstr>
      <vt:lpstr>Calibri</vt:lpstr>
      <vt:lpstr>Calibri Light</vt:lpstr>
      <vt:lpstr>Thème Office</vt:lpstr>
      <vt:lpstr>Méthodes qualitatives</vt:lpstr>
      <vt:lpstr>Introduction</vt:lpstr>
      <vt:lpstr>Prérequis </vt:lpstr>
      <vt:lpstr>Définitions </vt:lpstr>
      <vt:lpstr>Suite </vt:lpstr>
      <vt:lpstr>Les types de méthodes qualitatives </vt:lpstr>
      <vt:lpstr> 1- La monographie </vt:lpstr>
      <vt:lpstr>Suite </vt:lpstr>
      <vt:lpstr>2- La méthode actionniste </vt:lpstr>
      <vt:lpstr>3- La méthode biographique </vt:lpstr>
      <vt:lpstr>4-La méthode ethnographique </vt:lpstr>
      <vt:lpstr> Les techniques qualitatives de recueil des données </vt:lpstr>
      <vt:lpstr> Les techniques qualitatives d’analyse des données</vt:lpstr>
      <vt:lpstr>1- L’analyse institutionnelle </vt:lpstr>
      <vt:lpstr>2- La socioanalyse</vt:lpstr>
      <vt:lpstr>3-L’analyse de contenu</vt:lpstr>
      <vt:lpstr>Les limites de La méthode qualitative</vt:lpstr>
      <vt:lpstr>Conclusion </vt:lpstr>
      <vt:lpstr>Suite </vt:lpstr>
      <vt:lpstr>Suite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Methodes qualitatives</dc:title>
  <dc:creator>Mamadou Saliou Mbengue</dc:creator>
  <cp:lastModifiedBy>Mamadou Saliou Mbengue</cp:lastModifiedBy>
  <cp:revision>53</cp:revision>
  <dcterms:created xsi:type="dcterms:W3CDTF">2017-12-18T19:57:29Z</dcterms:created>
  <dcterms:modified xsi:type="dcterms:W3CDTF">2019-04-19T09:52:36Z</dcterms:modified>
</cp:coreProperties>
</file>