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7" autoAdjust="0"/>
    <p:restoredTop sz="94660"/>
  </p:normalViewPr>
  <p:slideViewPr>
    <p:cSldViewPr snapToGrid="0">
      <p:cViewPr>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4-17T12:07:54.050"/>
    </inkml:context>
    <inkml:brush xml:id="br0">
      <inkml:brushProperty name="width" value="0.05" units="cm"/>
      <inkml:brushProperty name="height" value="0.05" units="cm"/>
      <inkml:brushProperty name="ignorePressure" value="1"/>
    </inkml:brush>
  </inkml:definitions>
  <inkml:trace contextRef="#ctx0" brushRef="#br0">2137 3613,'30'0,"18"2,-1 2,38 9,-35-5,1-1,14-3,949-2,-487-5,-431 4,14 1,1-5,-1-5,11-6,131-36,-209 41,-1-2,23-9,51-13,-71 23,-6 0,0 2,0 2,1 2,17 0,2 4,-8-1,-1 2,1 2,-36-1,1 0,-1 1,0 1,0 1,0 0,-1 0,1 2,7 4,56 33,-27-17,-1 3,-2 1,6 9,-41-30,0-1,0 0,1-1,0-1,0 0,1-1,0 0,0-1,0-1,1-1,0 0,-1-1,4 0,6-1,0-1,1-2,-1 0,0-2,0 0,0-2,22-8,20-4,-45 14,0-2,-1-1,20-8,-36 12,-1 0,0 0,0 0,-1 0,1 0,-1-1,1 0,-1 1,0-1,0-1,-1 1,1 0,-1-1,0 1,0-1,-1 1,1-1,-1 0,0 0,0 0,-1 0,1 0,1-21,-1-1,-1 0,-4-22,2-10,7 6,2-1,3 1,1 1,4 0,17-43,20-75,-51 167,19-78,14-28,-25 86,1-1,0 1,2 1,1 0,0 0,13-13,-10 18,0 0,2 2,8-7,29-26,-33 29,1 1,0 1,2 1,13-6,-18 11,-1 0,0-2,0 0,-2-1,1 0,-2-2,0 0,0-2,-2-1,198-249,-181 237,0 2,3 2,0 1,1 1,5 0,88-65,-97 66,2 2,0 1,1 1,1 2,7-1,6-4,2 2,0 3,1 2,43-8,128-14,-143 24,-41 6,-1 2,26 0,-53 5,0 1,0 1,0 0,0 0,0 0,0 1,0 1,0 0,-1 0,1 1,-1 0,0 1,-2 0,0 0,0 1,-1 0,1 0,-1 1,-1-1,1 1,3 7,35 64,-40-71,1 5,0 0,0 0,-2 1,1 0,-2 0,1-1,-2 1,0 7,-2 112,-2-65,2 692,3-719,2 0,8 36,-4-29,1 37,-9 133,-2-112,6 36,-4-135,1-1,-1 0,1 0,0 0,0 0,1-1,0 1,0 0,0 0,0-1,1 0,-1 1,1-1,0 0,1 0,-1 0,1-1,-1 1,1-1,0 0,0 0,1 0,-1-1,1 1,-1-1,2 0,14 5,1-2,-1 0,1-1,0-1,0-1,0-1,-1 0,-1 0,0 2,0 0,0 2,11 3,-5 3,-1-2,1-1,0-1,1-1,0-2,0 0,0-2,15 0,-25-2,0 1,0 1,0 1,-1 0,1 1,-1 0,0 1,0 1,-1 1,1 0,-1 0,2 4,0-3,0 0,0-1,0-1,1 0,0-1,0-1,1-1,-1 0,9-1,35 1,-1-3,10-3,24 0,606 2,-673 0,-1-2,1 0,-1-2,0-1,0-1,-1-1,0-2,0 0,12-8,-15 9,0 1,0 1,1 1,0 0,0 2,0 1,13 1,45 0,45 5,-6 1,-84-6,1-1,29-8,-36 6,0 0,1 2,0 2,4 1,-26 1,-1 0,0 1,1 0,-1 0,0 1,0 0,-1 1,1-1,0 2,-1-1,0 1,0 0,-1 0,1 1,-1 0,0 0,-1 0,4 5,10 17,-1 0,-1 0,-1 2,0 5,-1-6,11 25,-12-23,1-1,1 0,2-2,2 1,0 1,-1 0,-1 1,-2 1,-1 1,7 24,-3-17,1 0,19 26,7 13,-13-10,15 48,8 18,-36-100,1-1,2-2,1 0,1-1,2-1,13 9,-29-29,1-1,0 0,1-1,0 0,0-1,1-1,0 0,11 3,-4-2,-1 2,-1 0,13 8,39 31,-33-20,1-3,1-1,38 16,-65-35,1 0,-1 0,1-2,0 1,0-2,0 0,0 0,0-2,1 0,-1 0,0-1,0-1,0 0,11-4,-9 1,-1 0,1-2,-1 1,-1-2,1 0,-1-1,-1 0,1-1,-2 0,0-2,0 1,-1-1,0-1,-1 0,0 0,-1-1,-1 0,2-5,14-28,-1-1,-3-1,-3-1,4-18,29-93,-23 77,13-70,-33 129,1 0,1 0,1 1,1 0,3-2,-2 3,-1 0,-1-1,-1 0,-1-1,2-12,-2-10,0-1,2 0,2 0,6-9,-10 31,-1-1,2-18,-6 26,1-1,1 1,0 0,2 1,7-16,-11 28,1 0,0 0,0 1,0 0,0 0,1 0,0 0,0 1,0-1,1 1,0 1,-1-1,1 1,0 0,1 0,-1 1,0 0,1 0,3 0,23-3,0 1,0 2,1 2,-1 1,27 4,39 1,-47-3,1 2,14 6,-10-2,36 0,-17-6,-11-2,0 4,42 9,-53-4,21 5,1-2,1-5,30-1,1822-9,-1902 0,0-1,0-1,-1-2,0 0,0-2,-1-1,19-9,-37 14,-1 0,0 0,0 0,0 0,0-1,-1 0,0 0,0-1,-1 1,1-1,-1 0,0-1,-1 1,1 0,-1-1,-1 0,1 0,-1 0,0 0,-1 0,1-4,4-24,-2 0,-2 1,-2-34,0 57,-2-1200,2 1205,1-1,-1 1,1-1,1 1,-1-1,1 1,0 0,1 0,-1 0,1 0,0 0,1 1,0-1,0 1,3-4,9-7,0 0,1 2,1 0,2 0,-1 0,0-1,0-1,1-3,242-255,-92 116,-96 83,-29 32,-3-2,-1-1,19-32,-38 46,-8 8,2 0,1 2,1 0,0 0,19-15,-34 35,0 0,-1 0,1 0,0 0,0 0,0 1,0-1,1 1,-1 0,0 0,0 0,1 0,-1 1,1-1,-1 1,0 0,1 0,-1 0,1 1,-1-1,1 1,-1 0,0-1,1 2,-1-1,0 0,0 1,0-1,8 6,0 1,-1 0,0 1,-1 0,1 1,4 7,14 12,-13-11,0 0,-1 2,-1-1,0 2,-2-1,-1 2,0-1,3 14,4 6,-9-28,0 0,1 0,1-1,-1-1,2 1,0-2,0 1,1-2,0 1,13 6,36 32,-43-32,1-1,1-1,0 0,1-1,18 7,-26-14,0 0,-1 1,0 0,0 1,-1 0,0 1,-1 0,0 1,0 0,-1 1,0 0,-1 0,3 5,27 31,-33-43,0 1,-1-1,1 1,-1-1,0 1,-1 1,1-1,-1 0,0 1,-1 0,1-1,-1 1,0 0,-1 0,1 0,-1 1,0 4,-10 135,-1 52,8-52,0-2,7 29,13-74,-11-72,-2 0,1 22,-2-11,2-1,2 4,-1-6,-1 0,0 20,-7 123,-2-99,8 68,-4-144,-1-1,1 1,0 0,0 0,0 0,0 0,0-1,1 1,-1-1,1 1,-1-1,1 1,0-1,0 0,0 0,1 0,-1 0,0 0,1-1,-1 1,1-1,0 1,-1-1,1 0,0 0,0 0,0-1,0 1,0 0,0-1,-1 0,2 0,16 2,0-1,0-2,0 0,14-2,1 0,307-2,-252 6,-73-3,0 0,0-1,0-1,-1 0,0-1,0-1,12-6,54-18,42 0,72-8,-136 30,1 3,0 2,0 3,23 5,29 12,-68-8,43 1,-39-5,34 8,-37-5,0-1,3-3,363-2,-206-4,-98-3,-1-5,13-7,-105 15,-6 1,1 0,0-1,-1 0,1-1,-1 0,0 0,0-1,0-1,-1 1,-5 2,0 0,-1 0,1 0,-1-1,0 1,0-1,0 1,0-1,0 0,-1 0,1 1,-1-1,0 0,1 0,-1-1,-1 1,1 0,0 0,-1 0,0-1,0 1,0 0,0 0,0-1,0 1,-1 0,0 0,0-2,-5-26,-7-26,4 0,1-1,2-28,8-59,1 51,-7-47,0 120,0 0,-1 0,0 1,-2-1,-3-4,2 4,0-2,2 1,0-1,0-8,3 15,-1 0,0 0,-1 1,-1 0,-1 0,-1-3,0 3,2 0,0 0,0-1,2 1,0-1,-1-7,1-37,3 37,-1 1,-1 0,-4-19,-6-3,-2 1,-1 0,-10-14,22 47,0 0,0 0,1 0,0 0,1 0,0-1,1 1,0-1,0 1,1-6,1 9,0 0,0 0,0 1,1-1,0 0,0 0,1 1,0 0,0-1,0 1,1 0,0 1,0-1,1 0,-1 1,3-1,153-134,-77 69,24-29,-95 87,-2-1,0 0,0 0,1-5,20-30,35-47,-30 43,1 1,15-12,-34 46,1 1,1 1,0 1,4-2,53-42,24-21,-65 52,0-1,30-32,-4-1,31-20,2-1,-2 6,-58 50,-1-2,19-22,-45 42,1-1,0 2,0-1,0 1,1 0,1 1,-1 0,1 1,0 0,1 1,-1 0,1 1,0 0,0 1,1 0,-1 1,1 0,4 1,324 2,-128 2,1148-3,-1355 0,-1 0,0 0,1 0,-1 1,1-1,-1 1,0 1,0-1,0 1,1 0,-2 0,1 0,0 1,0 0,2 2,-3-2,-1 1,0 0,-1 0,1 0,-1 0,1 1,-1-1,-1 1,1-1,0 1,-1 0,0 0,0-1,-1 1,1 0,-1 0,0 3,-3 256,-2-80,7-80,0 3,-6 19,1-104,0 0,-1 0,0-1,-2 1,-2 0,8-22,0 0,0 0,0 0,0 0,0 0,0 0,0 0,0 0,0 0,0 0,0 0,0 0,0 0,-1 0,1 0,0 0,0 0,0 0,0 0,0 0,0 0,0 0,0 0,0 0,0 0,0 0,0 0,0 0,0 0,0 0,0 0,-1 0,3-13,3-21,6-18,-3 0,-3-1,0-28,-7-165,-2 86,6 114,-1 11,-2 0,-1-9,1 35,0 0,-1 1,0-1,0 1,-1-1,0 1,0 0,-1 0,0 0,0 1,-2-3,4 8,0 0,1 0,-1 0,0 1,-1-1,1 1,0-1,0 1,-1-1,1 1,-1 0,1 0,-1 0,1 1,-1-1,1 1,-1-1,0 1,1 0,-1 0,0 0,1 0,-1 0,0 1,1-1,-1 1,1 0,-1 0,0 0,1 0,0 0,-1 0,1 1,0-1,0 1,0-1,-1 1,-5 4,1 0,-1 1,1-1,0 1,1 1,-1-1,1 1,1 0,-4 8,-6 19,2 1,1 0,-2 16,-7 20,9-25,2 0,-1 29,-3 8,1-21,-4 0,-14 36,6-13,20-63,-1 0,-1 0,-1 0,-1-1,-2-1,-10 19,-7 5,2 2,2 0,2 1,-1 10,-1-1,-3-1,-3-1,27-50,-1-1,0 1,1-1,-1 1,-1-1,1-1,-1 1,1-1,-1 1,0-1,0-1,0 1,-1-1,1 0,-1 0,1 0,-1-1,0 0,-5 1,-15 0,0 0,0-2,0-1,0-1,-15 0,-412-2,420 7,0 0,0 2,1 2,-1 1,-8 4,8-2,-1-1,1-2,-1-2,-31 2,-11-3,-41 10,47-5,0-3,-2-3,42-2,0 2,0 1,-15 6,10-3,-1-2,-9 0,-52-4,68-3,0 2,0 2,-1 0,1 2,-16 4,9 1,0-2,0-2,-1-1,-9-2,-152-4,72-1,39 4,16 1,-43-6,90 0,0 0,0-2,0-1,1 0,0-2,-4-3,5 2</inkml:trace>
  <inkml:trace contextRef="#ctx0" brushRef="#br0" timeOffset="-96270.4649">26174 1662,'0'776,"-1"-752,-2 0,-1-1,-1 0,-1 1,0-2,-6 11,3-8,1 0,2 0,0 1,2 0,0 4,0 48,3 0,7 54,-5-125,1-1,-1 0,1 0,0 0,0-1,0 1,1 0,0-1,0 1,1-1,-1 0,1 0,0-1,0 1,1-1,0 0,-1 0,1 0,0-1,1 1,-1-1,1-1,-1 1,6 1,15 5,1-1,0-2,0 0,1-2,1-1,19 4,59 8,1-4,22-5,219-7,-135-2,266 3,-457-1,1-2,-1 0,0-2,9-3,36-6,-30 5,0-2,0-1,18-9,-21 7,0 1,2 2,36-6,189-25,-210 31,35-12,-52 12,1 2,0 1,1 2,14 0,434 4,-233 5,-204-2,0 1,0 3,35 9,-47-9,-1-1,20-1,-25-2,0 1,-1 2,29 6,-2 1,1-3,-1-3,1-1,0-4,33-4,31 1,-26 5,-19 0,46-7,-110 4,1-2,-1 0,0 0,-1-1,1 0,-1-1,7-4,75-47,-67 39,2-1,-18 10,0 1,1 0,1 1,-1 0,1 1,0 0,0 1,0 0,1 1,3 0,270-36,-140 10,-115 25</inkml:trace>
  <inkml:trace contextRef="#ctx0" brushRef="#br0" timeOffset="-92173.0098">30261 2398,'31'2,"1"1,-1 2,20 5,-31-4,1-2,0 0,-1-1,1-1,0-2,0 0,0 0,0-2,9-2,-26 3,0 0,0-1,0 1,0 0,0-1,0 0,0 0,0 0,-1-1,1 1,-1-1,0 0,0 0,0 0,0 0,0 0,-1-1,1 1,-1-1,0 0,0 0,-1 0,1 0,-1 0,1 0,-1 0,-1 0,1 0,0 0,-1-1,0 1,0 0,0-1,-1 1,0 0,1 0,-1 0,-1-1,1 1,-1 0,1 1,-1-1,0 0,0 0,-1 1,1-1,-1 1,0 0,0 0,0 0,0 0,-3-2,-4-1,0 0,0 1,-1 0,0 1,0 0,0 1,0 0,-1 0,1 1,-4 1,-10-2,0 2,0 1,0 1,-7 2,29-3,-1 1,0 0,1 0,-1 0,1 0,-1 0,1 1,-1 0,1-1,0 1,0 0,0 1,0-1,0 1,1-1,-1 1,1 0,-1 0,1 0,0 0,0 0,0 0,1 1,-1-1,1 1,0-1,0 1,-1 3,0 0,-1 1,0-1,-1 0,0 0,0 0,-2 2,-9 7</inkml:trace>
  <inkml:trace contextRef="#ctx0" brushRef="#br0" timeOffset="-89031.9882">31292 2398,'80'2,"-27"0,0-2,13-3,-52 2,1-1,-1-1,-1 0,1-1,0 0,-1-1,0 0,0-1,-1-1,8-4,-13 5,0-1,0 1,0-1,-1 0,0-1,0 1,-1-1,0 0,0-1,-1 1,1-4,1-3,0-1,-1 1,-1-1,-1-1,0 1,-1-1,-1 14,-1 0,0 1,0-1,0 0,0 0,0 0,-1 0,1 0,-1 1,0-1,0 0,0 1,0-1,0 0,-1 1,1-1,-1 1,0 0,1 0,-1-1,-1 1,0-1,-1 0,0 1,-1-1,1 1,0 0,-1 0,1 0,-1 1,1-1,-1 1,0 0,0 1,-17-3,-1 2,1 1,0 1,-1 1,0 1,20-3,-13 2,0 0,0 1,0 0,1 1,0 1,-1 1,2 0,-1 1,1 0,0 1,1 1,-1 0,2 1,-1 0,2 1,-1 1,2 0,-1 0,2 1,-1 0,-4 10,1 1,2-3</inkml:trace>
  <inkml:trace contextRef="#ctx0" brushRef="#br0" timeOffset="-85626.0684">30703 1993,'-7'-1,"0"0,1-1,-1 1,1-2,-1 1,1-1,0 0,0 0,0 0,0-1,1 0,-1 0,1-1,-3-3,-45-28,24 22,0 2,-1 2,0 0,-1 2,0 2,-12-1,27 3,1 1,0-2,1 0,-1-1,1 0,0-1,0-1,1 0,0-1,0 0,1-1,1 0,-1-1,8 5,0 0,0 0,1 0,-1-1,1 1,1-1,-1 0,1 1,1-1,-1 0,1 0,0-1,1 1,-1 0,2 0,-1 0,1 0,0 0,0-1,0 2,1 0,-1-1,1 1,0 0,1 0,-1 0,1 1,0-1,1 1,-1-1,1 1,0 0,1 1,-1-1,1 1,0 0,0 0,0 0,0 0,1 1,0 0,24-9,0 2,0 1,1 1,1 2,-1 1,21 0,51 1,41 6,-38 0,-99-2,1 0,0 0,-1 1,1 0,-1 1,0 0,1 0,-1 0,0 1,0 0,0 0,-1 1,4 2,-3 0,0 0,0 1,-1 0,1 0,-2 0,1 1,-1 0,0 0,-1 0,3 6,3 8,-1 0,-1 1,0 0,-2 0,2 18,-6-29,0 0,-2 1,1-1,-1 0,-1 1,0-1,-1 0,0 0,-1 0,-1 0,1-1,-2 2,3-9,0-1,0 1,-1-1,1 1,-1-1,0 0,0 0,0-1,0 1,0-1,0 1,-1-1,1 0,-1 0,0 0,1-1,-1 1,0-1,0 0,-4 0,-8 2,0-1,0-1,-1 0,-8-2,19 1,-26-1</inkml:trace>
  <inkml:trace contextRef="#ctx0" brushRef="#br0" timeOffset="-80027.3398">26874 962,'0'18,"0"95,4 0,14 74,-6-73,-5 0,-5 0,-6 14,1 43,1-134,-1-1,-2 1,-3 5,0-2,3 0,-1 21,4-29,-2-1,-1 0,-2 2,0-2,1 1,2 0,2 3,1-2,-2 60,9 75,-4-155,1-1,0 1,1-1,1 0,0 0,6 9,17 50,-21-37,-2-5</inkml:trace>
  <inkml:trace contextRef="#ctx0" brushRef="#br0" timeOffset="-71913.9368">18261 2141,'106'1,"-17"1,47-6,-108 0,0-2,0 0,-1-2,16-7,-9 3,2 2,8-1,-12 3,1-3,-1 0,-1-2,0-1,28-19,-29 16,0 2,1 0,1 2,0 2,27-7,12 4,-2-4,0-3,40-18,-91 32,0 1,1 1,-1 1,1 1,0 0,14 1,118 4,-64 1,-41-2,-1 2,1 1,37 11,-51-8</inkml:trace>
  <inkml:trace contextRef="#ctx0" brushRef="#br0" timeOffset="32167.2208">370 2507,'107'-21,"-106"21,101-20,-2-4,25-13,267-93,-354 117,-24 9,0 0,-1-2,0 1,0-2,3-2,149-93,-128 82,0 2,0 2,2 1,0 2,11 0,0-2,0-2,44-22,-25 4,18-9,42-13,-119 53</inkml:trace>
  <inkml:trace contextRef="#ctx0" brushRef="#br0" timeOffset="-52278.2329">406 2582,'-2'144,"0"10,7 0,12 5,-6-80,-1 69,-12 342,4-467,0 0,1-1,2 1,1 3,0 1,-1 0,2 24,-5 78,-2-91</inkml:trace>
  <inkml:trace contextRef="#ctx0" brushRef="#br0" timeOffset="3265.7086">2241 2141,'0'21,"-1"21,-1 0,-4 16,-10 80,7 0,5 0,9 42,-3 23,-2 496,1-684,1 1,0-1,1 0,1 1,0-1,1-1,1 1,4 7,12 34,-9 3,-10-30</inkml:trace>
  <inkml:trace contextRef="#ctx0" brushRef="#br0" timeOffset="3264.708">2247 2141,'-1'34,"0"-28,0 0,0 0,-1 0,1-1,-1 1,0 0,-1-1,1 0,-1 1,0-1,-1 0,1-1,-1 1,0-1,0 1,0-1,-1 0,1-1,-5 4,-10 4,-1 0,1-1,-2-1,-16 5,-39 19,58-23,-2 2,-1-1,-1-1,0-1,0 0,-7 0,-69 14,-57 15,3 17,77-26,-31 5,41-14,-41 21,-24 7,91-33,-34 7,58-18,1 1,-1 0,1 1,0 1,0 0,1 1,0 1,-4 3,-47 27,50-32,1 0,-1-1,0-1,0 0,0-1,-1-1,1 0,-1-1,0 0,0-1,-8-1,-10-5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4-17T12:08:16.498"/>
    </inkml:context>
    <inkml:brush xml:id="br0">
      <inkml:brushProperty name="width" value="0.05" units="cm"/>
      <inkml:brushProperty name="height" value="0.05" units="cm"/>
      <inkml:brushProperty name="ignorePressure" value="1"/>
    </inkml:brush>
  </inkml:definitions>
  <inkml:trace contextRef="#ctx0" brushRef="#br0">83 507,'0'-57,"-4"-136,1 161,-1 0,-1 0,-2 1,-10-29,15 53,-1 0,0 0,-1 0,1 0,-1 0,-4-4,-7-6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112C17-C865-4E0C-A614-E738BC06C9F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753B8F5F-8842-4EE5-9CF7-577397CE2F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1B8455B4-57D6-4446-855D-D429A12F36E5}"/>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5" name="Espace réservé du pied de page 4">
            <a:extLst>
              <a:ext uri="{FF2B5EF4-FFF2-40B4-BE49-F238E27FC236}">
                <a16:creationId xmlns:a16="http://schemas.microsoft.com/office/drawing/2014/main" id="{7A8339B8-202E-4785-90D5-A41E1F064F6A}"/>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1C09DE0-9EB8-4703-80B9-4A819BA10345}"/>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328611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76E62E-9A65-4801-8F8E-3069065D91AA}"/>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DFE5963F-ECC3-4E90-8EF3-5A27C5963F9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EAFE2AD-B520-4932-9495-EBE09120205A}"/>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5" name="Espace réservé du pied de page 4">
            <a:extLst>
              <a:ext uri="{FF2B5EF4-FFF2-40B4-BE49-F238E27FC236}">
                <a16:creationId xmlns:a16="http://schemas.microsoft.com/office/drawing/2014/main" id="{934FBA66-0005-4386-BDED-9EDB8A3FE3B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A0975E3-B4E5-4F04-AAC9-B1C5A618EF5D}"/>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936231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2A813A7-14CD-44BE-89D2-4FA9B7A335A9}"/>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C1AA6F94-8C6B-4EBD-AEF6-9E50BD8DE34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61DA24E-D8DA-4CA2-B70E-7F96888A2C15}"/>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5" name="Espace réservé du pied de page 4">
            <a:extLst>
              <a:ext uri="{FF2B5EF4-FFF2-40B4-BE49-F238E27FC236}">
                <a16:creationId xmlns:a16="http://schemas.microsoft.com/office/drawing/2014/main" id="{990B191D-5E34-4FB6-A018-B553DCD83BD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FFBDE80-3A59-4E4B-A3C1-075B1C9081AB}"/>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117650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10DD3A-9FB6-49A2-943B-3EEC80CC51E4}"/>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845E2F61-F8B3-494D-9850-B92F2E6C2DEC}"/>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7F8B23E-1C29-40F2-91D3-274211E0469D}"/>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5" name="Espace réservé du pied de page 4">
            <a:extLst>
              <a:ext uri="{FF2B5EF4-FFF2-40B4-BE49-F238E27FC236}">
                <a16:creationId xmlns:a16="http://schemas.microsoft.com/office/drawing/2014/main" id="{30B40064-43DD-4862-BDF1-AE4EDC266A1E}"/>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7048521-D5CA-4686-BD63-806C90D831BA}"/>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1467601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552191-91C2-4D9C-B1D1-621A4FA7722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48BAAA87-C0ED-407F-82D0-605688B687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8C48E68B-1972-4DE0-B8C8-80B6AD71BDEA}"/>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5" name="Espace réservé du pied de page 4">
            <a:extLst>
              <a:ext uri="{FF2B5EF4-FFF2-40B4-BE49-F238E27FC236}">
                <a16:creationId xmlns:a16="http://schemas.microsoft.com/office/drawing/2014/main" id="{8565B038-4EE7-443F-8192-3C3EBDBAAF2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4196496-F33C-41B6-9550-6E1426CB37C6}"/>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404945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6929DC-0997-4195-A221-8D1A95242F83}"/>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F45FD237-5033-4B77-BA05-ABA5C9ABDDD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B11109F2-4C9D-45A9-A1D2-F1CC5CA3B9F5}"/>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4AB7EB18-6521-45B8-9EB7-EC2F547914E2}"/>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6" name="Espace réservé du pied de page 5">
            <a:extLst>
              <a:ext uri="{FF2B5EF4-FFF2-40B4-BE49-F238E27FC236}">
                <a16:creationId xmlns:a16="http://schemas.microsoft.com/office/drawing/2014/main" id="{D5541C62-51AB-4409-B4CB-48AD0FA8BCD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BF7C0F0-8037-402B-AC0C-5FC39E103FB7}"/>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262894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0D7750-8AA1-40F8-9CCA-01BD662D0DC3}"/>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1F86B7E9-C6FB-4D63-96F5-A6E85067B5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F3573EDE-ABB2-48F0-A95C-0D31606D2AF8}"/>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982ACFB7-FD28-4D4A-A5AA-2589BCA719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CB80CF8-88A6-4D53-B358-44A7AED4193E}"/>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CF2750FB-2D3E-4D74-A242-CF5C06A6CCC5}"/>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8" name="Espace réservé du pied de page 7">
            <a:extLst>
              <a:ext uri="{FF2B5EF4-FFF2-40B4-BE49-F238E27FC236}">
                <a16:creationId xmlns:a16="http://schemas.microsoft.com/office/drawing/2014/main" id="{DD19FE31-5630-45E3-BC8F-16C7CD7F9981}"/>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11E42E46-368C-44CD-A886-FA6DC0128AE6}"/>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805597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F9A3A5-D233-484D-A4C5-521D997268A9}"/>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46B37EC2-FDC9-43C3-B466-B5554F3A7412}"/>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4" name="Espace réservé du pied de page 3">
            <a:extLst>
              <a:ext uri="{FF2B5EF4-FFF2-40B4-BE49-F238E27FC236}">
                <a16:creationId xmlns:a16="http://schemas.microsoft.com/office/drawing/2014/main" id="{DA78BE57-E9CE-40D1-BF20-4E9EF866FAA2}"/>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85226589-D12D-40A9-8BAB-2BDFC8D07E3F}"/>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4084770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9D153F4-0489-4A01-B098-C0A25D3F39F1}"/>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3" name="Espace réservé du pied de page 2">
            <a:extLst>
              <a:ext uri="{FF2B5EF4-FFF2-40B4-BE49-F238E27FC236}">
                <a16:creationId xmlns:a16="http://schemas.microsoft.com/office/drawing/2014/main" id="{A4EB1253-3772-4B54-BF1A-3FD16D3B50F1}"/>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6AA8956C-A98C-4E68-9DDC-49FB69EE1E08}"/>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418092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AE2E96-9B18-4261-AD10-EBE3EC8261A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842338A9-5A56-41D4-B4BC-34442471BE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76E8A634-3CD3-42D6-8C5B-5A638ACCB8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B96AD3D-0EF1-4AFB-B3EC-04B7E8980B6D}"/>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6" name="Espace réservé du pied de page 5">
            <a:extLst>
              <a:ext uri="{FF2B5EF4-FFF2-40B4-BE49-F238E27FC236}">
                <a16:creationId xmlns:a16="http://schemas.microsoft.com/office/drawing/2014/main" id="{A8AEA794-923A-4E60-A8B9-49ED3B8ED60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67B1408-A38B-4E35-9CDF-999F1BFF2E3D}"/>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210097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3A5943-AFEC-4212-AA21-984DA59C4C1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BB76787C-BF20-4182-B12D-6603C514DA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4141D883-8B81-4EFA-980F-105C72C24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4307557-D11D-45A9-811F-693F02C8BE3C}"/>
              </a:ext>
            </a:extLst>
          </p:cNvPr>
          <p:cNvSpPr>
            <a:spLocks noGrp="1"/>
          </p:cNvSpPr>
          <p:nvPr>
            <p:ph type="dt" sz="half" idx="10"/>
          </p:nvPr>
        </p:nvSpPr>
        <p:spPr/>
        <p:txBody>
          <a:bodyPr/>
          <a:lstStyle/>
          <a:p>
            <a:fld id="{8F54CA49-D813-4E13-A7B4-D4E4C61F1A70}" type="datetimeFigureOut">
              <a:rPr lang="fr-CA" smtClean="0"/>
              <a:t>2018-04-17</a:t>
            </a:fld>
            <a:endParaRPr lang="fr-CA"/>
          </a:p>
        </p:txBody>
      </p:sp>
      <p:sp>
        <p:nvSpPr>
          <p:cNvPr id="6" name="Espace réservé du pied de page 5">
            <a:extLst>
              <a:ext uri="{FF2B5EF4-FFF2-40B4-BE49-F238E27FC236}">
                <a16:creationId xmlns:a16="http://schemas.microsoft.com/office/drawing/2014/main" id="{0A52A541-D187-4CB5-BAEE-82B5C2E34C57}"/>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39B6E487-B318-4CD4-83F6-9B2D5CDD9BC2}"/>
              </a:ext>
            </a:extLst>
          </p:cNvPr>
          <p:cNvSpPr>
            <a:spLocks noGrp="1"/>
          </p:cNvSpPr>
          <p:nvPr>
            <p:ph type="sldNum" sz="quarter" idx="12"/>
          </p:nvPr>
        </p:nvSpPr>
        <p:spPr/>
        <p:txBody>
          <a:bodyPr/>
          <a:lstStyle/>
          <a:p>
            <a:fld id="{7CF7E573-1EE4-430A-934E-C93A6CD63CA2}" type="slidenum">
              <a:rPr lang="fr-CA" smtClean="0"/>
              <a:t>‹N°›</a:t>
            </a:fld>
            <a:endParaRPr lang="fr-CA"/>
          </a:p>
        </p:txBody>
      </p:sp>
    </p:spTree>
    <p:extLst>
      <p:ext uri="{BB962C8B-B14F-4D97-AF65-F5344CB8AC3E}">
        <p14:creationId xmlns:p14="http://schemas.microsoft.com/office/powerpoint/2010/main" val="3312456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B9BA931-FC34-4E3D-911F-8F77E392D2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E4486EC2-7C31-420F-8CE4-A332EAC70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ADBBE7C-0CC6-46C7-86CC-55D10B0F1D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4CA49-D813-4E13-A7B4-D4E4C61F1A70}" type="datetimeFigureOut">
              <a:rPr lang="fr-CA" smtClean="0"/>
              <a:t>2018-04-17</a:t>
            </a:fld>
            <a:endParaRPr lang="fr-CA"/>
          </a:p>
        </p:txBody>
      </p:sp>
      <p:sp>
        <p:nvSpPr>
          <p:cNvPr id="5" name="Espace réservé du pied de page 4">
            <a:extLst>
              <a:ext uri="{FF2B5EF4-FFF2-40B4-BE49-F238E27FC236}">
                <a16:creationId xmlns:a16="http://schemas.microsoft.com/office/drawing/2014/main" id="{A17B98F8-63DB-4DFC-B4E6-B8A2DF222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07A0C9DC-1DB6-4893-98EF-F9F9456E35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7E573-1EE4-430A-934E-C93A6CD63CA2}" type="slidenum">
              <a:rPr lang="fr-CA" smtClean="0"/>
              <a:t>‹N°›</a:t>
            </a:fld>
            <a:endParaRPr lang="fr-CA"/>
          </a:p>
        </p:txBody>
      </p:sp>
    </p:spTree>
    <p:extLst>
      <p:ext uri="{BB962C8B-B14F-4D97-AF65-F5344CB8AC3E}">
        <p14:creationId xmlns:p14="http://schemas.microsoft.com/office/powerpoint/2010/main" val="4272427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ustomXml" Target="../ink/ink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D7B61-BA90-4A04-83B9-33BD2FC0B04B}"/>
              </a:ext>
            </a:extLst>
          </p:cNvPr>
          <p:cNvSpPr>
            <a:spLocks noGrp="1"/>
          </p:cNvSpPr>
          <p:nvPr>
            <p:ph type="ctrTitle"/>
          </p:nvPr>
        </p:nvSpPr>
        <p:spPr/>
        <p:txBody>
          <a:bodyPr/>
          <a:lstStyle/>
          <a:p>
            <a:r>
              <a:rPr lang="fr-CA" b="1" dirty="0"/>
              <a:t>Méthodes qualitatives: La MARP</a:t>
            </a:r>
            <a:endParaRPr lang="fr-CA" dirty="0"/>
          </a:p>
        </p:txBody>
      </p:sp>
      <p:sp>
        <p:nvSpPr>
          <p:cNvPr id="3" name="Sous-titre 2">
            <a:extLst>
              <a:ext uri="{FF2B5EF4-FFF2-40B4-BE49-F238E27FC236}">
                <a16:creationId xmlns:a16="http://schemas.microsoft.com/office/drawing/2014/main" id="{D762A377-E027-41BE-A976-351DE3944E63}"/>
              </a:ext>
            </a:extLst>
          </p:cNvPr>
          <p:cNvSpPr>
            <a:spLocks noGrp="1"/>
          </p:cNvSpPr>
          <p:nvPr>
            <p:ph type="subTitle" idx="1"/>
          </p:nvPr>
        </p:nvSpPr>
        <p:spPr/>
        <p:txBody>
          <a:bodyPr>
            <a:normAutofit lnSpcReduction="10000"/>
          </a:bodyPr>
          <a:lstStyle/>
          <a:p>
            <a:r>
              <a:rPr lang="fr-CA" b="1" dirty="0">
                <a:latin typeface="Arial Black" panose="020B0A04020102020204" pitchFamily="34" charset="0"/>
              </a:rPr>
              <a:t>Dr Mbengue </a:t>
            </a:r>
          </a:p>
          <a:p>
            <a:r>
              <a:rPr lang="fr-CA" b="1" dirty="0">
                <a:latin typeface="Arial Black" panose="020B0A04020102020204" pitchFamily="34" charset="0"/>
              </a:rPr>
              <a:t>msmbengue8@gmail.com</a:t>
            </a:r>
          </a:p>
          <a:p>
            <a:r>
              <a:rPr lang="fr-CA" b="1" dirty="0">
                <a:latin typeface="Arial Black" panose="020B0A04020102020204" pitchFamily="34" charset="0"/>
              </a:rPr>
              <a:t>L1 DD</a:t>
            </a:r>
          </a:p>
          <a:p>
            <a:r>
              <a:rPr lang="fr-CA" b="1" dirty="0">
                <a:latin typeface="Arial Black" panose="020B0A04020102020204" pitchFamily="34" charset="0"/>
              </a:rPr>
              <a:t>UADB </a:t>
            </a:r>
          </a:p>
          <a:p>
            <a:endParaRPr lang="fr-CA" dirty="0"/>
          </a:p>
        </p:txBody>
      </p:sp>
    </p:spTree>
    <p:extLst>
      <p:ext uri="{BB962C8B-B14F-4D97-AF65-F5344CB8AC3E}">
        <p14:creationId xmlns:p14="http://schemas.microsoft.com/office/powerpoint/2010/main" val="1653202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ECBFE-BF3D-49B3-954C-17DFAB19DA9F}"/>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F1E20FA1-038C-4C2E-B431-0FB4E3DF5DBA}"/>
              </a:ext>
            </a:extLst>
          </p:cNvPr>
          <p:cNvSpPr>
            <a:spLocks noGrp="1"/>
          </p:cNvSpPr>
          <p:nvPr>
            <p:ph idx="1"/>
          </p:nvPr>
        </p:nvSpPr>
        <p:spPr/>
        <p:txBody>
          <a:bodyPr/>
          <a:lstStyle/>
          <a:p>
            <a:pPr marL="0" indent="0">
              <a:buNone/>
            </a:pPr>
            <a:r>
              <a:rPr lang="fr-CA" dirty="0"/>
              <a:t>4- </a:t>
            </a:r>
            <a:r>
              <a:rPr lang="fr-CA" b="1" dirty="0"/>
              <a:t>la triangulation </a:t>
            </a:r>
          </a:p>
          <a:p>
            <a:pPr marL="0" indent="0" algn="just">
              <a:buNone/>
            </a:pPr>
            <a:r>
              <a:rPr lang="fr-CA" dirty="0"/>
              <a:t>C’est le fait de poser une même question à trois personnes différentes l’objectifs étant de recouper une information, exemple nous pouvons poser une question à l’imam, au chef de village, au président de l’association des jeunes.</a:t>
            </a:r>
          </a:p>
          <a:p>
            <a:pPr marL="0" indent="0" algn="just">
              <a:buNone/>
            </a:pPr>
            <a:r>
              <a:rPr lang="fr-CA" b="1" dirty="0"/>
              <a:t>5-le processus itératif</a:t>
            </a:r>
          </a:p>
          <a:p>
            <a:pPr marL="0" indent="0" algn="just">
              <a:buNone/>
            </a:pPr>
            <a:r>
              <a:rPr lang="fr-CA" dirty="0"/>
              <a:t>C’est le va et vient, le retour sur les mêmes questions pour avoir la confirmation des informations recueillies.</a:t>
            </a:r>
          </a:p>
        </p:txBody>
      </p:sp>
    </p:spTree>
    <p:extLst>
      <p:ext uri="{BB962C8B-B14F-4D97-AF65-F5344CB8AC3E}">
        <p14:creationId xmlns:p14="http://schemas.microsoft.com/office/powerpoint/2010/main" val="3997541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CB85C5-9687-413E-9522-3FE5AB6D078E}"/>
              </a:ext>
            </a:extLst>
          </p:cNvPr>
          <p:cNvSpPr>
            <a:spLocks noGrp="1"/>
          </p:cNvSpPr>
          <p:nvPr>
            <p:ph type="title"/>
          </p:nvPr>
        </p:nvSpPr>
        <p:spPr/>
        <p:txBody>
          <a:bodyPr/>
          <a:lstStyle/>
          <a:p>
            <a:pPr algn="ctr"/>
            <a:r>
              <a:rPr lang="fr-CA" b="1" dirty="0"/>
              <a:t>Suite </a:t>
            </a:r>
          </a:p>
        </p:txBody>
      </p:sp>
      <p:sp>
        <p:nvSpPr>
          <p:cNvPr id="3" name="Espace réservé du contenu 2">
            <a:extLst>
              <a:ext uri="{FF2B5EF4-FFF2-40B4-BE49-F238E27FC236}">
                <a16:creationId xmlns:a16="http://schemas.microsoft.com/office/drawing/2014/main" id="{B3BB135D-EC23-4ECD-A066-1CBE837DE9FA}"/>
              </a:ext>
            </a:extLst>
          </p:cNvPr>
          <p:cNvSpPr>
            <a:spLocks noGrp="1"/>
          </p:cNvSpPr>
          <p:nvPr>
            <p:ph idx="1"/>
          </p:nvPr>
        </p:nvSpPr>
        <p:spPr/>
        <p:txBody>
          <a:bodyPr/>
          <a:lstStyle/>
          <a:p>
            <a:pPr marL="0" indent="0">
              <a:buNone/>
            </a:pPr>
            <a:r>
              <a:rPr lang="fr-CA" b="1" dirty="0"/>
              <a:t>6-l’interaction </a:t>
            </a:r>
          </a:p>
          <a:p>
            <a:pPr marL="0" indent="0" algn="just">
              <a:buNone/>
            </a:pPr>
            <a:r>
              <a:rPr lang="fr-CA" dirty="0"/>
              <a:t>Les populations d’une communauté interagissent, il appartient au chercheur de faire ressortir la nature de ces interactions, les intérêts et les difficultés.  </a:t>
            </a:r>
          </a:p>
          <a:p>
            <a:pPr marL="0" indent="0">
              <a:buNone/>
            </a:pPr>
            <a:r>
              <a:rPr lang="fr-CA" b="1" dirty="0"/>
              <a:t>7-l’apprentissage </a:t>
            </a:r>
          </a:p>
          <a:p>
            <a:pPr marL="0" indent="0">
              <a:buNone/>
            </a:pPr>
            <a:r>
              <a:rPr lang="fr-CA" dirty="0"/>
              <a:t>Il faut accéder aux savoirs locaux et croire que les populations ont un savoir.</a:t>
            </a:r>
          </a:p>
          <a:p>
            <a:pPr marL="0" indent="0">
              <a:buNone/>
            </a:pPr>
            <a:r>
              <a:rPr lang="fr-CA" dirty="0"/>
              <a:t>Avec la MARP on découvre toujours le savoir de l’autre</a:t>
            </a:r>
          </a:p>
          <a:p>
            <a:pPr marL="0" indent="0">
              <a:buNone/>
            </a:pPr>
            <a:endParaRPr lang="fr-CA" dirty="0"/>
          </a:p>
        </p:txBody>
      </p:sp>
    </p:spTree>
    <p:extLst>
      <p:ext uri="{BB962C8B-B14F-4D97-AF65-F5344CB8AC3E}">
        <p14:creationId xmlns:p14="http://schemas.microsoft.com/office/powerpoint/2010/main" val="317386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B5AE1F-D6AE-4419-BD7D-FDCC5D804F07}"/>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AA21AB20-7A34-451E-9DCB-25D2FE28795A}"/>
              </a:ext>
            </a:extLst>
          </p:cNvPr>
          <p:cNvSpPr>
            <a:spLocks noGrp="1"/>
          </p:cNvSpPr>
          <p:nvPr>
            <p:ph idx="1"/>
          </p:nvPr>
        </p:nvSpPr>
        <p:spPr/>
        <p:txBody>
          <a:bodyPr/>
          <a:lstStyle/>
          <a:p>
            <a:pPr marL="0" indent="0">
              <a:buNone/>
            </a:pPr>
            <a:r>
              <a:rPr lang="fr-CA" b="1" dirty="0"/>
              <a:t>8- le savoir traditionnel</a:t>
            </a:r>
          </a:p>
          <a:p>
            <a:pPr marL="0" indent="0" algn="just">
              <a:buNone/>
            </a:pPr>
            <a:r>
              <a:rPr lang="fr-CA" dirty="0"/>
              <a:t>Il a une force et une grande importance dans le cadre d’une recherche. Il permet de comprendre ce qui paraît insensé et incompréhensibles sans explications. </a:t>
            </a:r>
          </a:p>
          <a:p>
            <a:pPr marL="0" indent="0" algn="just">
              <a:buNone/>
            </a:pPr>
            <a:r>
              <a:rPr lang="fr-CA" dirty="0"/>
              <a:t>Chez les Manding par exemple, la première femme peut demander à l’homme de chercher une seconde épouse. </a:t>
            </a:r>
          </a:p>
          <a:p>
            <a:pPr marL="0" indent="0" algn="just">
              <a:buNone/>
            </a:pPr>
            <a:r>
              <a:rPr lang="fr-CA" b="1" dirty="0"/>
              <a:t>9-l’ignorance optimale</a:t>
            </a:r>
          </a:p>
          <a:p>
            <a:pPr marL="0" indent="0" algn="just">
              <a:buNone/>
            </a:pPr>
            <a:r>
              <a:rPr lang="fr-CA" dirty="0"/>
              <a:t>Il ne faut pas montrer aux populations que l’on connaît tout, il faut garder une certaine humilité.</a:t>
            </a:r>
          </a:p>
          <a:p>
            <a:pPr marL="0" indent="0" algn="just">
              <a:buNone/>
            </a:pPr>
            <a:endParaRPr lang="fr-CA" dirty="0"/>
          </a:p>
          <a:p>
            <a:pPr marL="0" indent="0">
              <a:buNone/>
            </a:pPr>
            <a:endParaRPr lang="fr-CA" dirty="0"/>
          </a:p>
        </p:txBody>
      </p:sp>
    </p:spTree>
    <p:extLst>
      <p:ext uri="{BB962C8B-B14F-4D97-AF65-F5344CB8AC3E}">
        <p14:creationId xmlns:p14="http://schemas.microsoft.com/office/powerpoint/2010/main" val="93600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5ACEC4-C246-40B3-B6E5-956BF9DB5EC7}"/>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F89F0BCD-EAD4-4A65-A854-C61712CE97B6}"/>
              </a:ext>
            </a:extLst>
          </p:cNvPr>
          <p:cNvSpPr>
            <a:spLocks noGrp="1"/>
          </p:cNvSpPr>
          <p:nvPr>
            <p:ph idx="1"/>
          </p:nvPr>
        </p:nvSpPr>
        <p:spPr/>
        <p:txBody>
          <a:bodyPr>
            <a:normAutofit lnSpcReduction="10000"/>
          </a:bodyPr>
          <a:lstStyle/>
          <a:p>
            <a:pPr marL="0" indent="0">
              <a:buNone/>
            </a:pPr>
            <a:r>
              <a:rPr lang="fr-CA" b="1" dirty="0"/>
              <a:t>10- innovation  </a:t>
            </a:r>
          </a:p>
          <a:p>
            <a:pPr marL="0" indent="0" algn="just">
              <a:buNone/>
            </a:pPr>
            <a:r>
              <a:rPr lang="fr-CA" dirty="0"/>
              <a:t>Le chercheur ne doit pas éluder les autres méthodes qui peuvent lui faire comprendre la réalité du milieu d’étude. Il doit avoir une ouverture d’esprit, chercher à adopter des stratégies pertinentes dans la collecte d’informations </a:t>
            </a:r>
          </a:p>
          <a:p>
            <a:pPr marL="0" indent="0" algn="just">
              <a:buNone/>
            </a:pPr>
            <a:r>
              <a:rPr lang="fr-CA" b="1" dirty="0"/>
              <a:t>11</a:t>
            </a:r>
            <a:r>
              <a:rPr lang="fr-CA" dirty="0"/>
              <a:t>- </a:t>
            </a:r>
            <a:r>
              <a:rPr lang="fr-CA" b="1" dirty="0"/>
              <a:t>les biais de sexe, de politesse, de raison</a:t>
            </a:r>
          </a:p>
          <a:p>
            <a:pPr marL="0" indent="0" algn="just">
              <a:buNone/>
            </a:pPr>
            <a:r>
              <a:rPr lang="fr-CA" dirty="0"/>
              <a:t>Au moment de la recherche le chercheur doit maîtriser certaines pratiques sociales et culturelles du milieu: exemple dans certaines zones on ne salut pas les femmes, on enlève les chaussures avant d’entrer dans une case, il faut aller aussi dans le lieu en fonction de la disponibilité des paysans…..  </a:t>
            </a:r>
          </a:p>
        </p:txBody>
      </p:sp>
    </p:spTree>
    <p:extLst>
      <p:ext uri="{BB962C8B-B14F-4D97-AF65-F5344CB8AC3E}">
        <p14:creationId xmlns:p14="http://schemas.microsoft.com/office/powerpoint/2010/main" val="304191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986B0B-040B-4936-A19E-54464847D849}"/>
              </a:ext>
            </a:extLst>
          </p:cNvPr>
          <p:cNvSpPr>
            <a:spLocks noGrp="1"/>
          </p:cNvSpPr>
          <p:nvPr>
            <p:ph type="title"/>
          </p:nvPr>
        </p:nvSpPr>
        <p:spPr/>
        <p:txBody>
          <a:bodyPr/>
          <a:lstStyle/>
          <a:p>
            <a:pPr algn="ctr"/>
            <a:r>
              <a:rPr lang="fr-CA" b="1" dirty="0"/>
              <a:t>III- les outils de la MARP</a:t>
            </a:r>
          </a:p>
        </p:txBody>
      </p:sp>
      <p:sp>
        <p:nvSpPr>
          <p:cNvPr id="3" name="Espace réservé du contenu 2">
            <a:extLst>
              <a:ext uri="{FF2B5EF4-FFF2-40B4-BE49-F238E27FC236}">
                <a16:creationId xmlns:a16="http://schemas.microsoft.com/office/drawing/2014/main" id="{8EFA01D0-CC10-4E43-A9AC-376151A96703}"/>
              </a:ext>
            </a:extLst>
          </p:cNvPr>
          <p:cNvSpPr>
            <a:spLocks noGrp="1"/>
          </p:cNvSpPr>
          <p:nvPr>
            <p:ph idx="1"/>
          </p:nvPr>
        </p:nvSpPr>
        <p:spPr/>
        <p:txBody>
          <a:bodyPr/>
          <a:lstStyle/>
          <a:p>
            <a:pPr marL="0" indent="0">
              <a:buNone/>
            </a:pPr>
            <a:r>
              <a:rPr lang="fr-CA" dirty="0"/>
              <a:t>Ils sont au nombre de douze</a:t>
            </a:r>
          </a:p>
          <a:p>
            <a:pPr marL="0" indent="0">
              <a:buNone/>
            </a:pPr>
            <a:r>
              <a:rPr lang="fr-CA" b="1" dirty="0"/>
              <a:t>1-la revue des données secondaires</a:t>
            </a:r>
          </a:p>
          <a:p>
            <a:pPr marL="0" indent="0" algn="just">
              <a:buNone/>
            </a:pPr>
            <a:r>
              <a:rPr lang="fr-CA" dirty="0"/>
              <a:t>Il faut avoir des données de manières informelles en visitant les services, rencontrer des personnes ressources, faire une lecture de documents, avoir si possible une carte du milieu. C’est en quelque sorte l’état des connaissances qui met à l’aise le chercheur et lui permet d’aller plus vite.</a:t>
            </a:r>
          </a:p>
          <a:p>
            <a:pPr marL="0" indent="0" algn="just">
              <a:buNone/>
            </a:pPr>
            <a:endParaRPr lang="fr-CA" dirty="0"/>
          </a:p>
        </p:txBody>
      </p:sp>
    </p:spTree>
    <p:extLst>
      <p:ext uri="{BB962C8B-B14F-4D97-AF65-F5344CB8AC3E}">
        <p14:creationId xmlns:p14="http://schemas.microsoft.com/office/powerpoint/2010/main" val="1827994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F912BC-5834-4347-9E20-D438F5322E83}"/>
              </a:ext>
            </a:extLst>
          </p:cNvPr>
          <p:cNvSpPr>
            <a:spLocks noGrp="1"/>
          </p:cNvSpPr>
          <p:nvPr>
            <p:ph type="title"/>
          </p:nvPr>
        </p:nvSpPr>
        <p:spPr/>
        <p:txBody>
          <a:bodyPr/>
          <a:lstStyle/>
          <a:p>
            <a:pPr algn="ctr"/>
            <a:r>
              <a:rPr lang="fr-CA" b="1" dirty="0"/>
              <a:t>Suite</a:t>
            </a:r>
            <a:r>
              <a:rPr lang="fr-CA" dirty="0"/>
              <a:t> </a:t>
            </a:r>
          </a:p>
        </p:txBody>
      </p:sp>
      <p:sp>
        <p:nvSpPr>
          <p:cNvPr id="3" name="Espace réservé du contenu 2">
            <a:extLst>
              <a:ext uri="{FF2B5EF4-FFF2-40B4-BE49-F238E27FC236}">
                <a16:creationId xmlns:a16="http://schemas.microsoft.com/office/drawing/2014/main" id="{709C9403-E89C-4BE7-9A00-F42F3BFC5CA4}"/>
              </a:ext>
            </a:extLst>
          </p:cNvPr>
          <p:cNvSpPr>
            <a:spLocks noGrp="1"/>
          </p:cNvSpPr>
          <p:nvPr>
            <p:ph idx="1"/>
          </p:nvPr>
        </p:nvSpPr>
        <p:spPr/>
        <p:txBody>
          <a:bodyPr/>
          <a:lstStyle/>
          <a:p>
            <a:pPr marL="0" indent="0">
              <a:buNone/>
            </a:pPr>
            <a:r>
              <a:rPr lang="fr-CA" b="1" dirty="0"/>
              <a:t>2- le profil historique </a:t>
            </a:r>
          </a:p>
          <a:p>
            <a:pPr marL="0" indent="0">
              <a:buNone/>
            </a:pPr>
            <a:endParaRPr lang="fr-CA" b="1" dirty="0"/>
          </a:p>
        </p:txBody>
      </p:sp>
      <p:graphicFrame>
        <p:nvGraphicFramePr>
          <p:cNvPr id="4" name="Tableau 3">
            <a:extLst>
              <a:ext uri="{FF2B5EF4-FFF2-40B4-BE49-F238E27FC236}">
                <a16:creationId xmlns:a16="http://schemas.microsoft.com/office/drawing/2014/main" id="{820A8BD2-669F-4E7C-A2C3-7AA3784C6604}"/>
              </a:ext>
            </a:extLst>
          </p:cNvPr>
          <p:cNvGraphicFramePr>
            <a:graphicFrameLocks noGrp="1"/>
          </p:cNvGraphicFramePr>
          <p:nvPr>
            <p:extLst>
              <p:ext uri="{D42A27DB-BD31-4B8C-83A1-F6EECF244321}">
                <p14:modId xmlns:p14="http://schemas.microsoft.com/office/powerpoint/2010/main" val="2269490887"/>
              </p:ext>
            </p:extLst>
          </p:nvPr>
        </p:nvGraphicFramePr>
        <p:xfrm>
          <a:off x="932070" y="2411895"/>
          <a:ext cx="8128000" cy="29260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909067073"/>
                    </a:ext>
                  </a:extLst>
                </a:gridCol>
              </a:tblGrid>
              <a:tr h="0">
                <a:tc>
                  <a:txBody>
                    <a:bodyPr/>
                    <a:lstStyle/>
                    <a:p>
                      <a:r>
                        <a:rPr lang="fr-CA" dirty="0"/>
                        <a:t>Repères                                                                                       Événements </a:t>
                      </a:r>
                    </a:p>
                  </a:txBody>
                  <a:tcPr/>
                </a:tc>
                <a:extLst>
                  <a:ext uri="{0D108BD9-81ED-4DB2-BD59-A6C34878D82A}">
                    <a16:rowId xmlns:a16="http://schemas.microsoft.com/office/drawing/2014/main" val="1204058240"/>
                  </a:ext>
                </a:extLst>
              </a:tr>
              <a:tr h="0">
                <a:tc>
                  <a:txBody>
                    <a:bodyPr/>
                    <a:lstStyle/>
                    <a:p>
                      <a:r>
                        <a:rPr lang="fr-CA" dirty="0"/>
                        <a:t>1902                                                                arrivée de l’administration coloniale</a:t>
                      </a:r>
                    </a:p>
                  </a:txBody>
                  <a:tcPr/>
                </a:tc>
                <a:extLst>
                  <a:ext uri="{0D108BD9-81ED-4DB2-BD59-A6C34878D82A}">
                    <a16:rowId xmlns:a16="http://schemas.microsoft.com/office/drawing/2014/main" val="4234740232"/>
                  </a:ext>
                </a:extLst>
              </a:tr>
              <a:tr h="0">
                <a:tc>
                  <a:txBody>
                    <a:bodyPr/>
                    <a:lstStyle/>
                    <a:p>
                      <a:r>
                        <a:rPr lang="fr-CA" dirty="0"/>
                        <a:t>1910                                                                ouverture de l’école</a:t>
                      </a:r>
                    </a:p>
                  </a:txBody>
                  <a:tcPr/>
                </a:tc>
                <a:extLst>
                  <a:ext uri="{0D108BD9-81ED-4DB2-BD59-A6C34878D82A}">
                    <a16:rowId xmlns:a16="http://schemas.microsoft.com/office/drawing/2014/main" val="2234405471"/>
                  </a:ext>
                </a:extLst>
              </a:tr>
              <a:tr h="0">
                <a:tc>
                  <a:txBody>
                    <a:bodyPr/>
                    <a:lstStyle/>
                    <a:p>
                      <a:r>
                        <a:rPr lang="fr-CA" dirty="0"/>
                        <a:t>1919                                                                famine </a:t>
                      </a:r>
                    </a:p>
                  </a:txBody>
                  <a:tcPr/>
                </a:tc>
                <a:extLst>
                  <a:ext uri="{0D108BD9-81ED-4DB2-BD59-A6C34878D82A}">
                    <a16:rowId xmlns:a16="http://schemas.microsoft.com/office/drawing/2014/main" val="1898699616"/>
                  </a:ext>
                </a:extLst>
              </a:tr>
              <a:tr h="0">
                <a:tc>
                  <a:txBody>
                    <a:bodyPr/>
                    <a:lstStyle/>
                    <a:p>
                      <a:r>
                        <a:rPr lang="fr-CA" dirty="0"/>
                        <a:t>1952                                                                incendie </a:t>
                      </a:r>
                    </a:p>
                  </a:txBody>
                  <a:tcPr/>
                </a:tc>
                <a:extLst>
                  <a:ext uri="{0D108BD9-81ED-4DB2-BD59-A6C34878D82A}">
                    <a16:rowId xmlns:a16="http://schemas.microsoft.com/office/drawing/2014/main" val="895589345"/>
                  </a:ext>
                </a:extLst>
              </a:tr>
              <a:tr h="0">
                <a:tc>
                  <a:txBody>
                    <a:bodyPr/>
                    <a:lstStyle/>
                    <a:p>
                      <a:r>
                        <a:rPr lang="fr-CA" dirty="0"/>
                        <a:t>1959                                                                construction du foyer des jeunes </a:t>
                      </a:r>
                    </a:p>
                  </a:txBody>
                  <a:tcPr/>
                </a:tc>
                <a:extLst>
                  <a:ext uri="{0D108BD9-81ED-4DB2-BD59-A6C34878D82A}">
                    <a16:rowId xmlns:a16="http://schemas.microsoft.com/office/drawing/2014/main" val="2087856275"/>
                  </a:ext>
                </a:extLst>
              </a:tr>
              <a:tr h="0">
                <a:tc>
                  <a:txBody>
                    <a:bodyPr/>
                    <a:lstStyle/>
                    <a:p>
                      <a:r>
                        <a:rPr lang="fr-CA" dirty="0"/>
                        <a:t>1962                                                                grande circoncision du Village </a:t>
                      </a:r>
                    </a:p>
                  </a:txBody>
                  <a:tcPr/>
                </a:tc>
                <a:extLst>
                  <a:ext uri="{0D108BD9-81ED-4DB2-BD59-A6C34878D82A}">
                    <a16:rowId xmlns:a16="http://schemas.microsoft.com/office/drawing/2014/main" val="986523004"/>
                  </a:ext>
                </a:extLst>
              </a:tr>
              <a:tr h="0">
                <a:tc>
                  <a:txBody>
                    <a:bodyPr/>
                    <a:lstStyle/>
                    <a:p>
                      <a:r>
                        <a:rPr lang="fr-CA" dirty="0"/>
                        <a:t>1968                                                                 ouverture de la route </a:t>
                      </a:r>
                    </a:p>
                  </a:txBody>
                  <a:tcPr/>
                </a:tc>
                <a:extLst>
                  <a:ext uri="{0D108BD9-81ED-4DB2-BD59-A6C34878D82A}">
                    <a16:rowId xmlns:a16="http://schemas.microsoft.com/office/drawing/2014/main" val="902141260"/>
                  </a:ext>
                </a:extLst>
              </a:tr>
            </a:tbl>
          </a:graphicData>
        </a:graphic>
      </p:graphicFrame>
    </p:spTree>
    <p:extLst>
      <p:ext uri="{BB962C8B-B14F-4D97-AF65-F5344CB8AC3E}">
        <p14:creationId xmlns:p14="http://schemas.microsoft.com/office/powerpoint/2010/main" val="2983250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A5A0E9-792D-4A92-A780-D79C00EF883B}"/>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882E4048-120C-422F-96D3-AE56AAAD70D1}"/>
              </a:ext>
            </a:extLst>
          </p:cNvPr>
          <p:cNvSpPr>
            <a:spLocks noGrp="1"/>
          </p:cNvSpPr>
          <p:nvPr>
            <p:ph idx="1"/>
          </p:nvPr>
        </p:nvSpPr>
        <p:spPr/>
        <p:txBody>
          <a:bodyPr/>
          <a:lstStyle/>
          <a:p>
            <a:pPr marL="0" indent="0">
              <a:buNone/>
            </a:pPr>
            <a:r>
              <a:rPr lang="fr-CA" dirty="0"/>
              <a:t>3- </a:t>
            </a:r>
            <a:r>
              <a:rPr lang="fr-CA" b="1" dirty="0"/>
              <a:t>l’entretien semi-structuré </a:t>
            </a:r>
          </a:p>
          <a:p>
            <a:pPr marL="0" indent="0" algn="just">
              <a:buNone/>
            </a:pPr>
            <a:r>
              <a:rPr lang="fr-CA" dirty="0"/>
              <a:t>Le chercheur arrive sur le terrain avec un guide d’entretien qui résume les thèmes te les sous-thèmes. Il s’agit d’écouter attentivement l’interlocuteur, lui laisser la liberté de parole même si il sort du cadre imposé.</a:t>
            </a:r>
          </a:p>
        </p:txBody>
      </p:sp>
    </p:spTree>
    <p:extLst>
      <p:ext uri="{BB962C8B-B14F-4D97-AF65-F5344CB8AC3E}">
        <p14:creationId xmlns:p14="http://schemas.microsoft.com/office/powerpoint/2010/main" val="3983473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70488E-777A-4AA1-9837-0D46C59361BC}"/>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316D974B-CB88-462B-956B-7C10E1783595}"/>
              </a:ext>
            </a:extLst>
          </p:cNvPr>
          <p:cNvSpPr>
            <a:spLocks noGrp="1"/>
          </p:cNvSpPr>
          <p:nvPr>
            <p:ph idx="1"/>
          </p:nvPr>
        </p:nvSpPr>
        <p:spPr/>
        <p:txBody>
          <a:bodyPr/>
          <a:lstStyle/>
          <a:p>
            <a:pPr marL="0" indent="0">
              <a:buNone/>
            </a:pPr>
            <a:r>
              <a:rPr lang="fr-CA" b="1" dirty="0"/>
              <a:t>4- les diagrammes</a:t>
            </a:r>
          </a:p>
          <a:p>
            <a:pPr>
              <a:buFontTx/>
              <a:buChar char="-"/>
            </a:pPr>
            <a:r>
              <a:rPr lang="fr-CA" b="1" i="1" dirty="0"/>
              <a:t>Le diagramme de </a:t>
            </a:r>
            <a:r>
              <a:rPr lang="fr-CA" b="1" i="1" dirty="0" err="1"/>
              <a:t>Venn</a:t>
            </a:r>
            <a:endParaRPr lang="fr-CA" b="1" i="1" dirty="0"/>
          </a:p>
          <a:p>
            <a:pPr marL="0" indent="0">
              <a:buNone/>
            </a:pPr>
            <a:r>
              <a:rPr lang="fr-CA" dirty="0"/>
              <a:t>GIE                                                                                          Case de santé</a:t>
            </a:r>
          </a:p>
          <a:p>
            <a:pPr marL="0" indent="0">
              <a:buNone/>
            </a:pPr>
            <a:endParaRPr lang="fr-CA" dirty="0"/>
          </a:p>
          <a:p>
            <a:pPr marL="0" indent="0">
              <a:buNone/>
            </a:pPr>
            <a:endParaRPr lang="fr-CA" dirty="0"/>
          </a:p>
          <a:p>
            <a:pPr marL="0" indent="0">
              <a:buNone/>
            </a:pPr>
            <a:r>
              <a:rPr lang="fr-CA" dirty="0"/>
              <a:t>Mosquée                                                   sous-préfecture </a:t>
            </a:r>
          </a:p>
          <a:p>
            <a:pPr marL="0" indent="0">
              <a:buNone/>
            </a:pPr>
            <a:r>
              <a:rPr lang="fr-CA" dirty="0"/>
              <a:t>      </a:t>
            </a:r>
          </a:p>
          <a:p>
            <a:pPr marL="0" indent="0">
              <a:buNone/>
            </a:pPr>
            <a:r>
              <a:rPr lang="fr-CA" dirty="0"/>
              <a:t>                                       poste</a:t>
            </a:r>
          </a:p>
        </p:txBody>
      </p:sp>
      <p:cxnSp>
        <p:nvCxnSpPr>
          <p:cNvPr id="5" name="Connecteur droit avec flèche 4">
            <a:extLst>
              <a:ext uri="{FF2B5EF4-FFF2-40B4-BE49-F238E27FC236}">
                <a16:creationId xmlns:a16="http://schemas.microsoft.com/office/drawing/2014/main" id="{AB4E2249-5651-4963-A8DC-452C12CAC1A1}"/>
              </a:ext>
            </a:extLst>
          </p:cNvPr>
          <p:cNvCxnSpPr/>
          <p:nvPr/>
        </p:nvCxnSpPr>
        <p:spPr>
          <a:xfrm>
            <a:off x="1563757" y="3074504"/>
            <a:ext cx="6904382" cy="9276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9C319BFB-31E4-4CC0-A24C-EDAC56102A33}"/>
              </a:ext>
            </a:extLst>
          </p:cNvPr>
          <p:cNvCxnSpPr>
            <a:cxnSpLocks/>
          </p:cNvCxnSpPr>
          <p:nvPr/>
        </p:nvCxnSpPr>
        <p:spPr>
          <a:xfrm>
            <a:off x="1563757" y="3302207"/>
            <a:ext cx="2584173" cy="215768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DD057977-304D-405A-AA17-239E663F84DC}"/>
              </a:ext>
            </a:extLst>
          </p:cNvPr>
          <p:cNvCxnSpPr/>
          <p:nvPr/>
        </p:nvCxnSpPr>
        <p:spPr>
          <a:xfrm>
            <a:off x="1683026" y="3167270"/>
            <a:ext cx="4558748" cy="140473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521D068F-CBBD-4C5D-9388-B5C909B66533}"/>
              </a:ext>
            </a:extLst>
          </p:cNvPr>
          <p:cNvCxnSpPr/>
          <p:nvPr/>
        </p:nvCxnSpPr>
        <p:spPr>
          <a:xfrm flipV="1">
            <a:off x="2425148" y="3302207"/>
            <a:ext cx="6042991" cy="138906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85296620-1159-4676-B993-548FD7834418}"/>
              </a:ext>
            </a:extLst>
          </p:cNvPr>
          <p:cNvCxnSpPr/>
          <p:nvPr/>
        </p:nvCxnSpPr>
        <p:spPr>
          <a:xfrm flipV="1">
            <a:off x="6241774" y="3429000"/>
            <a:ext cx="2358887" cy="11430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245EA49F-1C4C-45E2-A3E8-1A9887B96054}"/>
              </a:ext>
            </a:extLst>
          </p:cNvPr>
          <p:cNvCxnSpPr/>
          <p:nvPr/>
        </p:nvCxnSpPr>
        <p:spPr>
          <a:xfrm flipH="1">
            <a:off x="2517913" y="4691270"/>
            <a:ext cx="3723861" cy="106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414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04EBFC-1863-43AA-98D3-2FFF97A6E785}"/>
              </a:ext>
            </a:extLst>
          </p:cNvPr>
          <p:cNvSpPr>
            <a:spLocks noGrp="1"/>
          </p:cNvSpPr>
          <p:nvPr>
            <p:ph type="title"/>
          </p:nvPr>
        </p:nvSpPr>
        <p:spPr/>
        <p:txBody>
          <a:bodyPr/>
          <a:lstStyle/>
          <a:p>
            <a:pPr algn="ctr"/>
            <a:r>
              <a:rPr lang="fr-CA" dirty="0"/>
              <a:t>Suite/ D V</a:t>
            </a:r>
          </a:p>
        </p:txBody>
      </p:sp>
      <p:sp>
        <p:nvSpPr>
          <p:cNvPr id="3" name="Espace réservé du contenu 2">
            <a:extLst>
              <a:ext uri="{FF2B5EF4-FFF2-40B4-BE49-F238E27FC236}">
                <a16:creationId xmlns:a16="http://schemas.microsoft.com/office/drawing/2014/main" id="{2D6B1F5B-EE26-41FE-82F3-3ED57970DE91}"/>
              </a:ext>
            </a:extLst>
          </p:cNvPr>
          <p:cNvSpPr>
            <a:spLocks noGrp="1"/>
          </p:cNvSpPr>
          <p:nvPr>
            <p:ph idx="1"/>
          </p:nvPr>
        </p:nvSpPr>
        <p:spPr/>
        <p:txBody>
          <a:bodyPr/>
          <a:lstStyle/>
          <a:p>
            <a:pPr marL="0" indent="0" algn="just">
              <a:buNone/>
            </a:pPr>
            <a:r>
              <a:rPr lang="fr-CA" dirty="0"/>
              <a:t>Il identifie toutes les structures et organisations sont présentes dans le village. </a:t>
            </a:r>
          </a:p>
          <a:p>
            <a:pPr marL="0" indent="0" algn="just">
              <a:buNone/>
            </a:pPr>
            <a:r>
              <a:rPr lang="fr-CA" dirty="0"/>
              <a:t>Il permet d’explorer les interactions entre ces différentes organisations aussi bien au niveau interne qu’au externe </a:t>
            </a:r>
          </a:p>
          <a:p>
            <a:pPr marL="0" indent="0" algn="just">
              <a:buNone/>
            </a:pPr>
            <a:r>
              <a:rPr lang="fr-CA" dirty="0"/>
              <a:t>Ce diagramme a l’avantage de pouvoir révéler les problèmes d’ordre organisationnel ou relationnel.</a:t>
            </a:r>
          </a:p>
        </p:txBody>
      </p:sp>
    </p:spTree>
    <p:extLst>
      <p:ext uri="{BB962C8B-B14F-4D97-AF65-F5344CB8AC3E}">
        <p14:creationId xmlns:p14="http://schemas.microsoft.com/office/powerpoint/2010/main" val="823714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33DD6B-8373-4D05-AD6F-94ABD2C3E360}"/>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D9E33E99-BEC2-4482-B10E-412AD5161BAF}"/>
              </a:ext>
            </a:extLst>
          </p:cNvPr>
          <p:cNvSpPr>
            <a:spLocks noGrp="1"/>
          </p:cNvSpPr>
          <p:nvPr>
            <p:ph idx="1"/>
          </p:nvPr>
        </p:nvSpPr>
        <p:spPr/>
        <p:txBody>
          <a:bodyPr/>
          <a:lstStyle/>
          <a:p>
            <a:pPr>
              <a:buFontTx/>
              <a:buChar char="-"/>
            </a:pPr>
            <a:r>
              <a:rPr lang="fr-CA" b="1" i="1" dirty="0"/>
              <a:t>le diagramme de flux (polarisation)</a:t>
            </a:r>
          </a:p>
          <a:p>
            <a:pPr marL="0" indent="0" algn="ctr">
              <a:buNone/>
            </a:pPr>
            <a:r>
              <a:rPr lang="fr-CA" b="1" i="1" dirty="0"/>
              <a:t>POSTE DE SANTÉ</a:t>
            </a:r>
          </a:p>
          <a:p>
            <a:pPr marL="0" indent="0">
              <a:buNone/>
            </a:pPr>
            <a:endParaRPr lang="fr-CA" b="1" i="1" dirty="0"/>
          </a:p>
          <a:p>
            <a:pPr marL="0" indent="0">
              <a:buNone/>
            </a:pPr>
            <a:endParaRPr lang="fr-CA" b="1" i="1" dirty="0"/>
          </a:p>
          <a:p>
            <a:pPr marL="0" indent="0">
              <a:buNone/>
            </a:pPr>
            <a:endParaRPr lang="fr-CA" b="1" i="1" dirty="0"/>
          </a:p>
          <a:p>
            <a:pPr marL="0" indent="0">
              <a:buNone/>
            </a:pPr>
            <a:endParaRPr lang="fr-CA" b="1" i="1" dirty="0"/>
          </a:p>
          <a:p>
            <a:pPr marL="0" indent="0">
              <a:buNone/>
            </a:pPr>
            <a:r>
              <a:rPr lang="fr-CA" b="1" i="1" dirty="0"/>
              <a:t>École                     GPF         Sous-préfecture              Service de l’élevage      </a:t>
            </a:r>
          </a:p>
        </p:txBody>
      </p:sp>
      <p:cxnSp>
        <p:nvCxnSpPr>
          <p:cNvPr id="5" name="Connecteur droit avec flèche 4">
            <a:extLst>
              <a:ext uri="{FF2B5EF4-FFF2-40B4-BE49-F238E27FC236}">
                <a16:creationId xmlns:a16="http://schemas.microsoft.com/office/drawing/2014/main" id="{4675264C-D2AD-4267-A71E-20CC7CF2ECE3}"/>
              </a:ext>
            </a:extLst>
          </p:cNvPr>
          <p:cNvCxnSpPr>
            <a:cxnSpLocks/>
          </p:cNvCxnSpPr>
          <p:nvPr/>
        </p:nvCxnSpPr>
        <p:spPr>
          <a:xfrm flipH="1">
            <a:off x="1616765" y="2888974"/>
            <a:ext cx="3750365" cy="19745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B065E437-0436-400B-8434-71FB01D61079}"/>
              </a:ext>
            </a:extLst>
          </p:cNvPr>
          <p:cNvCxnSpPr/>
          <p:nvPr/>
        </p:nvCxnSpPr>
        <p:spPr>
          <a:xfrm flipH="1">
            <a:off x="3829878" y="2888974"/>
            <a:ext cx="1537252" cy="19745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id="{7EC2D172-F5AD-4098-B342-72595FCA325E}"/>
              </a:ext>
            </a:extLst>
          </p:cNvPr>
          <p:cNvCxnSpPr/>
          <p:nvPr/>
        </p:nvCxnSpPr>
        <p:spPr>
          <a:xfrm>
            <a:off x="5367130" y="2888974"/>
            <a:ext cx="434009" cy="18155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B8925DD0-9DBE-4AFC-B593-F4208B017B88}"/>
              </a:ext>
            </a:extLst>
          </p:cNvPr>
          <p:cNvCxnSpPr/>
          <p:nvPr/>
        </p:nvCxnSpPr>
        <p:spPr>
          <a:xfrm>
            <a:off x="5314121" y="2888974"/>
            <a:ext cx="3220279" cy="19745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5393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455AAB-1B5B-41EB-B143-64310A1FCC37}"/>
              </a:ext>
            </a:extLst>
          </p:cNvPr>
          <p:cNvSpPr>
            <a:spLocks noGrp="1"/>
          </p:cNvSpPr>
          <p:nvPr>
            <p:ph type="title"/>
          </p:nvPr>
        </p:nvSpPr>
        <p:spPr/>
        <p:txBody>
          <a:bodyPr/>
          <a:lstStyle/>
          <a:p>
            <a:pPr algn="ctr"/>
            <a:r>
              <a:rPr lang="fr-CA" b="1" dirty="0"/>
              <a:t>Introduction</a:t>
            </a:r>
            <a:r>
              <a:rPr lang="fr-CA" dirty="0"/>
              <a:t> </a:t>
            </a:r>
          </a:p>
        </p:txBody>
      </p:sp>
      <p:sp>
        <p:nvSpPr>
          <p:cNvPr id="3" name="Espace réservé du contenu 2">
            <a:extLst>
              <a:ext uri="{FF2B5EF4-FFF2-40B4-BE49-F238E27FC236}">
                <a16:creationId xmlns:a16="http://schemas.microsoft.com/office/drawing/2014/main" id="{FC97A61B-D955-4862-80D7-CE53F2397EAD}"/>
              </a:ext>
            </a:extLst>
          </p:cNvPr>
          <p:cNvSpPr>
            <a:spLocks noGrp="1"/>
          </p:cNvSpPr>
          <p:nvPr>
            <p:ph idx="1"/>
          </p:nvPr>
        </p:nvSpPr>
        <p:spPr/>
        <p:txBody>
          <a:bodyPr>
            <a:noAutofit/>
          </a:bodyPr>
          <a:lstStyle/>
          <a:p>
            <a:pPr algn="just"/>
            <a:r>
              <a:rPr lang="fr-CA" dirty="0"/>
              <a:t>Au cours des 60, le constat selon lequel les technologies introduites en milieu rural ne prenaient pas en compte les savoirs locaux a été fait. Et, de plus en plus de chercheurs étaient persuadés de l’inadaptation de leurs méthodes de recherche en milieu rural, les paysans ne maîtrisant pas les procédures de travail mises à leur disposition. </a:t>
            </a:r>
          </a:p>
          <a:p>
            <a:pPr algn="just"/>
            <a:r>
              <a:rPr lang="fr-CA" dirty="0"/>
              <a:t>Il s’en est suivi une mauvaise gestion de la logistique qui avait des conséquences sur la production.</a:t>
            </a:r>
          </a:p>
          <a:p>
            <a:pPr algn="just"/>
            <a:r>
              <a:rPr lang="fr-CA" dirty="0"/>
              <a:t>Partant de ce constat, d’autres chercheurs ont essayé vers les années 70 de trouver des solutions aux problématiques que connaît le monde rural. </a:t>
            </a:r>
          </a:p>
        </p:txBody>
      </p:sp>
    </p:spTree>
    <p:extLst>
      <p:ext uri="{BB962C8B-B14F-4D97-AF65-F5344CB8AC3E}">
        <p14:creationId xmlns:p14="http://schemas.microsoft.com/office/powerpoint/2010/main" val="777789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4B4EC1-0874-41E2-9F03-14890A39BE40}"/>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7B7392EA-DA83-4E34-BF47-E9C99A61B4BD}"/>
              </a:ext>
            </a:extLst>
          </p:cNvPr>
          <p:cNvSpPr>
            <a:spLocks noGrp="1"/>
          </p:cNvSpPr>
          <p:nvPr>
            <p:ph idx="1"/>
          </p:nvPr>
        </p:nvSpPr>
        <p:spPr/>
        <p:txBody>
          <a:bodyPr/>
          <a:lstStyle/>
          <a:p>
            <a:pPr marL="0" indent="0" algn="just">
              <a:buNone/>
            </a:pPr>
            <a:r>
              <a:rPr lang="fr-CA" dirty="0"/>
              <a:t>Ce diagramme est la matérialisation des relations de partenariat qu’entretiennent le milieu d’étude avec les populations voisines. </a:t>
            </a:r>
          </a:p>
          <a:p>
            <a:pPr marL="0" indent="0" algn="just">
              <a:buNone/>
            </a:pPr>
            <a:r>
              <a:rPr lang="fr-CA" dirty="0"/>
              <a:t>Il peut aussi montrer les relations qui existent entre ces différentes structures.  </a:t>
            </a:r>
          </a:p>
          <a:p>
            <a:pPr marL="0" indent="0" algn="just">
              <a:buNone/>
            </a:pPr>
            <a:endParaRPr lang="fr-CA" dirty="0"/>
          </a:p>
        </p:txBody>
      </p:sp>
    </p:spTree>
    <p:extLst>
      <p:ext uri="{BB962C8B-B14F-4D97-AF65-F5344CB8AC3E}">
        <p14:creationId xmlns:p14="http://schemas.microsoft.com/office/powerpoint/2010/main" val="4241035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048D67-1C3C-4ACB-BBAA-93FD0D1D19BD}"/>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FA4011EE-BBB1-4792-AE24-878A747310AE}"/>
              </a:ext>
            </a:extLst>
          </p:cNvPr>
          <p:cNvSpPr>
            <a:spLocks noGrp="1"/>
          </p:cNvSpPr>
          <p:nvPr>
            <p:ph idx="1"/>
          </p:nvPr>
        </p:nvSpPr>
        <p:spPr/>
        <p:txBody>
          <a:bodyPr/>
          <a:lstStyle/>
          <a:p>
            <a:pPr marL="0" indent="0">
              <a:buNone/>
            </a:pPr>
            <a:r>
              <a:rPr lang="fr-CA" b="1" dirty="0"/>
              <a:t>5- le transect </a:t>
            </a:r>
          </a:p>
          <a:p>
            <a:pPr marL="0" indent="0">
              <a:buNone/>
            </a:pPr>
            <a:endParaRPr lang="fr-CA" b="1" dirty="0"/>
          </a:p>
        </p:txBody>
      </p:sp>
      <mc:AlternateContent xmlns:mc="http://schemas.openxmlformats.org/markup-compatibility/2006">
        <mc:Choice xmlns:p14="http://schemas.microsoft.com/office/powerpoint/2010/main" Requires="p14">
          <p:contentPart p14:bwMode="auto" r:id="rId2">
            <p14:nvContentPartPr>
              <p14:cNvPr id="26" name="Encre 25">
                <a:extLst>
                  <a:ext uri="{FF2B5EF4-FFF2-40B4-BE49-F238E27FC236}">
                    <a16:creationId xmlns:a16="http://schemas.microsoft.com/office/drawing/2014/main" id="{B4594171-302A-4645-9B66-6199DE984396}"/>
                  </a:ext>
                </a:extLst>
              </p14:cNvPr>
              <p14:cNvContentPartPr/>
              <p14:nvPr/>
            </p14:nvContentPartPr>
            <p14:xfrm>
              <a:off x="701922" y="1786774"/>
              <a:ext cx="11316600" cy="1896840"/>
            </p14:xfrm>
          </p:contentPart>
        </mc:Choice>
        <mc:Fallback>
          <p:pic>
            <p:nvPicPr>
              <p:cNvPr id="26" name="Encre 25">
                <a:extLst>
                  <a:ext uri="{FF2B5EF4-FFF2-40B4-BE49-F238E27FC236}">
                    <a16:creationId xmlns:a16="http://schemas.microsoft.com/office/drawing/2014/main" id="{B4594171-302A-4645-9B66-6199DE984396}"/>
                  </a:ext>
                </a:extLst>
              </p:cNvPr>
              <p:cNvPicPr/>
              <p:nvPr/>
            </p:nvPicPr>
            <p:blipFill>
              <a:blip r:embed="rId3"/>
              <a:stretch>
                <a:fillRect/>
              </a:stretch>
            </p:blipFill>
            <p:spPr>
              <a:xfrm>
                <a:off x="693282" y="1778134"/>
                <a:ext cx="11334240" cy="19144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25" name="Encre 24">
                <a:extLst>
                  <a:ext uri="{FF2B5EF4-FFF2-40B4-BE49-F238E27FC236}">
                    <a16:creationId xmlns:a16="http://schemas.microsoft.com/office/drawing/2014/main" id="{AA9BF182-6BE8-4A83-A521-91A78F87D88C}"/>
                  </a:ext>
                </a:extLst>
              </p14:cNvPr>
              <p14:cNvContentPartPr/>
              <p14:nvPr/>
            </p14:nvContentPartPr>
            <p14:xfrm>
              <a:off x="1348122" y="2427934"/>
              <a:ext cx="29880" cy="182880"/>
            </p14:xfrm>
          </p:contentPart>
        </mc:Choice>
        <mc:Fallback>
          <p:pic>
            <p:nvPicPr>
              <p:cNvPr id="25" name="Encre 24">
                <a:extLst>
                  <a:ext uri="{FF2B5EF4-FFF2-40B4-BE49-F238E27FC236}">
                    <a16:creationId xmlns:a16="http://schemas.microsoft.com/office/drawing/2014/main" id="{AA9BF182-6BE8-4A83-A521-91A78F87D88C}"/>
                  </a:ext>
                </a:extLst>
              </p:cNvPr>
              <p:cNvPicPr/>
              <p:nvPr/>
            </p:nvPicPr>
            <p:blipFill>
              <a:blip r:embed="rId5"/>
              <a:stretch>
                <a:fillRect/>
              </a:stretch>
            </p:blipFill>
            <p:spPr>
              <a:xfrm>
                <a:off x="1339482" y="2418934"/>
                <a:ext cx="47520" cy="200520"/>
              </a:xfrm>
              <a:prstGeom prst="rect">
                <a:avLst/>
              </a:prstGeom>
            </p:spPr>
          </p:pic>
        </mc:Fallback>
      </mc:AlternateContent>
    </p:spTree>
    <p:extLst>
      <p:ext uri="{BB962C8B-B14F-4D97-AF65-F5344CB8AC3E}">
        <p14:creationId xmlns:p14="http://schemas.microsoft.com/office/powerpoint/2010/main" val="1937829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B7EB04-CDE2-4A67-AA4D-50F54CD3A2F5}"/>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521323A5-AD6B-43BE-8E36-91D6B70A0104}"/>
              </a:ext>
            </a:extLst>
          </p:cNvPr>
          <p:cNvSpPr>
            <a:spLocks noGrp="1"/>
          </p:cNvSpPr>
          <p:nvPr>
            <p:ph idx="1"/>
          </p:nvPr>
        </p:nvSpPr>
        <p:spPr/>
        <p:txBody>
          <a:bodyPr>
            <a:normAutofit lnSpcReduction="10000"/>
          </a:bodyPr>
          <a:lstStyle/>
          <a:p>
            <a:pPr marL="0" indent="0" algn="just">
              <a:buNone/>
            </a:pPr>
            <a:r>
              <a:rPr lang="fr-CA" dirty="0"/>
              <a:t>Le transect est une coupe transversale du milieu, il donne l’opportunité d’étudier et de connaître le relief, la végétation, les sols, la faune. </a:t>
            </a:r>
          </a:p>
          <a:p>
            <a:pPr marL="0" indent="0" algn="just">
              <a:buNone/>
            </a:pPr>
            <a:r>
              <a:rPr lang="fr-CA" dirty="0"/>
              <a:t>Il nous renseigne d’une manière générale sur les potentialités et les richesses du milieu d’étude.  </a:t>
            </a:r>
          </a:p>
          <a:p>
            <a:pPr marL="0" indent="0" algn="just">
              <a:buNone/>
            </a:pPr>
            <a:r>
              <a:rPr lang="fr-CA" b="1" dirty="0"/>
              <a:t>6- les cartes </a:t>
            </a:r>
          </a:p>
          <a:p>
            <a:pPr marL="0" indent="0" algn="just">
              <a:buNone/>
            </a:pPr>
            <a:r>
              <a:rPr lang="fr-CA" dirty="0"/>
              <a:t>Elles constituent le langage graphique</a:t>
            </a:r>
          </a:p>
          <a:p>
            <a:pPr marL="0" indent="0" algn="just">
              <a:buNone/>
            </a:pPr>
            <a:r>
              <a:rPr lang="fr-CA" dirty="0"/>
              <a:t>Les cartes sociales nous renseignent sur le plan du quartier, du village tel que aperçu par les population.</a:t>
            </a:r>
          </a:p>
          <a:p>
            <a:pPr marL="0" indent="0" algn="just">
              <a:buNone/>
            </a:pPr>
            <a:r>
              <a:rPr lang="fr-CA" dirty="0"/>
              <a:t>Les croquis du terroir aident à mieux voir la disposition des champs par exemple.</a:t>
            </a:r>
          </a:p>
        </p:txBody>
      </p:sp>
    </p:spTree>
    <p:extLst>
      <p:ext uri="{BB962C8B-B14F-4D97-AF65-F5344CB8AC3E}">
        <p14:creationId xmlns:p14="http://schemas.microsoft.com/office/powerpoint/2010/main" val="657966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13D7E8-0869-46FB-8352-AB968D49A686}"/>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C2F75F8B-750E-4F54-B974-DEF8D40C849B}"/>
              </a:ext>
            </a:extLst>
          </p:cNvPr>
          <p:cNvSpPr>
            <a:spLocks noGrp="1"/>
          </p:cNvSpPr>
          <p:nvPr>
            <p:ph idx="1"/>
          </p:nvPr>
        </p:nvSpPr>
        <p:spPr/>
        <p:txBody>
          <a:bodyPr/>
          <a:lstStyle/>
          <a:p>
            <a:pPr marL="0" indent="0">
              <a:buNone/>
            </a:pPr>
            <a:r>
              <a:rPr lang="fr-CA" dirty="0"/>
              <a:t>7- </a:t>
            </a:r>
            <a:r>
              <a:rPr lang="fr-CA" b="1" dirty="0"/>
              <a:t>les calendriers d’occupation ou saisonniers </a:t>
            </a:r>
          </a:p>
          <a:p>
            <a:pPr marL="0" indent="0">
              <a:buNone/>
            </a:pPr>
            <a:r>
              <a:rPr lang="fr-CA" b="1" dirty="0"/>
              <a:t>Activités </a:t>
            </a:r>
          </a:p>
          <a:p>
            <a:pPr marL="0" indent="0">
              <a:buNone/>
            </a:pPr>
            <a:r>
              <a:rPr lang="fr-CA" b="1" dirty="0"/>
              <a:t>                                       cérémonies </a:t>
            </a:r>
          </a:p>
          <a:p>
            <a:pPr marL="0" indent="0">
              <a:buNone/>
            </a:pPr>
            <a:r>
              <a:rPr lang="fr-CA" b="1" dirty="0"/>
              <a:t>                voyage </a:t>
            </a:r>
          </a:p>
          <a:p>
            <a:pPr marL="0" indent="0">
              <a:buNone/>
            </a:pPr>
            <a:r>
              <a:rPr lang="fr-CA" b="1" dirty="0"/>
              <a:t>                                                                                  binage </a:t>
            </a:r>
          </a:p>
          <a:p>
            <a:pPr marL="0" indent="0">
              <a:buNone/>
            </a:pPr>
            <a:endParaRPr lang="fr-CA" b="1" dirty="0"/>
          </a:p>
          <a:p>
            <a:pPr marL="0" indent="0">
              <a:buNone/>
            </a:pPr>
            <a:r>
              <a:rPr lang="fr-CA" b="1" dirty="0"/>
              <a:t> </a:t>
            </a:r>
          </a:p>
          <a:p>
            <a:pPr marL="0" indent="0">
              <a:buNone/>
            </a:pPr>
            <a:r>
              <a:rPr lang="fr-CA" b="1" dirty="0"/>
              <a:t>    janvier                   février       mars   avril     mai         juin               mois                                                                                                     </a:t>
            </a:r>
          </a:p>
        </p:txBody>
      </p:sp>
      <p:cxnSp>
        <p:nvCxnSpPr>
          <p:cNvPr id="7" name="Connecteur droit 6">
            <a:extLst>
              <a:ext uri="{FF2B5EF4-FFF2-40B4-BE49-F238E27FC236}">
                <a16:creationId xmlns:a16="http://schemas.microsoft.com/office/drawing/2014/main" id="{A2CCE110-E995-4868-BCE4-35228B30B96D}"/>
              </a:ext>
            </a:extLst>
          </p:cNvPr>
          <p:cNvCxnSpPr/>
          <p:nvPr/>
        </p:nvCxnSpPr>
        <p:spPr>
          <a:xfrm>
            <a:off x="1192696" y="2464904"/>
            <a:ext cx="0" cy="237213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id="{927875F5-7272-4BA0-A4D9-152A1A8F0C55}"/>
              </a:ext>
            </a:extLst>
          </p:cNvPr>
          <p:cNvCxnSpPr/>
          <p:nvPr/>
        </p:nvCxnSpPr>
        <p:spPr>
          <a:xfrm>
            <a:off x="1192696" y="4837043"/>
            <a:ext cx="92632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1BEAEA32-AD3E-4B9B-BEE6-46369946221E}"/>
              </a:ext>
            </a:extLst>
          </p:cNvPr>
          <p:cNvCxnSpPr/>
          <p:nvPr/>
        </p:nvCxnSpPr>
        <p:spPr>
          <a:xfrm>
            <a:off x="2372139" y="4691270"/>
            <a:ext cx="0" cy="357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4E10EC0F-9FAF-4A37-981B-41D2C7053E20}"/>
              </a:ext>
            </a:extLst>
          </p:cNvPr>
          <p:cNvCxnSpPr/>
          <p:nvPr/>
        </p:nvCxnSpPr>
        <p:spPr>
          <a:xfrm>
            <a:off x="3902765" y="4697892"/>
            <a:ext cx="0" cy="357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5A9DB693-89F1-4641-A588-C12F77A6B558}"/>
              </a:ext>
            </a:extLst>
          </p:cNvPr>
          <p:cNvCxnSpPr/>
          <p:nvPr/>
        </p:nvCxnSpPr>
        <p:spPr>
          <a:xfrm>
            <a:off x="5254489" y="4618381"/>
            <a:ext cx="0" cy="357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B5C1375D-EEB5-4ADB-9800-DD846B942894}"/>
              </a:ext>
            </a:extLst>
          </p:cNvPr>
          <p:cNvCxnSpPr/>
          <p:nvPr/>
        </p:nvCxnSpPr>
        <p:spPr>
          <a:xfrm>
            <a:off x="6486938" y="4671394"/>
            <a:ext cx="0" cy="357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076C997D-F447-4263-BEAC-E05B6E3225F7}"/>
              </a:ext>
            </a:extLst>
          </p:cNvPr>
          <p:cNvCxnSpPr/>
          <p:nvPr/>
        </p:nvCxnSpPr>
        <p:spPr>
          <a:xfrm>
            <a:off x="7467601" y="4684646"/>
            <a:ext cx="0" cy="357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C0EB22AD-86C5-4EF3-90F8-B42D63804DEB}"/>
              </a:ext>
            </a:extLst>
          </p:cNvPr>
          <p:cNvCxnSpPr/>
          <p:nvPr/>
        </p:nvCxnSpPr>
        <p:spPr>
          <a:xfrm>
            <a:off x="8766319" y="4684646"/>
            <a:ext cx="0" cy="3578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A9B35FE0-175F-45BF-9203-EF52CA9CA6D4}"/>
              </a:ext>
            </a:extLst>
          </p:cNvPr>
          <p:cNvCxnSpPr>
            <a:cxnSpLocks/>
          </p:cNvCxnSpPr>
          <p:nvPr/>
        </p:nvCxnSpPr>
        <p:spPr>
          <a:xfrm flipH="1" flipV="1">
            <a:off x="1749287" y="3869636"/>
            <a:ext cx="4737651" cy="66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DAA0130D-847E-4A64-B7D9-A3F02DC6730A}"/>
              </a:ext>
            </a:extLst>
          </p:cNvPr>
          <p:cNvCxnSpPr/>
          <p:nvPr/>
        </p:nvCxnSpPr>
        <p:spPr>
          <a:xfrm>
            <a:off x="3902765" y="3429000"/>
            <a:ext cx="356483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2D08892F-451C-49DA-8B76-FB982CFD6243}"/>
              </a:ext>
            </a:extLst>
          </p:cNvPr>
          <p:cNvCxnSpPr/>
          <p:nvPr/>
        </p:nvCxnSpPr>
        <p:spPr>
          <a:xfrm>
            <a:off x="7467601" y="4320209"/>
            <a:ext cx="162339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3382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2BCAAF-4FE1-4A65-A14D-ABD351E4203B}"/>
              </a:ext>
            </a:extLst>
          </p:cNvPr>
          <p:cNvSpPr>
            <a:spLocks noGrp="1"/>
          </p:cNvSpPr>
          <p:nvPr>
            <p:ph type="title"/>
          </p:nvPr>
        </p:nvSpPr>
        <p:spPr/>
        <p:txBody>
          <a:bodyPr/>
          <a:lstStyle/>
          <a:p>
            <a:pPr algn="ctr"/>
            <a:r>
              <a:rPr lang="fr-CA" b="1" dirty="0"/>
              <a:t>Suite </a:t>
            </a:r>
          </a:p>
        </p:txBody>
      </p:sp>
      <p:sp>
        <p:nvSpPr>
          <p:cNvPr id="3" name="Espace réservé du contenu 2">
            <a:extLst>
              <a:ext uri="{FF2B5EF4-FFF2-40B4-BE49-F238E27FC236}">
                <a16:creationId xmlns:a16="http://schemas.microsoft.com/office/drawing/2014/main" id="{249060BC-434C-4E80-8BFE-C619CB24DB85}"/>
              </a:ext>
            </a:extLst>
          </p:cNvPr>
          <p:cNvSpPr>
            <a:spLocks noGrp="1"/>
          </p:cNvSpPr>
          <p:nvPr>
            <p:ph idx="1"/>
          </p:nvPr>
        </p:nvSpPr>
        <p:spPr/>
        <p:txBody>
          <a:bodyPr/>
          <a:lstStyle/>
          <a:p>
            <a:pPr marL="0" indent="0" algn="just">
              <a:buNone/>
            </a:pPr>
            <a:r>
              <a:rPr lang="fr-CA" dirty="0"/>
              <a:t>Les calendriers d’occupations ou saisonniers sont des repères qui permettent de comprendre les changements temporels au cours de l’année, les activités agricoles, pastorales, commerciales, les périodes fixées pour les cérémonies, etc. </a:t>
            </a:r>
          </a:p>
          <a:p>
            <a:pPr marL="0" indent="0" algn="just">
              <a:buNone/>
            </a:pPr>
            <a:r>
              <a:rPr lang="fr-CA" dirty="0"/>
              <a:t>La connaissance des activités prévues par une communauté facilite au chercheur de mieux planifier son travail de terrain.</a:t>
            </a:r>
          </a:p>
          <a:p>
            <a:pPr marL="0" indent="0" algn="just">
              <a:buNone/>
            </a:pPr>
            <a:r>
              <a:rPr lang="fr-CA" dirty="0"/>
              <a:t>Il peut aussi s’adapter plus facilement aux réalités observées et a vivre durant la période de l’enquête. </a:t>
            </a:r>
          </a:p>
        </p:txBody>
      </p:sp>
    </p:spTree>
    <p:extLst>
      <p:ext uri="{BB962C8B-B14F-4D97-AF65-F5344CB8AC3E}">
        <p14:creationId xmlns:p14="http://schemas.microsoft.com/office/powerpoint/2010/main" val="3890161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1F3D2E-1A1B-426B-90DA-D99CAF638F65}"/>
              </a:ext>
            </a:extLst>
          </p:cNvPr>
          <p:cNvSpPr>
            <a:spLocks noGrp="1"/>
          </p:cNvSpPr>
          <p:nvPr>
            <p:ph type="title"/>
          </p:nvPr>
        </p:nvSpPr>
        <p:spPr/>
        <p:txBody>
          <a:bodyPr/>
          <a:lstStyle/>
          <a:p>
            <a:pPr algn="ctr"/>
            <a:r>
              <a:rPr lang="fr-CA" b="1" dirty="0"/>
              <a:t>Suite </a:t>
            </a:r>
          </a:p>
        </p:txBody>
      </p:sp>
      <p:sp>
        <p:nvSpPr>
          <p:cNvPr id="3" name="Espace réservé du contenu 2">
            <a:extLst>
              <a:ext uri="{FF2B5EF4-FFF2-40B4-BE49-F238E27FC236}">
                <a16:creationId xmlns:a16="http://schemas.microsoft.com/office/drawing/2014/main" id="{19DEA360-CC7A-4845-8669-E7D201BA703C}"/>
              </a:ext>
            </a:extLst>
          </p:cNvPr>
          <p:cNvSpPr>
            <a:spLocks noGrp="1"/>
          </p:cNvSpPr>
          <p:nvPr>
            <p:ph idx="1"/>
          </p:nvPr>
        </p:nvSpPr>
        <p:spPr/>
        <p:txBody>
          <a:bodyPr/>
          <a:lstStyle/>
          <a:p>
            <a:pPr marL="0" indent="0">
              <a:buNone/>
            </a:pPr>
            <a:r>
              <a:rPr lang="fr-CA" b="1" dirty="0"/>
              <a:t>8- la classification préférentielle</a:t>
            </a:r>
          </a:p>
          <a:p>
            <a:pPr marL="0" indent="0">
              <a:buNone/>
            </a:pPr>
            <a:endParaRPr lang="fr-CA" b="1" dirty="0"/>
          </a:p>
        </p:txBody>
      </p:sp>
      <p:sp>
        <p:nvSpPr>
          <p:cNvPr id="4" name="Triangle isocèle 3">
            <a:extLst>
              <a:ext uri="{FF2B5EF4-FFF2-40B4-BE49-F238E27FC236}">
                <a16:creationId xmlns:a16="http://schemas.microsoft.com/office/drawing/2014/main" id="{B91CC067-5D89-432F-8612-4F58B709C6A1}"/>
              </a:ext>
            </a:extLst>
          </p:cNvPr>
          <p:cNvSpPr/>
          <p:nvPr/>
        </p:nvSpPr>
        <p:spPr>
          <a:xfrm>
            <a:off x="1446143" y="2026772"/>
            <a:ext cx="9299712" cy="4255449"/>
          </a:xfrm>
          <a:prstGeom prst="triangle">
            <a:avLst>
              <a:gd name="adj" fmla="val 4807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Électricité </a:t>
            </a:r>
          </a:p>
          <a:p>
            <a:pPr algn="ctr"/>
            <a:r>
              <a:rPr lang="fr-CA" dirty="0"/>
              <a:t>Marché</a:t>
            </a:r>
          </a:p>
          <a:p>
            <a:pPr algn="ctr"/>
            <a:endParaRPr lang="fr-CA" dirty="0"/>
          </a:p>
          <a:p>
            <a:pPr algn="ctr"/>
            <a:r>
              <a:rPr lang="fr-CA" dirty="0"/>
              <a:t>Garage </a:t>
            </a:r>
          </a:p>
          <a:p>
            <a:pPr algn="ctr"/>
            <a:r>
              <a:rPr lang="fr-CA" dirty="0"/>
              <a:t>École </a:t>
            </a:r>
          </a:p>
          <a:p>
            <a:pPr algn="ctr"/>
            <a:endParaRPr lang="fr-CA" dirty="0"/>
          </a:p>
          <a:p>
            <a:pPr algn="ctr"/>
            <a:r>
              <a:rPr lang="fr-CA" dirty="0"/>
              <a:t>Dispensaire </a:t>
            </a:r>
          </a:p>
        </p:txBody>
      </p:sp>
      <p:cxnSp>
        <p:nvCxnSpPr>
          <p:cNvPr id="6" name="Connecteur droit 5">
            <a:extLst>
              <a:ext uri="{FF2B5EF4-FFF2-40B4-BE49-F238E27FC236}">
                <a16:creationId xmlns:a16="http://schemas.microsoft.com/office/drawing/2014/main" id="{132C2BE0-EF57-4FFC-8833-C5D6354E5AEF}"/>
              </a:ext>
            </a:extLst>
          </p:cNvPr>
          <p:cNvCxnSpPr>
            <a:cxnSpLocks/>
          </p:cNvCxnSpPr>
          <p:nvPr/>
        </p:nvCxnSpPr>
        <p:spPr>
          <a:xfrm flipV="1">
            <a:off x="2107096" y="5583174"/>
            <a:ext cx="7805530" cy="6163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E266CF66-F83D-4344-9468-D02A2264857E}"/>
              </a:ext>
            </a:extLst>
          </p:cNvPr>
          <p:cNvCxnSpPr>
            <a:cxnSpLocks/>
          </p:cNvCxnSpPr>
          <p:nvPr/>
        </p:nvCxnSpPr>
        <p:spPr>
          <a:xfrm>
            <a:off x="2570922" y="5188167"/>
            <a:ext cx="69176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C6D666A5-E6D1-42D8-A621-A0B9ABA631E7}"/>
              </a:ext>
            </a:extLst>
          </p:cNvPr>
          <p:cNvCxnSpPr>
            <a:cxnSpLocks/>
          </p:cNvCxnSpPr>
          <p:nvPr/>
        </p:nvCxnSpPr>
        <p:spPr>
          <a:xfrm>
            <a:off x="3395903" y="4549504"/>
            <a:ext cx="522135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77BBE52A-6B3D-4119-BC99-0F7BC4739956}"/>
              </a:ext>
            </a:extLst>
          </p:cNvPr>
          <p:cNvCxnSpPr>
            <a:cxnSpLocks/>
            <a:stCxn id="4" idx="1"/>
            <a:endCxn id="4" idx="5"/>
          </p:cNvCxnSpPr>
          <p:nvPr/>
        </p:nvCxnSpPr>
        <p:spPr>
          <a:xfrm>
            <a:off x="3681654" y="4154497"/>
            <a:ext cx="464985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5362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81A842-9D04-4284-9CB8-DADF5DF7B80A}"/>
              </a:ext>
            </a:extLst>
          </p:cNvPr>
          <p:cNvSpPr>
            <a:spLocks noGrp="1"/>
          </p:cNvSpPr>
          <p:nvPr>
            <p:ph type="title"/>
          </p:nvPr>
        </p:nvSpPr>
        <p:spPr/>
        <p:txBody>
          <a:bodyPr/>
          <a:lstStyle/>
          <a:p>
            <a:pPr algn="ctr"/>
            <a:r>
              <a:rPr lang="fr-CA" b="1" dirty="0"/>
              <a:t>Suite</a:t>
            </a:r>
            <a:r>
              <a:rPr lang="fr-CA" dirty="0"/>
              <a:t> </a:t>
            </a:r>
          </a:p>
        </p:txBody>
      </p:sp>
      <p:sp>
        <p:nvSpPr>
          <p:cNvPr id="3" name="Espace réservé du contenu 2">
            <a:extLst>
              <a:ext uri="{FF2B5EF4-FFF2-40B4-BE49-F238E27FC236}">
                <a16:creationId xmlns:a16="http://schemas.microsoft.com/office/drawing/2014/main" id="{49F7C49D-3C06-43E7-B0BD-C086F40016A5}"/>
              </a:ext>
            </a:extLst>
          </p:cNvPr>
          <p:cNvSpPr>
            <a:spLocks noGrp="1"/>
          </p:cNvSpPr>
          <p:nvPr>
            <p:ph idx="1"/>
          </p:nvPr>
        </p:nvSpPr>
        <p:spPr/>
        <p:txBody>
          <a:bodyPr/>
          <a:lstStyle/>
          <a:p>
            <a:r>
              <a:rPr lang="fr-CA" dirty="0"/>
              <a:t>C’est la représentation sur une pyramide les besoins d’une communauté par ordre de priorité. </a:t>
            </a:r>
          </a:p>
          <a:p>
            <a:r>
              <a:rPr lang="fr-CA" dirty="0"/>
              <a:t>Le problème le plus important est consigné à la base de la pyramide.</a:t>
            </a:r>
          </a:p>
        </p:txBody>
      </p:sp>
    </p:spTree>
    <p:extLst>
      <p:ext uri="{BB962C8B-B14F-4D97-AF65-F5344CB8AC3E}">
        <p14:creationId xmlns:p14="http://schemas.microsoft.com/office/powerpoint/2010/main" val="1979799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BEF606-137B-4676-9195-FC26864818E6}"/>
              </a:ext>
            </a:extLst>
          </p:cNvPr>
          <p:cNvSpPr>
            <a:spLocks noGrp="1"/>
          </p:cNvSpPr>
          <p:nvPr>
            <p:ph type="title"/>
          </p:nvPr>
        </p:nvSpPr>
        <p:spPr>
          <a:xfrm>
            <a:off x="838200" y="338621"/>
            <a:ext cx="10515600" cy="1325563"/>
          </a:xfrm>
        </p:spPr>
        <p:txBody>
          <a:bodyPr/>
          <a:lstStyle/>
          <a:p>
            <a:pPr algn="ctr"/>
            <a:r>
              <a:rPr lang="fr-CA" dirty="0"/>
              <a:t>Suite </a:t>
            </a:r>
          </a:p>
        </p:txBody>
      </p:sp>
      <p:sp>
        <p:nvSpPr>
          <p:cNvPr id="3" name="Espace réservé du contenu 2">
            <a:extLst>
              <a:ext uri="{FF2B5EF4-FFF2-40B4-BE49-F238E27FC236}">
                <a16:creationId xmlns:a16="http://schemas.microsoft.com/office/drawing/2014/main" id="{2B00898F-44AD-4C39-9EE9-5F2325EB5A66}"/>
              </a:ext>
            </a:extLst>
          </p:cNvPr>
          <p:cNvSpPr>
            <a:spLocks noGrp="1"/>
          </p:cNvSpPr>
          <p:nvPr>
            <p:ph idx="1"/>
          </p:nvPr>
        </p:nvSpPr>
        <p:spPr>
          <a:xfrm>
            <a:off x="838200" y="1825625"/>
            <a:ext cx="10515600" cy="3700532"/>
          </a:xfrm>
        </p:spPr>
        <p:txBody>
          <a:bodyPr/>
          <a:lstStyle/>
          <a:p>
            <a:pPr marL="0" indent="0">
              <a:buNone/>
            </a:pPr>
            <a:r>
              <a:rPr lang="fr-CA" dirty="0"/>
              <a:t>9- le tableau de priorisation et des solutions </a:t>
            </a:r>
          </a:p>
          <a:p>
            <a:pPr marL="0" indent="0">
              <a:buNone/>
            </a:pPr>
            <a:endParaRPr lang="fr-CA" dirty="0"/>
          </a:p>
          <a:p>
            <a:pPr marL="0" indent="0">
              <a:buNone/>
            </a:pPr>
            <a:endParaRPr lang="fr-CA" dirty="0"/>
          </a:p>
        </p:txBody>
      </p:sp>
      <p:graphicFrame>
        <p:nvGraphicFramePr>
          <p:cNvPr id="4" name="Tableau 3">
            <a:extLst>
              <a:ext uri="{FF2B5EF4-FFF2-40B4-BE49-F238E27FC236}">
                <a16:creationId xmlns:a16="http://schemas.microsoft.com/office/drawing/2014/main" id="{3EE0AEB4-BFFD-4D19-97FA-9CD0DA489CF7}"/>
              </a:ext>
            </a:extLst>
          </p:cNvPr>
          <p:cNvGraphicFramePr>
            <a:graphicFrameLocks noGrp="1"/>
          </p:cNvGraphicFramePr>
          <p:nvPr>
            <p:extLst>
              <p:ext uri="{D42A27DB-BD31-4B8C-83A1-F6EECF244321}">
                <p14:modId xmlns:p14="http://schemas.microsoft.com/office/powerpoint/2010/main" val="313920875"/>
              </p:ext>
            </p:extLst>
          </p:nvPr>
        </p:nvGraphicFramePr>
        <p:xfrm>
          <a:off x="1046922" y="2544415"/>
          <a:ext cx="9113078" cy="2336361"/>
        </p:xfrm>
        <a:graphic>
          <a:graphicData uri="http://schemas.openxmlformats.org/drawingml/2006/table">
            <a:tbl>
              <a:tblPr firstRow="1" bandRow="1">
                <a:tableStyleId>{5C22544A-7EE6-4342-B048-85BDC9FD1C3A}</a:tableStyleId>
              </a:tblPr>
              <a:tblGrid>
                <a:gridCol w="4556539">
                  <a:extLst>
                    <a:ext uri="{9D8B030D-6E8A-4147-A177-3AD203B41FA5}">
                      <a16:colId xmlns:a16="http://schemas.microsoft.com/office/drawing/2014/main" val="807785132"/>
                    </a:ext>
                  </a:extLst>
                </a:gridCol>
                <a:gridCol w="4556539">
                  <a:extLst>
                    <a:ext uri="{9D8B030D-6E8A-4147-A177-3AD203B41FA5}">
                      <a16:colId xmlns:a16="http://schemas.microsoft.com/office/drawing/2014/main" val="281316645"/>
                    </a:ext>
                  </a:extLst>
                </a:gridCol>
              </a:tblGrid>
              <a:tr h="520148">
                <a:tc>
                  <a:txBody>
                    <a:bodyPr/>
                    <a:lstStyle/>
                    <a:p>
                      <a:pPr algn="ctr"/>
                      <a:r>
                        <a:rPr lang="fr-CA" b="1" dirty="0"/>
                        <a:t>Contraintes </a:t>
                      </a:r>
                    </a:p>
                  </a:txBody>
                  <a:tcPr/>
                </a:tc>
                <a:tc>
                  <a:txBody>
                    <a:bodyPr/>
                    <a:lstStyle/>
                    <a:p>
                      <a:pPr algn="ctr"/>
                      <a:r>
                        <a:rPr lang="fr-CA" b="1" dirty="0"/>
                        <a:t> Solutions </a:t>
                      </a:r>
                    </a:p>
                  </a:txBody>
                  <a:tcPr/>
                </a:tc>
                <a:extLst>
                  <a:ext uri="{0D108BD9-81ED-4DB2-BD59-A6C34878D82A}">
                    <a16:rowId xmlns:a16="http://schemas.microsoft.com/office/drawing/2014/main" val="1624692986"/>
                  </a:ext>
                </a:extLst>
              </a:tr>
              <a:tr h="520148">
                <a:tc>
                  <a:txBody>
                    <a:bodyPr/>
                    <a:lstStyle/>
                    <a:p>
                      <a:r>
                        <a:rPr lang="fr-CA" dirty="0"/>
                        <a:t>Paludisme </a:t>
                      </a:r>
                    </a:p>
                  </a:txBody>
                  <a:tcPr/>
                </a:tc>
                <a:tc>
                  <a:txBody>
                    <a:bodyPr/>
                    <a:lstStyle/>
                    <a:p>
                      <a:r>
                        <a:rPr lang="fr-CA" dirty="0"/>
                        <a:t>Moustiquaires imprégnées </a:t>
                      </a:r>
                    </a:p>
                  </a:txBody>
                  <a:tcPr/>
                </a:tc>
                <a:extLst>
                  <a:ext uri="{0D108BD9-81ED-4DB2-BD59-A6C34878D82A}">
                    <a16:rowId xmlns:a16="http://schemas.microsoft.com/office/drawing/2014/main" val="2431890185"/>
                  </a:ext>
                </a:extLst>
              </a:tr>
              <a:tr h="655985">
                <a:tc>
                  <a:txBody>
                    <a:bodyPr/>
                    <a:lstStyle/>
                    <a:p>
                      <a:r>
                        <a:rPr lang="fr-CA" dirty="0"/>
                        <a:t>Pauvreté des sols</a:t>
                      </a:r>
                    </a:p>
                  </a:txBody>
                  <a:tcPr/>
                </a:tc>
                <a:tc>
                  <a:txBody>
                    <a:bodyPr/>
                    <a:lstStyle/>
                    <a:p>
                      <a:r>
                        <a:rPr lang="fr-CA" dirty="0"/>
                        <a:t>Achat et distribution d’engrais</a:t>
                      </a:r>
                    </a:p>
                  </a:txBody>
                  <a:tcPr/>
                </a:tc>
                <a:extLst>
                  <a:ext uri="{0D108BD9-81ED-4DB2-BD59-A6C34878D82A}">
                    <a16:rowId xmlns:a16="http://schemas.microsoft.com/office/drawing/2014/main" val="2345526037"/>
                  </a:ext>
                </a:extLst>
              </a:tr>
              <a:tr h="520148">
                <a:tc>
                  <a:txBody>
                    <a:bodyPr/>
                    <a:lstStyle/>
                    <a:p>
                      <a:r>
                        <a:rPr lang="fr-CA" dirty="0"/>
                        <a:t>Eau </a:t>
                      </a:r>
                    </a:p>
                  </a:txBody>
                  <a:tcPr/>
                </a:tc>
                <a:tc>
                  <a:txBody>
                    <a:bodyPr/>
                    <a:lstStyle/>
                    <a:p>
                      <a:r>
                        <a:rPr lang="fr-CA" dirty="0"/>
                        <a:t>Puits avec pompe, forages….</a:t>
                      </a:r>
                    </a:p>
                    <a:p>
                      <a:endParaRPr lang="fr-CA" dirty="0"/>
                    </a:p>
                  </a:txBody>
                  <a:tcPr/>
                </a:tc>
                <a:extLst>
                  <a:ext uri="{0D108BD9-81ED-4DB2-BD59-A6C34878D82A}">
                    <a16:rowId xmlns:a16="http://schemas.microsoft.com/office/drawing/2014/main" val="1546919076"/>
                  </a:ext>
                </a:extLst>
              </a:tr>
            </a:tbl>
          </a:graphicData>
        </a:graphic>
      </p:graphicFrame>
    </p:spTree>
    <p:extLst>
      <p:ext uri="{BB962C8B-B14F-4D97-AF65-F5344CB8AC3E}">
        <p14:creationId xmlns:p14="http://schemas.microsoft.com/office/powerpoint/2010/main" val="2017850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B38BE4-40E9-4DE4-8B07-07203B5C0EF6}"/>
              </a:ext>
            </a:extLst>
          </p:cNvPr>
          <p:cNvSpPr>
            <a:spLocks noGrp="1"/>
          </p:cNvSpPr>
          <p:nvPr>
            <p:ph type="title"/>
          </p:nvPr>
        </p:nvSpPr>
        <p:spPr/>
        <p:txBody>
          <a:bodyPr/>
          <a:lstStyle/>
          <a:p>
            <a:pPr algn="ctr"/>
            <a:r>
              <a:rPr lang="fr-CA" dirty="0"/>
              <a:t>Suites </a:t>
            </a:r>
          </a:p>
        </p:txBody>
      </p:sp>
      <p:sp>
        <p:nvSpPr>
          <p:cNvPr id="3" name="Espace réservé du contenu 2">
            <a:extLst>
              <a:ext uri="{FF2B5EF4-FFF2-40B4-BE49-F238E27FC236}">
                <a16:creationId xmlns:a16="http://schemas.microsoft.com/office/drawing/2014/main" id="{8C089FB7-1215-4884-B5A8-093D9333CD70}"/>
              </a:ext>
            </a:extLst>
          </p:cNvPr>
          <p:cNvSpPr>
            <a:spLocks noGrp="1"/>
          </p:cNvSpPr>
          <p:nvPr>
            <p:ph idx="1"/>
          </p:nvPr>
        </p:nvSpPr>
        <p:spPr/>
        <p:txBody>
          <a:bodyPr/>
          <a:lstStyle/>
          <a:p>
            <a:pPr marL="0" indent="0">
              <a:buNone/>
            </a:pPr>
            <a:r>
              <a:rPr lang="fr-CA" b="1" dirty="0"/>
              <a:t>10- l’arbre à problèmes </a:t>
            </a:r>
          </a:p>
          <a:p>
            <a:pPr marL="0" indent="0">
              <a:buNone/>
            </a:pPr>
            <a:r>
              <a:rPr lang="fr-CA" dirty="0"/>
              <a:t>C’est la matérialisation sur le sol les problèmes de la communauté, les causes, les conséquences …. le tout sous la forme d’un arbre. </a:t>
            </a:r>
          </a:p>
          <a:p>
            <a:pPr>
              <a:buFontTx/>
              <a:buChar char="-"/>
            </a:pPr>
            <a:r>
              <a:rPr lang="fr-CA" dirty="0"/>
              <a:t>Le tronc correspond au problème ( mortalité) </a:t>
            </a:r>
          </a:p>
          <a:p>
            <a:pPr>
              <a:buFontTx/>
              <a:buChar char="-"/>
            </a:pPr>
            <a:r>
              <a:rPr lang="fr-CA" dirty="0"/>
              <a:t> les racines --------les causes du problème (hygiène dans l’alimentation, insalubrité, ignorance)</a:t>
            </a:r>
          </a:p>
          <a:p>
            <a:pPr>
              <a:buFontTx/>
              <a:buChar char="-"/>
            </a:pPr>
            <a:r>
              <a:rPr lang="fr-CA" dirty="0"/>
              <a:t> les feuilles -------les conséquences ( taux élevé de la mortalité des enfants de -5ans)</a:t>
            </a:r>
          </a:p>
          <a:p>
            <a:pPr>
              <a:buFontTx/>
              <a:buChar char="-"/>
            </a:pPr>
            <a:r>
              <a:rPr lang="fr-CA" dirty="0"/>
              <a:t>Les fruits ---- les solutions ( construction d’une case de santé) </a:t>
            </a:r>
          </a:p>
        </p:txBody>
      </p:sp>
    </p:spTree>
    <p:extLst>
      <p:ext uri="{BB962C8B-B14F-4D97-AF65-F5344CB8AC3E}">
        <p14:creationId xmlns:p14="http://schemas.microsoft.com/office/powerpoint/2010/main" val="1961939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A5ADE8-6432-40AE-A46D-FB9816D39827}"/>
              </a:ext>
            </a:extLst>
          </p:cNvPr>
          <p:cNvSpPr>
            <a:spLocks noGrp="1"/>
          </p:cNvSpPr>
          <p:nvPr>
            <p:ph type="title"/>
          </p:nvPr>
        </p:nvSpPr>
        <p:spPr/>
        <p:txBody>
          <a:bodyPr/>
          <a:lstStyle/>
          <a:p>
            <a:r>
              <a:rPr lang="fr-CA" dirty="0"/>
              <a:t>Suite </a:t>
            </a:r>
          </a:p>
        </p:txBody>
      </p:sp>
      <p:sp>
        <p:nvSpPr>
          <p:cNvPr id="3" name="Espace réservé du contenu 2">
            <a:extLst>
              <a:ext uri="{FF2B5EF4-FFF2-40B4-BE49-F238E27FC236}">
                <a16:creationId xmlns:a16="http://schemas.microsoft.com/office/drawing/2014/main" id="{B4135B5D-31D7-433C-AAB4-F7B354196E42}"/>
              </a:ext>
            </a:extLst>
          </p:cNvPr>
          <p:cNvSpPr>
            <a:spLocks noGrp="1"/>
          </p:cNvSpPr>
          <p:nvPr>
            <p:ph idx="1"/>
          </p:nvPr>
        </p:nvSpPr>
        <p:spPr/>
        <p:txBody>
          <a:bodyPr/>
          <a:lstStyle/>
          <a:p>
            <a:pPr marL="0" indent="0">
              <a:buNone/>
            </a:pPr>
            <a:r>
              <a:rPr lang="fr-CA" dirty="0"/>
              <a:t>11- la classification selon le niveau des richesses</a:t>
            </a:r>
          </a:p>
          <a:p>
            <a:pPr marL="0" indent="0">
              <a:buNone/>
            </a:pPr>
            <a:endParaRPr lang="fr-CA" dirty="0"/>
          </a:p>
        </p:txBody>
      </p:sp>
      <p:graphicFrame>
        <p:nvGraphicFramePr>
          <p:cNvPr id="4" name="Tableau 3">
            <a:extLst>
              <a:ext uri="{FF2B5EF4-FFF2-40B4-BE49-F238E27FC236}">
                <a16:creationId xmlns:a16="http://schemas.microsoft.com/office/drawing/2014/main" id="{C96EB2F2-77CA-413F-B131-5DEBCEFE9775}"/>
              </a:ext>
            </a:extLst>
          </p:cNvPr>
          <p:cNvGraphicFramePr>
            <a:graphicFrameLocks noGrp="1"/>
          </p:cNvGraphicFramePr>
          <p:nvPr>
            <p:extLst>
              <p:ext uri="{D42A27DB-BD31-4B8C-83A1-F6EECF244321}">
                <p14:modId xmlns:p14="http://schemas.microsoft.com/office/powerpoint/2010/main" val="896521566"/>
              </p:ext>
            </p:extLst>
          </p:nvPr>
        </p:nvGraphicFramePr>
        <p:xfrm>
          <a:off x="1179444" y="2557669"/>
          <a:ext cx="9833110" cy="3458819"/>
        </p:xfrm>
        <a:graphic>
          <a:graphicData uri="http://schemas.openxmlformats.org/drawingml/2006/table">
            <a:tbl>
              <a:tblPr firstRow="1" bandRow="1">
                <a:tableStyleId>{5C22544A-7EE6-4342-B048-85BDC9FD1C3A}</a:tableStyleId>
              </a:tblPr>
              <a:tblGrid>
                <a:gridCol w="1404730">
                  <a:extLst>
                    <a:ext uri="{9D8B030D-6E8A-4147-A177-3AD203B41FA5}">
                      <a16:colId xmlns:a16="http://schemas.microsoft.com/office/drawing/2014/main" val="1180237526"/>
                    </a:ext>
                  </a:extLst>
                </a:gridCol>
                <a:gridCol w="1404730">
                  <a:extLst>
                    <a:ext uri="{9D8B030D-6E8A-4147-A177-3AD203B41FA5}">
                      <a16:colId xmlns:a16="http://schemas.microsoft.com/office/drawing/2014/main" val="3453944686"/>
                    </a:ext>
                  </a:extLst>
                </a:gridCol>
                <a:gridCol w="1404730">
                  <a:extLst>
                    <a:ext uri="{9D8B030D-6E8A-4147-A177-3AD203B41FA5}">
                      <a16:colId xmlns:a16="http://schemas.microsoft.com/office/drawing/2014/main" val="1910033981"/>
                    </a:ext>
                  </a:extLst>
                </a:gridCol>
                <a:gridCol w="1404730">
                  <a:extLst>
                    <a:ext uri="{9D8B030D-6E8A-4147-A177-3AD203B41FA5}">
                      <a16:colId xmlns:a16="http://schemas.microsoft.com/office/drawing/2014/main" val="602545658"/>
                    </a:ext>
                  </a:extLst>
                </a:gridCol>
                <a:gridCol w="1404730">
                  <a:extLst>
                    <a:ext uri="{9D8B030D-6E8A-4147-A177-3AD203B41FA5}">
                      <a16:colId xmlns:a16="http://schemas.microsoft.com/office/drawing/2014/main" val="268482381"/>
                    </a:ext>
                  </a:extLst>
                </a:gridCol>
                <a:gridCol w="1404730">
                  <a:extLst>
                    <a:ext uri="{9D8B030D-6E8A-4147-A177-3AD203B41FA5}">
                      <a16:colId xmlns:a16="http://schemas.microsoft.com/office/drawing/2014/main" val="1699709714"/>
                    </a:ext>
                  </a:extLst>
                </a:gridCol>
                <a:gridCol w="1404730">
                  <a:extLst>
                    <a:ext uri="{9D8B030D-6E8A-4147-A177-3AD203B41FA5}">
                      <a16:colId xmlns:a16="http://schemas.microsoft.com/office/drawing/2014/main" val="1049230326"/>
                    </a:ext>
                  </a:extLst>
                </a:gridCol>
              </a:tblGrid>
              <a:tr h="494117">
                <a:tc>
                  <a:txBody>
                    <a:bodyPr/>
                    <a:lstStyle/>
                    <a:p>
                      <a:r>
                        <a:rPr lang="fr-CA" dirty="0"/>
                        <a:t>individus</a:t>
                      </a:r>
                    </a:p>
                  </a:txBody>
                  <a:tcPr/>
                </a:tc>
                <a:tc>
                  <a:txBody>
                    <a:bodyPr/>
                    <a:lstStyle/>
                    <a:p>
                      <a:r>
                        <a:rPr lang="fr-CA" dirty="0"/>
                        <a:t>Case </a:t>
                      </a:r>
                    </a:p>
                  </a:txBody>
                  <a:tcPr/>
                </a:tc>
                <a:tc>
                  <a:txBody>
                    <a:bodyPr/>
                    <a:lstStyle/>
                    <a:p>
                      <a:r>
                        <a:rPr lang="fr-CA" dirty="0"/>
                        <a:t>Champ </a:t>
                      </a:r>
                    </a:p>
                  </a:txBody>
                  <a:tcPr/>
                </a:tc>
                <a:tc>
                  <a:txBody>
                    <a:bodyPr/>
                    <a:lstStyle/>
                    <a:p>
                      <a:r>
                        <a:rPr lang="fr-CA" dirty="0"/>
                        <a:t>Électricité</a:t>
                      </a:r>
                    </a:p>
                  </a:txBody>
                  <a:tcPr/>
                </a:tc>
                <a:tc>
                  <a:txBody>
                    <a:bodyPr/>
                    <a:lstStyle/>
                    <a:p>
                      <a:r>
                        <a:rPr lang="fr-CA" dirty="0"/>
                        <a:t>Potage </a:t>
                      </a:r>
                    </a:p>
                  </a:txBody>
                  <a:tcPr/>
                </a:tc>
                <a:tc>
                  <a:txBody>
                    <a:bodyPr/>
                    <a:lstStyle/>
                    <a:p>
                      <a:r>
                        <a:rPr lang="fr-CA" dirty="0"/>
                        <a:t>Charrue </a:t>
                      </a:r>
                    </a:p>
                  </a:txBody>
                  <a:tcPr/>
                </a:tc>
                <a:tc>
                  <a:txBody>
                    <a:bodyPr/>
                    <a:lstStyle/>
                    <a:p>
                      <a:r>
                        <a:rPr lang="fr-CA" dirty="0"/>
                        <a:t>bétails</a:t>
                      </a:r>
                    </a:p>
                  </a:txBody>
                  <a:tcPr/>
                </a:tc>
                <a:extLst>
                  <a:ext uri="{0D108BD9-81ED-4DB2-BD59-A6C34878D82A}">
                    <a16:rowId xmlns:a16="http://schemas.microsoft.com/office/drawing/2014/main" val="3778034963"/>
                  </a:ext>
                </a:extLst>
              </a:tr>
              <a:tr h="494117">
                <a:tc>
                  <a:txBody>
                    <a:bodyPr/>
                    <a:lstStyle/>
                    <a:p>
                      <a:pPr algn="ctr"/>
                      <a:r>
                        <a:rPr lang="fr-CA" b="1" dirty="0"/>
                        <a:t>1</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extLst>
                  <a:ext uri="{0D108BD9-81ED-4DB2-BD59-A6C34878D82A}">
                    <a16:rowId xmlns:a16="http://schemas.microsoft.com/office/drawing/2014/main" val="2359002058"/>
                  </a:ext>
                </a:extLst>
              </a:tr>
              <a:tr h="494117">
                <a:tc>
                  <a:txBody>
                    <a:bodyPr/>
                    <a:lstStyle/>
                    <a:p>
                      <a:pPr algn="ctr"/>
                      <a:r>
                        <a:rPr lang="fr-CA" dirty="0"/>
                        <a:t>2</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extLst>
                  <a:ext uri="{0D108BD9-81ED-4DB2-BD59-A6C34878D82A}">
                    <a16:rowId xmlns:a16="http://schemas.microsoft.com/office/drawing/2014/main" val="2534015838"/>
                  </a:ext>
                </a:extLst>
              </a:tr>
              <a:tr h="494117">
                <a:tc>
                  <a:txBody>
                    <a:bodyPr/>
                    <a:lstStyle/>
                    <a:p>
                      <a:pPr algn="ctr"/>
                      <a:r>
                        <a:rPr lang="fr-CA" dirty="0"/>
                        <a:t>3</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extLst>
                  <a:ext uri="{0D108BD9-81ED-4DB2-BD59-A6C34878D82A}">
                    <a16:rowId xmlns:a16="http://schemas.microsoft.com/office/drawing/2014/main" val="3181838745"/>
                  </a:ext>
                </a:extLst>
              </a:tr>
              <a:tr h="494117">
                <a:tc>
                  <a:txBody>
                    <a:bodyPr/>
                    <a:lstStyle/>
                    <a:p>
                      <a:pPr algn="ctr"/>
                      <a:r>
                        <a:rPr lang="fr-CA" dirty="0"/>
                        <a:t>4</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extLst>
                  <a:ext uri="{0D108BD9-81ED-4DB2-BD59-A6C34878D82A}">
                    <a16:rowId xmlns:a16="http://schemas.microsoft.com/office/drawing/2014/main" val="1500100597"/>
                  </a:ext>
                </a:extLst>
              </a:tr>
              <a:tr h="494117">
                <a:tc>
                  <a:txBody>
                    <a:bodyPr/>
                    <a:lstStyle/>
                    <a:p>
                      <a:pPr algn="ctr"/>
                      <a:r>
                        <a:rPr lang="fr-CA" dirty="0"/>
                        <a:t>5</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extLst>
                  <a:ext uri="{0D108BD9-81ED-4DB2-BD59-A6C34878D82A}">
                    <a16:rowId xmlns:a16="http://schemas.microsoft.com/office/drawing/2014/main" val="2251757661"/>
                  </a:ext>
                </a:extLst>
              </a:tr>
              <a:tr h="494117">
                <a:tc>
                  <a:txBody>
                    <a:bodyPr/>
                    <a:lstStyle/>
                    <a:p>
                      <a:pPr algn="ctr"/>
                      <a:r>
                        <a:rPr lang="fr-CA" dirty="0"/>
                        <a:t>6</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tc>
                  <a:txBody>
                    <a:bodyPr/>
                    <a:lstStyle/>
                    <a:p>
                      <a:pPr algn="ctr"/>
                      <a:r>
                        <a:rPr lang="fr-CA" b="1" dirty="0"/>
                        <a:t>-</a:t>
                      </a:r>
                    </a:p>
                  </a:txBody>
                  <a:tcPr/>
                </a:tc>
                <a:extLst>
                  <a:ext uri="{0D108BD9-81ED-4DB2-BD59-A6C34878D82A}">
                    <a16:rowId xmlns:a16="http://schemas.microsoft.com/office/drawing/2014/main" val="3977319352"/>
                  </a:ext>
                </a:extLst>
              </a:tr>
            </a:tbl>
          </a:graphicData>
        </a:graphic>
      </p:graphicFrame>
    </p:spTree>
    <p:extLst>
      <p:ext uri="{BB962C8B-B14F-4D97-AF65-F5344CB8AC3E}">
        <p14:creationId xmlns:p14="http://schemas.microsoft.com/office/powerpoint/2010/main" val="997546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77966A-2C33-4D5D-A794-B05DE9C5E293}"/>
              </a:ext>
            </a:extLst>
          </p:cNvPr>
          <p:cNvSpPr>
            <a:spLocks noGrp="1"/>
          </p:cNvSpPr>
          <p:nvPr>
            <p:ph type="title"/>
          </p:nvPr>
        </p:nvSpPr>
        <p:spPr/>
        <p:txBody>
          <a:bodyPr/>
          <a:lstStyle/>
          <a:p>
            <a:pPr algn="ctr"/>
            <a:r>
              <a:rPr lang="fr-CA" b="1" dirty="0"/>
              <a:t>Suite /introduction </a:t>
            </a:r>
          </a:p>
        </p:txBody>
      </p:sp>
      <p:sp>
        <p:nvSpPr>
          <p:cNvPr id="3" name="Espace réservé du contenu 2">
            <a:extLst>
              <a:ext uri="{FF2B5EF4-FFF2-40B4-BE49-F238E27FC236}">
                <a16:creationId xmlns:a16="http://schemas.microsoft.com/office/drawing/2014/main" id="{194B1D4F-9E0A-416D-BC2F-AB15B10FDAAE}"/>
              </a:ext>
            </a:extLst>
          </p:cNvPr>
          <p:cNvSpPr>
            <a:spLocks noGrp="1"/>
          </p:cNvSpPr>
          <p:nvPr>
            <p:ph idx="1"/>
          </p:nvPr>
        </p:nvSpPr>
        <p:spPr/>
        <p:txBody>
          <a:bodyPr/>
          <a:lstStyle/>
          <a:p>
            <a:pPr algn="just"/>
            <a:r>
              <a:rPr lang="fr-CA" dirty="0"/>
              <a:t>C’est ainsi que </a:t>
            </a:r>
            <a:r>
              <a:rPr lang="fr-CA" b="1" dirty="0"/>
              <a:t>Robert </a:t>
            </a:r>
            <a:r>
              <a:rPr lang="fr-CA" b="1" dirty="0" err="1"/>
              <a:t>Chambert</a:t>
            </a:r>
            <a:r>
              <a:rPr lang="fr-CA" b="1" dirty="0"/>
              <a:t> </a:t>
            </a:r>
            <a:r>
              <a:rPr lang="fr-CA" dirty="0"/>
              <a:t>va proposer des procédés et des raccourcis actifs pour répondre aux besoins du monde paysan. Ses propositions approfondies  par d’autres chercheurs vont donner naissance au </a:t>
            </a:r>
            <a:r>
              <a:rPr lang="fr-CA" i="1" dirty="0"/>
              <a:t>Rapid Rural </a:t>
            </a:r>
            <a:r>
              <a:rPr lang="fr-CA" i="1" dirty="0" err="1"/>
              <a:t>Apprecial</a:t>
            </a:r>
            <a:r>
              <a:rPr lang="fr-CA" i="1" dirty="0"/>
              <a:t> </a:t>
            </a:r>
            <a:r>
              <a:rPr lang="fr-CA" dirty="0"/>
              <a:t>et MARP en français (méthode active de recherche participative).</a:t>
            </a:r>
          </a:p>
          <a:p>
            <a:pPr marL="0" indent="0" algn="just">
              <a:buNone/>
            </a:pPr>
            <a:endParaRPr lang="fr-CA" dirty="0"/>
          </a:p>
          <a:p>
            <a:pPr algn="just"/>
            <a:r>
              <a:rPr lang="fr-CA" dirty="0"/>
              <a:t>Dans les 80 jusqu’à nos jours grâce aux concours des Organismes et des jeunes chercheurs, la MARP est vulgarisée et très usitée dans la recherche dans les pays en voie de développement.</a:t>
            </a:r>
          </a:p>
        </p:txBody>
      </p:sp>
    </p:spTree>
    <p:extLst>
      <p:ext uri="{BB962C8B-B14F-4D97-AF65-F5344CB8AC3E}">
        <p14:creationId xmlns:p14="http://schemas.microsoft.com/office/powerpoint/2010/main" val="3993500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B6F3B8-CB11-47B4-B532-ABE77553EF1B}"/>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9D100178-3F60-4566-A737-BCCE5C6D6B8C}"/>
              </a:ext>
            </a:extLst>
          </p:cNvPr>
          <p:cNvSpPr>
            <a:spLocks noGrp="1"/>
          </p:cNvSpPr>
          <p:nvPr>
            <p:ph idx="1"/>
          </p:nvPr>
        </p:nvSpPr>
        <p:spPr/>
        <p:txBody>
          <a:bodyPr/>
          <a:lstStyle/>
          <a:p>
            <a:pPr marL="0" indent="0" algn="just">
              <a:buNone/>
            </a:pPr>
            <a:r>
              <a:rPr lang="fr-CA" dirty="0"/>
              <a:t>Dans une communauté les richesses ne sont pas distribuées de façon égalitaire,</a:t>
            </a:r>
          </a:p>
          <a:p>
            <a:pPr marL="0" indent="0" algn="just">
              <a:buNone/>
            </a:pPr>
            <a:r>
              <a:rPr lang="fr-CA" dirty="0"/>
              <a:t>Certains possèdent des biens qui leur permettent de vivre convenablement, alors d’autres groupes sociaux sont vulnérables et vivent dans des conditions difficiles. </a:t>
            </a:r>
          </a:p>
          <a:p>
            <a:pPr marL="0" indent="0" algn="just">
              <a:buNone/>
            </a:pPr>
            <a:r>
              <a:rPr lang="fr-CA" dirty="0"/>
              <a:t>Dans un projet de soutien axé sur la pauvreté, ces derniers peuvent faire l’objet d’un accompagnement de la part d’une ONG ou des pouvoirs publics.  </a:t>
            </a:r>
          </a:p>
        </p:txBody>
      </p:sp>
    </p:spTree>
    <p:extLst>
      <p:ext uri="{BB962C8B-B14F-4D97-AF65-F5344CB8AC3E}">
        <p14:creationId xmlns:p14="http://schemas.microsoft.com/office/powerpoint/2010/main" val="2583367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58FE08-3764-4727-9A0D-893B6D1F81FC}"/>
              </a:ext>
            </a:extLst>
          </p:cNvPr>
          <p:cNvSpPr>
            <a:spLocks noGrp="1"/>
          </p:cNvSpPr>
          <p:nvPr>
            <p:ph type="title"/>
          </p:nvPr>
        </p:nvSpPr>
        <p:spPr/>
        <p:txBody>
          <a:bodyPr/>
          <a:lstStyle/>
          <a:p>
            <a:pPr algn="ctr"/>
            <a:r>
              <a:rPr lang="fr-CA" dirty="0"/>
              <a:t>Suite </a:t>
            </a:r>
          </a:p>
        </p:txBody>
      </p:sp>
      <p:sp>
        <p:nvSpPr>
          <p:cNvPr id="3" name="Espace réservé du contenu 2">
            <a:extLst>
              <a:ext uri="{FF2B5EF4-FFF2-40B4-BE49-F238E27FC236}">
                <a16:creationId xmlns:a16="http://schemas.microsoft.com/office/drawing/2014/main" id="{CAC65FFB-B0B0-4D39-9B4C-2506ED14F23A}"/>
              </a:ext>
            </a:extLst>
          </p:cNvPr>
          <p:cNvSpPr>
            <a:spLocks noGrp="1"/>
          </p:cNvSpPr>
          <p:nvPr>
            <p:ph idx="1"/>
          </p:nvPr>
        </p:nvSpPr>
        <p:spPr/>
        <p:txBody>
          <a:bodyPr/>
          <a:lstStyle/>
          <a:p>
            <a:pPr marL="0" indent="0">
              <a:buNone/>
            </a:pPr>
            <a:r>
              <a:rPr lang="fr-CA" b="1" dirty="0"/>
              <a:t>12- Outils de programmation </a:t>
            </a:r>
          </a:p>
          <a:p>
            <a:pPr marL="0" indent="0">
              <a:buNone/>
            </a:pPr>
            <a:endParaRPr lang="fr-CA" b="1" dirty="0"/>
          </a:p>
          <a:p>
            <a:pPr marL="0" indent="0">
              <a:buNone/>
            </a:pPr>
            <a:endParaRPr lang="fr-CA" dirty="0"/>
          </a:p>
        </p:txBody>
      </p:sp>
      <p:graphicFrame>
        <p:nvGraphicFramePr>
          <p:cNvPr id="4" name="Tableau 3">
            <a:extLst>
              <a:ext uri="{FF2B5EF4-FFF2-40B4-BE49-F238E27FC236}">
                <a16:creationId xmlns:a16="http://schemas.microsoft.com/office/drawing/2014/main" id="{FCC40B0E-06BC-4330-96BB-0AA2B2A536B6}"/>
              </a:ext>
            </a:extLst>
          </p:cNvPr>
          <p:cNvGraphicFramePr>
            <a:graphicFrameLocks noGrp="1"/>
          </p:cNvGraphicFramePr>
          <p:nvPr>
            <p:extLst>
              <p:ext uri="{D42A27DB-BD31-4B8C-83A1-F6EECF244321}">
                <p14:modId xmlns:p14="http://schemas.microsoft.com/office/powerpoint/2010/main" val="2493207292"/>
              </p:ext>
            </p:extLst>
          </p:nvPr>
        </p:nvGraphicFramePr>
        <p:xfrm>
          <a:off x="993913" y="2703443"/>
          <a:ext cx="9740349" cy="3654950"/>
        </p:xfrm>
        <a:graphic>
          <a:graphicData uri="http://schemas.openxmlformats.org/drawingml/2006/table">
            <a:tbl>
              <a:tblPr firstRow="1" bandRow="1">
                <a:tableStyleId>{5C22544A-7EE6-4342-B048-85BDC9FD1C3A}</a:tableStyleId>
              </a:tblPr>
              <a:tblGrid>
                <a:gridCol w="2285304">
                  <a:extLst>
                    <a:ext uri="{9D8B030D-6E8A-4147-A177-3AD203B41FA5}">
                      <a16:colId xmlns:a16="http://schemas.microsoft.com/office/drawing/2014/main" val="1211785784"/>
                    </a:ext>
                  </a:extLst>
                </a:gridCol>
                <a:gridCol w="2285304">
                  <a:extLst>
                    <a:ext uri="{9D8B030D-6E8A-4147-A177-3AD203B41FA5}">
                      <a16:colId xmlns:a16="http://schemas.microsoft.com/office/drawing/2014/main" val="3458221908"/>
                    </a:ext>
                  </a:extLst>
                </a:gridCol>
                <a:gridCol w="2285304">
                  <a:extLst>
                    <a:ext uri="{9D8B030D-6E8A-4147-A177-3AD203B41FA5}">
                      <a16:colId xmlns:a16="http://schemas.microsoft.com/office/drawing/2014/main" val="165878367"/>
                    </a:ext>
                  </a:extLst>
                </a:gridCol>
                <a:gridCol w="2884437">
                  <a:extLst>
                    <a:ext uri="{9D8B030D-6E8A-4147-A177-3AD203B41FA5}">
                      <a16:colId xmlns:a16="http://schemas.microsoft.com/office/drawing/2014/main" val="3262851023"/>
                    </a:ext>
                  </a:extLst>
                </a:gridCol>
              </a:tblGrid>
              <a:tr h="728870">
                <a:tc>
                  <a:txBody>
                    <a:bodyPr/>
                    <a:lstStyle/>
                    <a:p>
                      <a:r>
                        <a:rPr lang="fr-CA" dirty="0"/>
                        <a:t>Actions </a:t>
                      </a:r>
                    </a:p>
                  </a:txBody>
                  <a:tcPr/>
                </a:tc>
                <a:tc>
                  <a:txBody>
                    <a:bodyPr/>
                    <a:lstStyle/>
                    <a:p>
                      <a:r>
                        <a:rPr lang="fr-CA" dirty="0"/>
                        <a:t>Populations cibles</a:t>
                      </a:r>
                    </a:p>
                  </a:txBody>
                  <a:tcPr/>
                </a:tc>
                <a:tc>
                  <a:txBody>
                    <a:bodyPr/>
                    <a:lstStyle/>
                    <a:p>
                      <a:r>
                        <a:rPr lang="fr-CA" dirty="0"/>
                        <a:t>Acteurs en appui</a:t>
                      </a:r>
                    </a:p>
                  </a:txBody>
                  <a:tcPr/>
                </a:tc>
                <a:tc>
                  <a:txBody>
                    <a:bodyPr/>
                    <a:lstStyle/>
                    <a:p>
                      <a:r>
                        <a:rPr lang="fr-CA" dirty="0"/>
                        <a:t>Échéances </a:t>
                      </a:r>
                    </a:p>
                  </a:txBody>
                  <a:tcPr/>
                </a:tc>
                <a:extLst>
                  <a:ext uri="{0D108BD9-81ED-4DB2-BD59-A6C34878D82A}">
                    <a16:rowId xmlns:a16="http://schemas.microsoft.com/office/drawing/2014/main" val="1681044381"/>
                  </a:ext>
                </a:extLst>
              </a:tr>
              <a:tr h="728870">
                <a:tc>
                  <a:txBody>
                    <a:bodyPr/>
                    <a:lstStyle/>
                    <a:p>
                      <a:r>
                        <a:rPr lang="fr-CA" dirty="0"/>
                        <a:t>Construction d’une case de santé</a:t>
                      </a:r>
                    </a:p>
                  </a:txBody>
                  <a:tcPr/>
                </a:tc>
                <a:tc>
                  <a:txBody>
                    <a:bodyPr/>
                    <a:lstStyle/>
                    <a:p>
                      <a:r>
                        <a:rPr lang="fr-CA" dirty="0"/>
                        <a:t> population rurale</a:t>
                      </a:r>
                    </a:p>
                  </a:txBody>
                  <a:tcPr/>
                </a:tc>
                <a:tc>
                  <a:txBody>
                    <a:bodyPr/>
                    <a:lstStyle/>
                    <a:p>
                      <a:pPr marL="285750" indent="-285750">
                        <a:buFontTx/>
                        <a:buChar char="-"/>
                      </a:pPr>
                      <a:r>
                        <a:rPr lang="fr-CA" dirty="0"/>
                        <a:t>Médecin</a:t>
                      </a:r>
                    </a:p>
                    <a:p>
                      <a:pPr marL="285750" indent="-285750">
                        <a:buFontTx/>
                        <a:buChar char="-"/>
                      </a:pPr>
                      <a:r>
                        <a:rPr lang="fr-CA" dirty="0"/>
                        <a:t>Infirmiers</a:t>
                      </a:r>
                    </a:p>
                    <a:p>
                      <a:pPr marL="285750" indent="-285750">
                        <a:buFontTx/>
                        <a:buChar char="-"/>
                      </a:pPr>
                      <a:r>
                        <a:rPr lang="fr-CA" dirty="0"/>
                        <a:t>Matrones </a:t>
                      </a:r>
                    </a:p>
                    <a:p>
                      <a:endParaRPr lang="fr-CA" dirty="0"/>
                    </a:p>
                  </a:txBody>
                  <a:tcPr/>
                </a:tc>
                <a:tc>
                  <a:txBody>
                    <a:bodyPr/>
                    <a:lstStyle/>
                    <a:p>
                      <a:r>
                        <a:rPr lang="fr-CA" dirty="0"/>
                        <a:t>De janvier à juillet de la même année</a:t>
                      </a:r>
                    </a:p>
                  </a:txBody>
                  <a:tcPr/>
                </a:tc>
                <a:extLst>
                  <a:ext uri="{0D108BD9-81ED-4DB2-BD59-A6C34878D82A}">
                    <a16:rowId xmlns:a16="http://schemas.microsoft.com/office/drawing/2014/main" val="1074010119"/>
                  </a:ext>
                </a:extLst>
              </a:tr>
              <a:tr h="728870">
                <a:tc>
                  <a:txBody>
                    <a:bodyPr/>
                    <a:lstStyle/>
                    <a:p>
                      <a:r>
                        <a:rPr lang="fr-CA" dirty="0"/>
                        <a:t>Mobilisation sociale </a:t>
                      </a:r>
                    </a:p>
                  </a:txBody>
                  <a:tcPr/>
                </a:tc>
                <a:tc>
                  <a:txBody>
                    <a:bodyPr/>
                    <a:lstStyle/>
                    <a:p>
                      <a:r>
                        <a:rPr lang="fr-CA" dirty="0"/>
                        <a:t>Femmes et jeunes </a:t>
                      </a:r>
                    </a:p>
                  </a:txBody>
                  <a:tcPr/>
                </a:tc>
                <a:tc>
                  <a:txBody>
                    <a:bodyPr/>
                    <a:lstStyle/>
                    <a:p>
                      <a:pPr marL="285750" indent="-285750">
                        <a:buFontTx/>
                        <a:buChar char="-"/>
                      </a:pPr>
                      <a:r>
                        <a:rPr lang="fr-CA" dirty="0"/>
                        <a:t>Commune, </a:t>
                      </a:r>
                    </a:p>
                    <a:p>
                      <a:pPr marL="285750" indent="-285750">
                        <a:buFontTx/>
                        <a:buChar char="-"/>
                      </a:pPr>
                      <a:r>
                        <a:rPr lang="fr-CA" dirty="0"/>
                        <a:t>ICP,</a:t>
                      </a:r>
                    </a:p>
                    <a:p>
                      <a:pPr marL="285750" indent="-285750">
                        <a:buFontTx/>
                        <a:buChar char="-"/>
                      </a:pPr>
                      <a:r>
                        <a:rPr lang="fr-CA" dirty="0"/>
                        <a:t>Communicateur traditionnel</a:t>
                      </a:r>
                    </a:p>
                    <a:p>
                      <a:pPr marL="285750" indent="-285750">
                        <a:buFontTx/>
                        <a:buChar char="-"/>
                      </a:pPr>
                      <a:r>
                        <a:rPr lang="fr-CA" dirty="0"/>
                        <a:t>Chef religieux</a:t>
                      </a:r>
                    </a:p>
                    <a:p>
                      <a:endParaRPr lang="fr-CA" dirty="0"/>
                    </a:p>
                  </a:txBody>
                  <a:tcPr/>
                </a:tc>
                <a:tc>
                  <a:txBody>
                    <a:bodyPr/>
                    <a:lstStyle/>
                    <a:p>
                      <a:r>
                        <a:rPr lang="fr-CA" dirty="0"/>
                        <a:t>Mois de Mars </a:t>
                      </a:r>
                    </a:p>
                  </a:txBody>
                  <a:tcPr/>
                </a:tc>
                <a:extLst>
                  <a:ext uri="{0D108BD9-81ED-4DB2-BD59-A6C34878D82A}">
                    <a16:rowId xmlns:a16="http://schemas.microsoft.com/office/drawing/2014/main" val="178642750"/>
                  </a:ext>
                </a:extLst>
              </a:tr>
            </a:tbl>
          </a:graphicData>
        </a:graphic>
      </p:graphicFrame>
    </p:spTree>
    <p:extLst>
      <p:ext uri="{BB962C8B-B14F-4D97-AF65-F5344CB8AC3E}">
        <p14:creationId xmlns:p14="http://schemas.microsoft.com/office/powerpoint/2010/main" val="1177996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474F5-38F1-4DDD-A572-E4B5BA6B2D2D}"/>
              </a:ext>
            </a:extLst>
          </p:cNvPr>
          <p:cNvSpPr>
            <a:spLocks noGrp="1"/>
          </p:cNvSpPr>
          <p:nvPr>
            <p:ph type="title"/>
          </p:nvPr>
        </p:nvSpPr>
        <p:spPr/>
        <p:txBody>
          <a:bodyPr/>
          <a:lstStyle/>
          <a:p>
            <a:pPr algn="ctr"/>
            <a:r>
              <a:rPr lang="fr-CA" dirty="0"/>
              <a:t>Suite et fin </a:t>
            </a:r>
          </a:p>
        </p:txBody>
      </p:sp>
      <p:sp>
        <p:nvSpPr>
          <p:cNvPr id="3" name="Espace réservé du contenu 2">
            <a:extLst>
              <a:ext uri="{FF2B5EF4-FFF2-40B4-BE49-F238E27FC236}">
                <a16:creationId xmlns:a16="http://schemas.microsoft.com/office/drawing/2014/main" id="{68D9B3B5-2CB4-4EBD-8A50-6A221BA0324B}"/>
              </a:ext>
            </a:extLst>
          </p:cNvPr>
          <p:cNvSpPr>
            <a:spLocks noGrp="1"/>
          </p:cNvSpPr>
          <p:nvPr>
            <p:ph idx="1"/>
          </p:nvPr>
        </p:nvSpPr>
        <p:spPr/>
        <p:txBody>
          <a:bodyPr/>
          <a:lstStyle/>
          <a:p>
            <a:pPr marL="0" indent="0">
              <a:buNone/>
            </a:pPr>
            <a:r>
              <a:rPr lang="fr-CA" dirty="0"/>
              <a:t>il s’agira de construire un chronogramme, un tableau de formalisation des actions, un tableau de priorisation des actions.</a:t>
            </a:r>
          </a:p>
          <a:p>
            <a:pPr marL="0" indent="0">
              <a:buNone/>
            </a:pPr>
            <a:endParaRPr lang="fr-CA" dirty="0"/>
          </a:p>
          <a:p>
            <a:pPr marL="0" indent="0">
              <a:buNone/>
            </a:pPr>
            <a:r>
              <a:rPr lang="fr-CA" dirty="0"/>
              <a:t>D’établir une corrélation entre actions, acteurs en appui, population et date de réalisation  </a:t>
            </a:r>
          </a:p>
          <a:p>
            <a:pPr marL="0" indent="0">
              <a:buNone/>
            </a:pPr>
            <a:endParaRPr lang="fr-CA" dirty="0"/>
          </a:p>
        </p:txBody>
      </p:sp>
    </p:spTree>
    <p:extLst>
      <p:ext uri="{BB962C8B-B14F-4D97-AF65-F5344CB8AC3E}">
        <p14:creationId xmlns:p14="http://schemas.microsoft.com/office/powerpoint/2010/main" val="415747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749F4C-54BF-4D11-9E75-B6CAA4399DA6}"/>
              </a:ext>
            </a:extLst>
          </p:cNvPr>
          <p:cNvSpPr>
            <a:spLocks noGrp="1"/>
          </p:cNvSpPr>
          <p:nvPr>
            <p:ph type="title"/>
          </p:nvPr>
        </p:nvSpPr>
        <p:spPr/>
        <p:txBody>
          <a:bodyPr/>
          <a:lstStyle/>
          <a:p>
            <a:pPr algn="ctr"/>
            <a:r>
              <a:rPr lang="fr-CA" dirty="0"/>
              <a:t>Conclusion </a:t>
            </a:r>
          </a:p>
        </p:txBody>
      </p:sp>
      <p:sp>
        <p:nvSpPr>
          <p:cNvPr id="3" name="Espace réservé du contenu 2">
            <a:extLst>
              <a:ext uri="{FF2B5EF4-FFF2-40B4-BE49-F238E27FC236}">
                <a16:creationId xmlns:a16="http://schemas.microsoft.com/office/drawing/2014/main" id="{F2B9CD4F-A5DD-4EEE-ADEB-E3B27284C775}"/>
              </a:ext>
            </a:extLst>
          </p:cNvPr>
          <p:cNvSpPr>
            <a:spLocks noGrp="1"/>
          </p:cNvSpPr>
          <p:nvPr>
            <p:ph idx="1"/>
          </p:nvPr>
        </p:nvSpPr>
        <p:spPr/>
        <p:txBody>
          <a:bodyPr/>
          <a:lstStyle/>
          <a:p>
            <a:pPr algn="just"/>
            <a:r>
              <a:rPr lang="fr-CA" dirty="0"/>
              <a:t>La MARP est une approche qualitative destinée aux populations rurales. Très usitées par les ONG et les projets de développement, elle trouve sa pertinence dans sa dimension participative, active et l’immersion du chercheur dans le milieu d’étude.</a:t>
            </a:r>
          </a:p>
          <a:p>
            <a:pPr algn="just"/>
            <a:r>
              <a:rPr lang="fr-CA" dirty="0"/>
              <a:t>Elle se base sur des principes simples et des outils propres à faciliter la collecte abouties d’informations probantes sur la problématique en question.</a:t>
            </a:r>
          </a:p>
          <a:p>
            <a:pPr algn="just"/>
            <a:r>
              <a:rPr lang="fr-CA" dirty="0"/>
              <a:t>En Dd, une telle méthode est un acquis pour les futurs chercheurs, décideurs.</a:t>
            </a:r>
          </a:p>
        </p:txBody>
      </p:sp>
    </p:spTree>
    <p:extLst>
      <p:ext uri="{BB962C8B-B14F-4D97-AF65-F5344CB8AC3E}">
        <p14:creationId xmlns:p14="http://schemas.microsoft.com/office/powerpoint/2010/main" val="34335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D0B929-BF18-47A8-AF2E-F65361184D1F}"/>
              </a:ext>
            </a:extLst>
          </p:cNvPr>
          <p:cNvSpPr>
            <a:spLocks noGrp="1"/>
          </p:cNvSpPr>
          <p:nvPr>
            <p:ph type="title"/>
          </p:nvPr>
        </p:nvSpPr>
        <p:spPr/>
        <p:txBody>
          <a:bodyPr/>
          <a:lstStyle/>
          <a:p>
            <a:pPr algn="ctr"/>
            <a:r>
              <a:rPr lang="fr-CA" b="1" dirty="0"/>
              <a:t>I- les types de MARP</a:t>
            </a:r>
          </a:p>
        </p:txBody>
      </p:sp>
      <p:sp>
        <p:nvSpPr>
          <p:cNvPr id="3" name="Espace réservé du contenu 2">
            <a:extLst>
              <a:ext uri="{FF2B5EF4-FFF2-40B4-BE49-F238E27FC236}">
                <a16:creationId xmlns:a16="http://schemas.microsoft.com/office/drawing/2014/main" id="{6123FE4B-3813-4B6E-83BB-FE2590495049}"/>
              </a:ext>
            </a:extLst>
          </p:cNvPr>
          <p:cNvSpPr>
            <a:spLocks noGrp="1"/>
          </p:cNvSpPr>
          <p:nvPr>
            <p:ph idx="1"/>
          </p:nvPr>
        </p:nvSpPr>
        <p:spPr/>
        <p:txBody>
          <a:bodyPr/>
          <a:lstStyle/>
          <a:p>
            <a:r>
              <a:rPr lang="fr-CA" dirty="0"/>
              <a:t>Il existe 4 types de MARP:</a:t>
            </a:r>
          </a:p>
          <a:p>
            <a:pPr>
              <a:buFontTx/>
              <a:buChar char="-"/>
            </a:pPr>
            <a:r>
              <a:rPr lang="fr-CA" dirty="0"/>
              <a:t>La MARP exploratoire</a:t>
            </a:r>
          </a:p>
          <a:p>
            <a:pPr>
              <a:buFontTx/>
              <a:buChar char="-"/>
            </a:pPr>
            <a:r>
              <a:rPr lang="fr-CA" dirty="0"/>
              <a:t>La MARP thématique</a:t>
            </a:r>
          </a:p>
          <a:p>
            <a:pPr>
              <a:buFontTx/>
              <a:buChar char="-"/>
            </a:pPr>
            <a:r>
              <a:rPr lang="fr-CA" dirty="0"/>
              <a:t>La MARP d’évaluation</a:t>
            </a:r>
          </a:p>
          <a:p>
            <a:pPr>
              <a:buFontTx/>
              <a:buChar char="-"/>
            </a:pPr>
            <a:r>
              <a:rPr lang="fr-CA" dirty="0"/>
              <a:t>La MARP de planification</a:t>
            </a:r>
          </a:p>
        </p:txBody>
      </p:sp>
    </p:spTree>
    <p:extLst>
      <p:ext uri="{BB962C8B-B14F-4D97-AF65-F5344CB8AC3E}">
        <p14:creationId xmlns:p14="http://schemas.microsoft.com/office/powerpoint/2010/main" val="45223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C937C4-6716-491F-A2D4-16F1633DE5CD}"/>
              </a:ext>
            </a:extLst>
          </p:cNvPr>
          <p:cNvSpPr>
            <a:spLocks noGrp="1"/>
          </p:cNvSpPr>
          <p:nvPr>
            <p:ph type="title"/>
          </p:nvPr>
        </p:nvSpPr>
        <p:spPr/>
        <p:txBody>
          <a:bodyPr/>
          <a:lstStyle/>
          <a:p>
            <a:pPr algn="ctr"/>
            <a:r>
              <a:rPr lang="fr-CA" b="1" dirty="0"/>
              <a:t>1- La MARP exploratoire  </a:t>
            </a:r>
          </a:p>
        </p:txBody>
      </p:sp>
      <p:sp>
        <p:nvSpPr>
          <p:cNvPr id="3" name="Espace réservé du contenu 2">
            <a:extLst>
              <a:ext uri="{FF2B5EF4-FFF2-40B4-BE49-F238E27FC236}">
                <a16:creationId xmlns:a16="http://schemas.microsoft.com/office/drawing/2014/main" id="{37ADA07D-4EE8-479F-9328-5663905C8AB6}"/>
              </a:ext>
            </a:extLst>
          </p:cNvPr>
          <p:cNvSpPr>
            <a:spLocks noGrp="1"/>
          </p:cNvSpPr>
          <p:nvPr>
            <p:ph idx="1"/>
          </p:nvPr>
        </p:nvSpPr>
        <p:spPr/>
        <p:txBody>
          <a:bodyPr/>
          <a:lstStyle/>
          <a:p>
            <a:pPr marL="0" indent="0">
              <a:buNone/>
            </a:pPr>
            <a:r>
              <a:rPr lang="fr-CA" dirty="0"/>
              <a:t>Comme son nom l’indique, elle permet de faire une exploration, une découverte d’un groupe, d’une communauté, d’un village, d’un milieu exotérique.</a:t>
            </a:r>
          </a:p>
          <a:p>
            <a:pPr marL="0" indent="0">
              <a:buNone/>
            </a:pPr>
            <a:r>
              <a:rPr lang="fr-CA" dirty="0"/>
              <a:t>La découverte suppose des discussions informelles avec des personnes ressources (chef de quartier, Imam, présidents des ASC, les retraités, sous-préfet, agent d’autres services…).</a:t>
            </a:r>
          </a:p>
        </p:txBody>
      </p:sp>
    </p:spTree>
    <p:extLst>
      <p:ext uri="{BB962C8B-B14F-4D97-AF65-F5344CB8AC3E}">
        <p14:creationId xmlns:p14="http://schemas.microsoft.com/office/powerpoint/2010/main" val="2844123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07ADC0-3657-404B-9E7E-4DD3DA19EB36}"/>
              </a:ext>
            </a:extLst>
          </p:cNvPr>
          <p:cNvSpPr>
            <a:spLocks noGrp="1"/>
          </p:cNvSpPr>
          <p:nvPr>
            <p:ph type="title"/>
          </p:nvPr>
        </p:nvSpPr>
        <p:spPr/>
        <p:txBody>
          <a:bodyPr/>
          <a:lstStyle/>
          <a:p>
            <a:pPr algn="ctr"/>
            <a:r>
              <a:rPr lang="fr-CA" b="1" dirty="0"/>
              <a:t>2- La MARP thématique </a:t>
            </a:r>
          </a:p>
        </p:txBody>
      </p:sp>
      <p:sp>
        <p:nvSpPr>
          <p:cNvPr id="3" name="Espace réservé du contenu 2">
            <a:extLst>
              <a:ext uri="{FF2B5EF4-FFF2-40B4-BE49-F238E27FC236}">
                <a16:creationId xmlns:a16="http://schemas.microsoft.com/office/drawing/2014/main" id="{D748B2F5-0825-4FDC-9FD7-68453C8A3EAA}"/>
              </a:ext>
            </a:extLst>
          </p:cNvPr>
          <p:cNvSpPr>
            <a:spLocks noGrp="1"/>
          </p:cNvSpPr>
          <p:nvPr>
            <p:ph idx="1"/>
          </p:nvPr>
        </p:nvSpPr>
        <p:spPr/>
        <p:txBody>
          <a:bodyPr/>
          <a:lstStyle/>
          <a:p>
            <a:pPr algn="just"/>
            <a:r>
              <a:rPr lang="fr-CA" dirty="0"/>
              <a:t>Elle part d’un aspect de la MARP exploratoire, un seul problème est considéré et pris en compte au cours de la découverte: </a:t>
            </a:r>
          </a:p>
          <a:p>
            <a:pPr algn="just">
              <a:buFontTx/>
              <a:buChar char="-"/>
            </a:pPr>
            <a:r>
              <a:rPr lang="fr-CA" dirty="0"/>
              <a:t>la fécondité, </a:t>
            </a:r>
          </a:p>
          <a:p>
            <a:pPr marL="0" indent="0" algn="just">
              <a:buNone/>
            </a:pPr>
            <a:r>
              <a:rPr lang="fr-CA" dirty="0"/>
              <a:t>-la mortalité, </a:t>
            </a:r>
          </a:p>
          <a:p>
            <a:pPr algn="just">
              <a:buFontTx/>
              <a:buChar char="-"/>
            </a:pPr>
            <a:r>
              <a:rPr lang="fr-CA" dirty="0"/>
              <a:t>les conflits entre agriculteurs et éleveurs, </a:t>
            </a:r>
          </a:p>
          <a:p>
            <a:pPr algn="just">
              <a:buFontTx/>
              <a:buChar char="-"/>
            </a:pPr>
            <a:r>
              <a:rPr lang="fr-CA" dirty="0"/>
              <a:t>rapports de genre…</a:t>
            </a:r>
          </a:p>
        </p:txBody>
      </p:sp>
    </p:spTree>
    <p:extLst>
      <p:ext uri="{BB962C8B-B14F-4D97-AF65-F5344CB8AC3E}">
        <p14:creationId xmlns:p14="http://schemas.microsoft.com/office/powerpoint/2010/main" val="3337708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C58FD8-9DC7-4422-A11C-C7AF481DFFC8}"/>
              </a:ext>
            </a:extLst>
          </p:cNvPr>
          <p:cNvSpPr>
            <a:spLocks noGrp="1"/>
          </p:cNvSpPr>
          <p:nvPr>
            <p:ph type="title"/>
          </p:nvPr>
        </p:nvSpPr>
        <p:spPr/>
        <p:txBody>
          <a:bodyPr/>
          <a:lstStyle/>
          <a:p>
            <a:pPr algn="ctr"/>
            <a:r>
              <a:rPr lang="fr-CA" b="1" dirty="0"/>
              <a:t>3- La MARP d’évaluation </a:t>
            </a:r>
          </a:p>
        </p:txBody>
      </p:sp>
      <p:sp>
        <p:nvSpPr>
          <p:cNvPr id="3" name="Espace réservé du contenu 2">
            <a:extLst>
              <a:ext uri="{FF2B5EF4-FFF2-40B4-BE49-F238E27FC236}">
                <a16:creationId xmlns:a16="http://schemas.microsoft.com/office/drawing/2014/main" id="{FB55F152-A1E5-46F7-8082-C149B8372DCD}"/>
              </a:ext>
            </a:extLst>
          </p:cNvPr>
          <p:cNvSpPr>
            <a:spLocks noGrp="1"/>
          </p:cNvSpPr>
          <p:nvPr>
            <p:ph idx="1"/>
          </p:nvPr>
        </p:nvSpPr>
        <p:spPr/>
        <p:txBody>
          <a:bodyPr/>
          <a:lstStyle/>
          <a:p>
            <a:r>
              <a:rPr lang="fr-CA" dirty="0"/>
              <a:t>Elle permet d’évaluer, de mesurer l’impact dune action, d’un projet ou d’un programme et les résultats obtenus.</a:t>
            </a:r>
          </a:p>
          <a:p>
            <a:pPr marL="0" indent="0">
              <a:buNone/>
            </a:pPr>
            <a:endParaRPr lang="fr-CA" dirty="0"/>
          </a:p>
          <a:p>
            <a:r>
              <a:rPr lang="fr-CA" dirty="0"/>
              <a:t>C’est un levier essentiel qui aide à accentuer et mutualiser les efforts dans un domaine particulier jugé prioritaire dans une communauté donnée.</a:t>
            </a:r>
          </a:p>
          <a:p>
            <a:endParaRPr lang="fr-CA" dirty="0"/>
          </a:p>
        </p:txBody>
      </p:sp>
    </p:spTree>
    <p:extLst>
      <p:ext uri="{BB962C8B-B14F-4D97-AF65-F5344CB8AC3E}">
        <p14:creationId xmlns:p14="http://schemas.microsoft.com/office/powerpoint/2010/main" val="2262752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D25F70-45D9-4A59-B882-5C13D6DA6104}"/>
              </a:ext>
            </a:extLst>
          </p:cNvPr>
          <p:cNvSpPr>
            <a:spLocks noGrp="1"/>
          </p:cNvSpPr>
          <p:nvPr>
            <p:ph type="title"/>
          </p:nvPr>
        </p:nvSpPr>
        <p:spPr/>
        <p:txBody>
          <a:bodyPr/>
          <a:lstStyle/>
          <a:p>
            <a:pPr algn="ctr"/>
            <a:r>
              <a:rPr lang="fr-CA" b="1" dirty="0"/>
              <a:t>4- La MARP de planification </a:t>
            </a:r>
          </a:p>
        </p:txBody>
      </p:sp>
      <p:sp>
        <p:nvSpPr>
          <p:cNvPr id="3" name="Espace réservé du contenu 2">
            <a:extLst>
              <a:ext uri="{FF2B5EF4-FFF2-40B4-BE49-F238E27FC236}">
                <a16:creationId xmlns:a16="http://schemas.microsoft.com/office/drawing/2014/main" id="{D8D05461-3BA9-491B-B058-DFF2B9E6F117}"/>
              </a:ext>
            </a:extLst>
          </p:cNvPr>
          <p:cNvSpPr>
            <a:spLocks noGrp="1"/>
          </p:cNvSpPr>
          <p:nvPr>
            <p:ph idx="1"/>
          </p:nvPr>
        </p:nvSpPr>
        <p:spPr/>
        <p:txBody>
          <a:bodyPr/>
          <a:lstStyle/>
          <a:p>
            <a:pPr algn="just"/>
            <a:r>
              <a:rPr lang="fr-CA" dirty="0"/>
              <a:t>Elle permet de faire la programmation des actions d’un projet. </a:t>
            </a:r>
          </a:p>
          <a:p>
            <a:pPr marL="0" indent="0" algn="just">
              <a:buNone/>
            </a:pPr>
            <a:endParaRPr lang="fr-CA" dirty="0"/>
          </a:p>
          <a:p>
            <a:pPr algn="just"/>
            <a:r>
              <a:rPr lang="fr-CA" dirty="0"/>
              <a:t>A partir des connaissances du milieu il est facile de comprendre à quelle période de l’année il est opportun d’organiser par exemple une mobilisation sociale, une campagne de sensibilisation, etc.</a:t>
            </a:r>
          </a:p>
        </p:txBody>
      </p:sp>
    </p:spTree>
    <p:extLst>
      <p:ext uri="{BB962C8B-B14F-4D97-AF65-F5344CB8AC3E}">
        <p14:creationId xmlns:p14="http://schemas.microsoft.com/office/powerpoint/2010/main" val="121026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37C7FD-2668-4CA4-B890-453BC66DAC6F}"/>
              </a:ext>
            </a:extLst>
          </p:cNvPr>
          <p:cNvSpPr>
            <a:spLocks noGrp="1"/>
          </p:cNvSpPr>
          <p:nvPr>
            <p:ph type="title"/>
          </p:nvPr>
        </p:nvSpPr>
        <p:spPr/>
        <p:txBody>
          <a:bodyPr/>
          <a:lstStyle/>
          <a:p>
            <a:pPr algn="ctr"/>
            <a:r>
              <a:rPr lang="fr-CA" b="1" dirty="0"/>
              <a:t>II- Les principes de la MARP</a:t>
            </a:r>
          </a:p>
        </p:txBody>
      </p:sp>
      <p:sp>
        <p:nvSpPr>
          <p:cNvPr id="3" name="Espace réservé du contenu 2">
            <a:extLst>
              <a:ext uri="{FF2B5EF4-FFF2-40B4-BE49-F238E27FC236}">
                <a16:creationId xmlns:a16="http://schemas.microsoft.com/office/drawing/2014/main" id="{B28D7C90-BEC8-4194-8ECD-73608401C1F8}"/>
              </a:ext>
            </a:extLst>
          </p:cNvPr>
          <p:cNvSpPr>
            <a:spLocks noGrp="1"/>
          </p:cNvSpPr>
          <p:nvPr>
            <p:ph idx="1"/>
          </p:nvPr>
        </p:nvSpPr>
        <p:spPr/>
        <p:txBody>
          <a:bodyPr>
            <a:normAutofit fontScale="92500" lnSpcReduction="20000"/>
          </a:bodyPr>
          <a:lstStyle/>
          <a:p>
            <a:pPr marL="0" indent="0">
              <a:buNone/>
            </a:pPr>
            <a:r>
              <a:rPr lang="fr-CA" dirty="0"/>
              <a:t>La MARP a onze principes: </a:t>
            </a:r>
          </a:p>
          <a:p>
            <a:pPr marL="0" indent="0">
              <a:buNone/>
            </a:pPr>
            <a:r>
              <a:rPr lang="fr-CA" dirty="0"/>
              <a:t>1- </a:t>
            </a:r>
            <a:r>
              <a:rPr lang="fr-CA" b="1" dirty="0"/>
              <a:t>la participation populaire</a:t>
            </a:r>
            <a:r>
              <a:rPr lang="fr-CA" dirty="0"/>
              <a:t> </a:t>
            </a:r>
          </a:p>
          <a:p>
            <a:pPr marL="0" indent="0">
              <a:buNone/>
            </a:pPr>
            <a:r>
              <a:rPr lang="fr-CA" dirty="0"/>
              <a:t>on fait la MARP avec les populations de tous les âges et sexes et de toutes CSP (femmes, hommes, jeunes, adultes, Vieux, les chômeurs…).</a:t>
            </a:r>
          </a:p>
          <a:p>
            <a:pPr marL="0" indent="0">
              <a:buNone/>
            </a:pPr>
            <a:r>
              <a:rPr lang="fr-CA" dirty="0"/>
              <a:t>C’est le partenariat qui est recherché. Le chercheur doit faire l’effort d’aller vers les ressources.</a:t>
            </a:r>
          </a:p>
          <a:p>
            <a:pPr marL="0" indent="0">
              <a:buNone/>
            </a:pPr>
            <a:r>
              <a:rPr lang="fr-CA" dirty="0"/>
              <a:t>2- </a:t>
            </a:r>
            <a:r>
              <a:rPr lang="fr-CA" b="1" dirty="0"/>
              <a:t>la flexibilité </a:t>
            </a:r>
          </a:p>
          <a:p>
            <a:pPr marL="0" indent="0">
              <a:buNone/>
            </a:pPr>
            <a:r>
              <a:rPr lang="fr-CA" dirty="0"/>
              <a:t>c’est une forme de souplesse qui exige du chercheur d’aller trouver les gens au moment où ils sont disponibles pour discuter et travailler avec eux.</a:t>
            </a:r>
          </a:p>
          <a:p>
            <a:pPr marL="0" indent="0">
              <a:buNone/>
            </a:pPr>
            <a:r>
              <a:rPr lang="fr-CA" dirty="0"/>
              <a:t>3- </a:t>
            </a:r>
            <a:r>
              <a:rPr lang="fr-CA" b="1" dirty="0"/>
              <a:t>l’interdisciplinarité</a:t>
            </a:r>
          </a:p>
          <a:p>
            <a:pPr marL="0" indent="0">
              <a:buNone/>
            </a:pPr>
            <a:r>
              <a:rPr lang="fr-CA" b="1" dirty="0"/>
              <a:t> </a:t>
            </a:r>
            <a:r>
              <a:rPr lang="fr-CA" dirty="0"/>
              <a:t>il faut créer la complémentarité entre personnes de spécialité différente: sociologues, historiens, géographes, économistes, anthropologues…</a:t>
            </a:r>
          </a:p>
          <a:p>
            <a:pPr marL="0" indent="0">
              <a:buNone/>
            </a:pPr>
            <a:endParaRPr lang="fr-CA" dirty="0"/>
          </a:p>
        </p:txBody>
      </p:sp>
    </p:spTree>
    <p:extLst>
      <p:ext uri="{BB962C8B-B14F-4D97-AF65-F5344CB8AC3E}">
        <p14:creationId xmlns:p14="http://schemas.microsoft.com/office/powerpoint/2010/main" val="35469950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1740</Words>
  <Application>Microsoft Office PowerPoint</Application>
  <PresentationFormat>Grand écran</PresentationFormat>
  <Paragraphs>241</Paragraphs>
  <Slides>33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33</vt:i4>
      </vt:variant>
    </vt:vector>
  </HeadingPairs>
  <TitlesOfParts>
    <vt:vector size="38" baseType="lpstr">
      <vt:lpstr>Arial</vt:lpstr>
      <vt:lpstr>Arial Black</vt:lpstr>
      <vt:lpstr>Calibri</vt:lpstr>
      <vt:lpstr>Calibri Light</vt:lpstr>
      <vt:lpstr>Thème Office</vt:lpstr>
      <vt:lpstr>Méthodes qualitatives: La MARP</vt:lpstr>
      <vt:lpstr>Introduction </vt:lpstr>
      <vt:lpstr>Suite /introduction </vt:lpstr>
      <vt:lpstr>I- les types de MARP</vt:lpstr>
      <vt:lpstr>1- La MARP exploratoire  </vt:lpstr>
      <vt:lpstr>2- La MARP thématique </vt:lpstr>
      <vt:lpstr>3- La MARP d’évaluation </vt:lpstr>
      <vt:lpstr>4- La MARP de planification </vt:lpstr>
      <vt:lpstr>II- Les principes de la MARP</vt:lpstr>
      <vt:lpstr>Suite </vt:lpstr>
      <vt:lpstr>Suite </vt:lpstr>
      <vt:lpstr>Suite </vt:lpstr>
      <vt:lpstr>Suite </vt:lpstr>
      <vt:lpstr>III- les outils de la MARP</vt:lpstr>
      <vt:lpstr>Suite </vt:lpstr>
      <vt:lpstr>Suite </vt:lpstr>
      <vt:lpstr>Suite </vt:lpstr>
      <vt:lpstr>Suite/ D V</vt:lpstr>
      <vt:lpstr>suite </vt:lpstr>
      <vt:lpstr>Suite </vt:lpstr>
      <vt:lpstr>Suite </vt:lpstr>
      <vt:lpstr>Suite </vt:lpstr>
      <vt:lpstr>Suite </vt:lpstr>
      <vt:lpstr>Suite </vt:lpstr>
      <vt:lpstr>Suite </vt:lpstr>
      <vt:lpstr>Suite </vt:lpstr>
      <vt:lpstr>Suite </vt:lpstr>
      <vt:lpstr>Suites </vt:lpstr>
      <vt:lpstr>Suite </vt:lpstr>
      <vt:lpstr>Suite </vt:lpstr>
      <vt:lpstr>Suite </vt:lpstr>
      <vt:lpstr>Suite et fin </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Méthodes qualitatives: La MARP</dc:title>
  <dc:creator>Mamadou Saliou Mbengue</dc:creator>
  <cp:lastModifiedBy>Mamadou Saliou Mbengue</cp:lastModifiedBy>
  <cp:revision>32</cp:revision>
  <dcterms:created xsi:type="dcterms:W3CDTF">2018-04-17T09:23:32Z</dcterms:created>
  <dcterms:modified xsi:type="dcterms:W3CDTF">2018-04-18T12:08:17Z</dcterms:modified>
</cp:coreProperties>
</file>