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4A516-1283-4738-AAEE-73B83FA850AF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069AE-7CD9-490F-B64C-51BC29DB77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17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20CB1-BF3C-47F6-AED3-49B6EE3FE18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917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73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99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695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45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13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64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1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88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15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40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46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C8127-20EB-4A55-88FC-165A2F7C4572}" type="datetimeFigureOut">
              <a:rPr lang="fr-FR" smtClean="0"/>
              <a:t>17/05/2020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FDEAD-B0A1-44F6-AFC1-109D61ABD5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00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83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Aménagement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fr-FR" dirty="0"/>
          </a:p>
          <a:p>
            <a:r>
              <a:rPr lang="fr-FR" b="1" i="1" dirty="0"/>
              <a:t>la cohérence environnementale </a:t>
            </a:r>
            <a:r>
              <a:rPr lang="fr-FR" dirty="0"/>
              <a:t>: gestion des ressources, préservation de la santé, du </a:t>
            </a:r>
            <a:r>
              <a:rPr lang="fr-FR" dirty="0" smtClean="0"/>
              <a:t>patrimoine foncier, stratégies agricoles…</a:t>
            </a:r>
          </a:p>
          <a:p>
            <a:r>
              <a:rPr lang="fr-FR" dirty="0"/>
              <a:t>le pilier environnemental : </a:t>
            </a:r>
          </a:p>
          <a:p>
            <a:r>
              <a:rPr lang="fr-FR" dirty="0"/>
              <a:t>- Renforcement </a:t>
            </a:r>
            <a:r>
              <a:rPr lang="fr-FR" dirty="0" smtClean="0"/>
              <a:t>des politiques de lutte contre les changements climatiques, </a:t>
            </a:r>
            <a:endParaRPr lang="fr-FR" dirty="0"/>
          </a:p>
          <a:p>
            <a:r>
              <a:rPr lang="fr-FR" dirty="0"/>
              <a:t>- Développement des économies d’énergie, dans l’habitat neuf et ancien, </a:t>
            </a:r>
          </a:p>
          <a:p>
            <a:r>
              <a:rPr lang="fr-FR" dirty="0"/>
              <a:t>- Préservation de la biodiversité, </a:t>
            </a:r>
          </a:p>
          <a:p>
            <a:r>
              <a:rPr lang="fr-FR" dirty="0"/>
              <a:t>- </a:t>
            </a:r>
            <a:r>
              <a:rPr lang="fr-FR" dirty="0" smtClean="0"/>
              <a:t>- </a:t>
            </a:r>
            <a:r>
              <a:rPr lang="fr-FR" dirty="0"/>
              <a:t>Renforcement de la recherche et de l’innovation dans le secteur environnement.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22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Aménagement durable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b="1" i="1" dirty="0"/>
              <a:t>la cohérence spatiale </a:t>
            </a:r>
            <a:endParaRPr lang="fr-FR" b="1" i="1" dirty="0" smtClean="0"/>
          </a:p>
          <a:p>
            <a:r>
              <a:rPr lang="fr-FR" dirty="0" smtClean="0"/>
              <a:t>des </a:t>
            </a:r>
            <a:r>
              <a:rPr lang="fr-FR" dirty="0"/>
              <a:t>différentes fonctions dans la </a:t>
            </a:r>
            <a:r>
              <a:rPr lang="fr-FR" dirty="0" smtClean="0"/>
              <a:t>ville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composition </a:t>
            </a:r>
            <a:r>
              <a:rPr lang="fr-FR" dirty="0"/>
              <a:t>urbaine afin de corriger les dislocations entre les parties de la ville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700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Aménagement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 smtClean="0"/>
              <a:t>La terre comme </a:t>
            </a:r>
            <a:r>
              <a:rPr lang="fr-FR" dirty="0"/>
              <a:t>une ressource précieuse </a:t>
            </a:r>
            <a:endParaRPr lang="fr-FR" dirty="0" smtClean="0"/>
          </a:p>
          <a:p>
            <a:r>
              <a:rPr lang="fr-FR" dirty="0" smtClean="0"/>
              <a:t>Usage efficace </a:t>
            </a:r>
            <a:r>
              <a:rPr lang="fr-FR" dirty="0"/>
              <a:t>possible, en réutilisant les terrains anciens </a:t>
            </a:r>
          </a:p>
          <a:p>
            <a:r>
              <a:rPr lang="fr-FR" dirty="0"/>
              <a:t>L’espace </a:t>
            </a:r>
            <a:r>
              <a:rPr lang="fr-FR" dirty="0" smtClean="0"/>
              <a:t> et dynamique </a:t>
            </a:r>
            <a:r>
              <a:rPr lang="fr-FR" dirty="0"/>
              <a:t>économique </a:t>
            </a:r>
            <a:endParaRPr lang="fr-FR" dirty="0" smtClean="0"/>
          </a:p>
          <a:p>
            <a:r>
              <a:rPr lang="fr-FR" dirty="0" smtClean="0"/>
              <a:t>production </a:t>
            </a:r>
            <a:r>
              <a:rPr lang="fr-FR" dirty="0"/>
              <a:t>de l’innovation </a:t>
            </a:r>
            <a:endParaRPr lang="fr-FR" dirty="0" smtClean="0"/>
          </a:p>
          <a:p>
            <a:r>
              <a:rPr lang="fr-FR" dirty="0" smtClean="0"/>
              <a:t>proximité </a:t>
            </a:r>
            <a:r>
              <a:rPr lang="fr-FR" dirty="0"/>
              <a:t>des </a:t>
            </a:r>
            <a:r>
              <a:rPr lang="fr-FR" dirty="0" smtClean="0"/>
              <a:t>acteurs</a:t>
            </a:r>
          </a:p>
          <a:p>
            <a:r>
              <a:rPr lang="fr-FR" dirty="0" smtClean="0"/>
              <a:t> </a:t>
            </a:r>
            <a:r>
              <a:rPr lang="fr-FR" dirty="0"/>
              <a:t>qualité et la disponibilité des </a:t>
            </a:r>
            <a:r>
              <a:rPr lang="fr-FR" dirty="0" smtClean="0"/>
              <a:t>ressources </a:t>
            </a:r>
          </a:p>
          <a:p>
            <a:r>
              <a:rPr lang="fr-FR" dirty="0" smtClean="0"/>
              <a:t>éviter emboitement  </a:t>
            </a:r>
            <a:r>
              <a:rPr lang="fr-FR" dirty="0"/>
              <a:t>(villes </a:t>
            </a:r>
            <a:r>
              <a:rPr lang="fr-FR" dirty="0" smtClean="0"/>
              <a:t>et campagnes)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84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b="1" dirty="0"/>
              <a:t>Aménagement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les </a:t>
            </a:r>
            <a:r>
              <a:rPr lang="fr-FR" dirty="0"/>
              <a:t>transports publics soient viables et efficaces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cadre de vie de qualité </a:t>
            </a:r>
          </a:p>
          <a:p>
            <a:r>
              <a:rPr lang="fr-FR" b="1" dirty="0" smtClean="0"/>
              <a:t>utilisation rationnelle de l’espace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52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2076993"/>
          </a:xfrm>
        </p:spPr>
        <p:txBody>
          <a:bodyPr>
            <a:normAutofit fontScale="90000"/>
          </a:bodyPr>
          <a:lstStyle/>
          <a:p>
            <a:pPr algn="just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3600" b="1" dirty="0"/>
              <a:t>Politique du Sénégal sur le développement durable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390503"/>
            <a:ext cx="10515600" cy="37864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fr-FR" b="1" dirty="0" smtClean="0"/>
              <a:t>Sénégal a adhéré aux  idées de l’ONU sur le développement 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Ratification </a:t>
            </a:r>
            <a:r>
              <a:rPr lang="en-US" b="1" dirty="0" smtClean="0"/>
              <a:t>des conventions de RIO</a:t>
            </a:r>
          </a:p>
          <a:p>
            <a:r>
              <a:rPr lang="en-US" b="1" dirty="0" smtClean="0"/>
              <a:t>Adaptation des principes et recommendations  de agenda 21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376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Plans  et actions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rmAutofit/>
          </a:bodyPr>
          <a:lstStyle/>
          <a:p>
            <a:r>
              <a:rPr lang="fr-FR" dirty="0"/>
              <a:t>Une Stratégie nationale de Développement durable (SNDD) </a:t>
            </a:r>
            <a:r>
              <a:rPr lang="fr-FR" dirty="0" smtClean="0"/>
              <a:t> est initie</a:t>
            </a:r>
          </a:p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Intégration du caractère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durable. </a:t>
            </a:r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dirty="0" smtClean="0"/>
              <a:t>six </a:t>
            </a:r>
            <a:r>
              <a:rPr lang="fr-FR" dirty="0"/>
              <a:t>(06) axes.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Axe stratégique 1 </a:t>
            </a:r>
            <a:r>
              <a:rPr lang="fr-FR" dirty="0"/>
              <a:t>: accroissement du niveau de sensibilisation et d’éducation des acteurs pour un développement durable ; </a:t>
            </a:r>
            <a:endParaRPr lang="fr-FR" dirty="0" smtClean="0"/>
          </a:p>
          <a:p>
            <a:r>
              <a:rPr lang="fr-FR" dirty="0" smtClean="0">
                <a:solidFill>
                  <a:schemeClr val="tx2"/>
                </a:solidFill>
              </a:rPr>
              <a:t>• </a:t>
            </a:r>
            <a:r>
              <a:rPr lang="fr-FR" b="1" dirty="0">
                <a:solidFill>
                  <a:schemeClr val="tx2"/>
                </a:solidFill>
              </a:rPr>
              <a:t>Axe stratégique 2 </a:t>
            </a:r>
            <a:r>
              <a:rPr lang="fr-FR" dirty="0"/>
              <a:t>: promotion de modes de production et de consommation durables ; • Axe stratégique 3 : promotion d’un développement équilibré et harmonieux ; </a:t>
            </a:r>
          </a:p>
        </p:txBody>
      </p:sp>
    </p:spTree>
    <p:extLst>
      <p:ext uri="{BB962C8B-B14F-4D97-AF65-F5344CB8AC3E}">
        <p14:creationId xmlns:p14="http://schemas.microsoft.com/office/powerpoint/2010/main" val="7183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Plans  et 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•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Axe stratégique 4 </a:t>
            </a:r>
            <a:r>
              <a:rPr lang="fr-FR" dirty="0"/>
              <a:t>: renforcement des mécanismes de coopération, </a:t>
            </a:r>
            <a:r>
              <a:rPr lang="fr-FR" dirty="0" err="1"/>
              <a:t>sous-régionale</a:t>
            </a:r>
            <a:r>
              <a:rPr lang="fr-FR" dirty="0"/>
              <a:t>, régionale et internationale en matière de développement durable ;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Axe stratégique 5 </a:t>
            </a:r>
            <a:r>
              <a:rPr lang="fr-FR" dirty="0"/>
              <a:t>: renforcement des principes et mécanismes de bonne gouvernance pour un développement durable ; 12 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Axe stratégique 6 </a:t>
            </a:r>
            <a:r>
              <a:rPr lang="fr-FR" dirty="0"/>
              <a:t>: renforcement des mesures et actions pouvant contribuer à l’atteinte des Objectifs du Millénaire pour le Développement (OMD).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2265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Plans  et 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Un Plan National d’Aménagement du Territoire (PNAT) </a:t>
            </a:r>
            <a:r>
              <a:rPr lang="fr-FR" dirty="0"/>
              <a:t>: </a:t>
            </a:r>
            <a:r>
              <a:rPr lang="fr-FR" dirty="0" smtClean="0"/>
              <a:t>une politique de promotion de  espace, cadre de référence pour l occupation de l espace</a:t>
            </a:r>
          </a:p>
          <a:p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Un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Plan d’Orientation pour le Développement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Économique 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et Social (PODES)</a:t>
            </a:r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Préparation du XIème </a:t>
            </a:r>
            <a:r>
              <a:rPr lang="fr-FR" dirty="0"/>
              <a:t>Plan (2008 – 2013). </a:t>
            </a:r>
            <a:r>
              <a:rPr lang="fr-FR" dirty="0" smtClean="0"/>
              <a:t>problématique </a:t>
            </a:r>
            <a:r>
              <a:rPr lang="fr-FR" dirty="0"/>
              <a:t>du développement en Afrique portée par le NEPAD. </a:t>
            </a:r>
          </a:p>
        </p:txBody>
      </p:sp>
    </p:spTree>
    <p:extLst>
      <p:ext uri="{BB962C8B-B14F-4D97-AF65-F5344CB8AC3E}">
        <p14:creationId xmlns:p14="http://schemas.microsoft.com/office/powerpoint/2010/main" val="2074285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Plans  et 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81200" y="1600200"/>
            <a:ext cx="8291264" cy="4637112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Une Stratégie pour la Réduction de la Pauvreté (2006 – 2010) – DSRP </a:t>
            </a:r>
            <a:r>
              <a:rPr lang="fr-FR" dirty="0" smtClean="0"/>
              <a:t>II</a:t>
            </a:r>
          </a:p>
          <a:p>
            <a:r>
              <a:rPr lang="fr-FR" dirty="0"/>
              <a:t>réduire la pauvreté de moitié à l’horizon 2015, le Sénégal a élaboré un premier Document de Stratégie de Réduction de la Pauvreté (DSRP I</a:t>
            </a:r>
            <a:r>
              <a:rPr lang="fr-FR" dirty="0" smtClean="0"/>
              <a:t>)</a:t>
            </a:r>
          </a:p>
          <a:p>
            <a:r>
              <a:rPr lang="fr-FR" dirty="0"/>
              <a:t>Un plan d’action élaboré pour atteindre les Objectifs du Millénaire pour le Développement (OMD) </a:t>
            </a:r>
            <a:endParaRPr lang="fr-FR" dirty="0" smtClean="0"/>
          </a:p>
          <a:p>
            <a:r>
              <a:rPr lang="fr-FR" dirty="0" smtClean="0"/>
              <a:t>des </a:t>
            </a:r>
            <a:r>
              <a:rPr lang="fr-FR" dirty="0"/>
              <a:t>plans d’actions et d’investissement </a:t>
            </a:r>
            <a:r>
              <a:rPr lang="fr-FR" dirty="0" smtClean="0"/>
              <a:t>élaborés </a:t>
            </a:r>
          </a:p>
          <a:p>
            <a:r>
              <a:rPr lang="fr-FR" dirty="0" smtClean="0"/>
              <a:t>l’accès </a:t>
            </a:r>
            <a:r>
              <a:rPr lang="fr-FR" dirty="0"/>
              <a:t>aux services sociaux de base figure en bonne place parmi les priorités dégagées et a fait l’objet d’inscriptions budgétaires qui, si elles sont satisfaites, permettront de réaliser des progrès sensibles dans les secteurs concernés</a:t>
            </a:r>
          </a:p>
        </p:txBody>
      </p:sp>
    </p:spTree>
    <p:extLst>
      <p:ext uri="{BB962C8B-B14F-4D97-AF65-F5344CB8AC3E}">
        <p14:creationId xmlns:p14="http://schemas.microsoft.com/office/powerpoint/2010/main" val="2672401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Plans  et 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Une Stratégie de Croissance Accélérée (SCA) Pour consolider les </a:t>
            </a:r>
            <a:r>
              <a:rPr lang="fr-FR" dirty="0" smtClean="0"/>
              <a:t>acquis et accroissement </a:t>
            </a:r>
            <a:r>
              <a:rPr lang="fr-FR" dirty="0"/>
              <a:t>de la productivité </a:t>
            </a:r>
            <a:r>
              <a:rPr lang="fr-FR" dirty="0" smtClean="0"/>
              <a:t>pour Sénégal </a:t>
            </a:r>
            <a:r>
              <a:rPr lang="fr-FR" dirty="0"/>
              <a:t>un pays émergent, </a:t>
            </a:r>
            <a:r>
              <a:rPr lang="fr-FR" dirty="0" smtClean="0"/>
              <a:t>compétitivité </a:t>
            </a:r>
            <a:r>
              <a:rPr lang="fr-FR" dirty="0"/>
              <a:t>dans les secteurs à fort potentiel de valeur ajoutée et de recettes d’exportation. </a:t>
            </a:r>
            <a:endParaRPr lang="fr-FR" dirty="0" smtClean="0"/>
          </a:p>
          <a:p>
            <a:r>
              <a:rPr lang="fr-FR" dirty="0" smtClean="0"/>
              <a:t>Des secteurs retenus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agriculture </a:t>
            </a:r>
            <a:r>
              <a:rPr lang="fr-FR" b="1" dirty="0">
                <a:solidFill>
                  <a:schemeClr val="tx2"/>
                </a:solidFill>
              </a:rPr>
              <a:t>et agro-industrie; 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>
                <a:solidFill>
                  <a:schemeClr val="tx2"/>
                </a:solidFill>
              </a:rPr>
              <a:t>pêche et aquaculture ; 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>
                <a:solidFill>
                  <a:schemeClr val="tx2"/>
                </a:solidFill>
              </a:rPr>
              <a:t>textile-confection ; 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>
                <a:solidFill>
                  <a:schemeClr val="tx2"/>
                </a:solidFill>
              </a:rPr>
              <a:t>NTIC-</a:t>
            </a:r>
            <a:r>
              <a:rPr lang="fr-FR" b="1" dirty="0" err="1">
                <a:solidFill>
                  <a:schemeClr val="tx2"/>
                </a:solidFill>
              </a:rPr>
              <a:t>Téléservices</a:t>
            </a:r>
            <a:r>
              <a:rPr lang="fr-FR" b="1" dirty="0">
                <a:solidFill>
                  <a:schemeClr val="tx2"/>
                </a:solidFill>
              </a:rPr>
              <a:t>; et </a:t>
            </a:r>
            <a:r>
              <a:rPr lang="fr-FR" b="1" dirty="0" smtClean="0">
                <a:solidFill>
                  <a:schemeClr val="tx2"/>
                </a:solidFill>
              </a:rPr>
              <a:t> </a:t>
            </a:r>
            <a:r>
              <a:rPr lang="fr-FR" b="1" dirty="0">
                <a:solidFill>
                  <a:schemeClr val="tx2"/>
                </a:solidFill>
              </a:rPr>
              <a:t>tourisme, industries culturelles et artisanat d’art. </a:t>
            </a:r>
          </a:p>
        </p:txBody>
      </p:sp>
    </p:spTree>
    <p:extLst>
      <p:ext uri="{BB962C8B-B14F-4D97-AF65-F5344CB8AC3E}">
        <p14:creationId xmlns:p14="http://schemas.microsoft.com/office/powerpoint/2010/main" val="410260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96008" y="2204864"/>
            <a:ext cx="8892480" cy="57606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>Chapitre V : AMENAGEMENT DURABLE DU TERRITOIRE</a:t>
            </a:r>
            <a:endParaRPr lang="fr-FR" sz="2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928048" y="3968520"/>
            <a:ext cx="3664496" cy="8286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Dr AMINATA NDOUR DIA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1400" b="1" dirty="0">
                <a:solidFill>
                  <a:schemeClr val="tx1"/>
                </a:solidFill>
              </a:rPr>
              <a:t>Spécialiste en Aménagement du territoire; géographie des ressources énergétiques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 algn="l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3200" b="1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b="1" dirty="0"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76120" y="621508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0070C0"/>
                </a:solidFill>
              </a:rPr>
              <a:t>mai 2020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6248" y="44624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000" b="1" cap="small" dirty="0"/>
              <a:t>UNIVERSITE ALIOUNE  DIOP DE BAMBEY</a:t>
            </a:r>
            <a:endParaRPr lang="fr-FR" sz="1000" dirty="0"/>
          </a:p>
          <a:p>
            <a:pPr algn="ctr"/>
            <a:r>
              <a:rPr lang="fr-FR" sz="1000" b="1" i="1" dirty="0"/>
              <a:t> « L’excellence est ma constance, l’éthique ma vertu </a:t>
            </a:r>
            <a:r>
              <a:rPr lang="fr-FR" sz="1000" b="1" i="1" dirty="0"/>
              <a:t>»</a:t>
            </a:r>
          </a:p>
          <a:p>
            <a:pPr algn="ctr"/>
            <a:r>
              <a:rPr lang="fr-FR" b="1" i="1" dirty="0"/>
              <a:t> </a:t>
            </a:r>
            <a:endParaRPr lang="fr-FR" dirty="0"/>
          </a:p>
        </p:txBody>
      </p:sp>
      <p:pic>
        <p:nvPicPr>
          <p:cNvPr id="6149" name="Image 3" descr="C:\Users\universite bambey\Downloads\Logoua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80" y="476673"/>
            <a:ext cx="1800233" cy="151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Imma\AppData\Local\Temp\Carte situ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1087" y="3217192"/>
            <a:ext cx="4923601" cy="3190929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765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Plans  et 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plusieurs </a:t>
            </a:r>
            <a:r>
              <a:rPr lang="fr-FR" dirty="0"/>
              <a:t>programmes sectoriels. </a:t>
            </a:r>
            <a:endParaRPr lang="fr-FR" dirty="0" smtClean="0"/>
          </a:p>
          <a:p>
            <a:r>
              <a:rPr lang="fr-FR" dirty="0" smtClean="0"/>
              <a:t>Programme </a:t>
            </a:r>
            <a:r>
              <a:rPr lang="fr-FR" dirty="0"/>
              <a:t>national de Développement local (PNDL),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Programme Décennal de l’Education et de la Formation (PDEF),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Plan National de Développement Sanitaire (PNDS), etc…</a:t>
            </a:r>
          </a:p>
        </p:txBody>
      </p:sp>
    </p:spTree>
    <p:extLst>
      <p:ext uri="{BB962C8B-B14F-4D97-AF65-F5344CB8AC3E}">
        <p14:creationId xmlns:p14="http://schemas.microsoft.com/office/powerpoint/2010/main" val="62686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 dirty="0"/>
              <a:t>Aménagement </a:t>
            </a:r>
            <a:r>
              <a:rPr lang="fr-FR" b="1" dirty="0" smtClean="0"/>
              <a:t>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Enjeux  de l’aménagement du territoire  sur le développement durable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Le développement durable </a:t>
            </a:r>
          </a:p>
          <a:p>
            <a:r>
              <a:rPr lang="fr-FR" dirty="0">
                <a:solidFill>
                  <a:srgbClr val="FF0000"/>
                </a:solidFill>
              </a:rPr>
              <a:t>NB:  équilibre </a:t>
            </a:r>
          </a:p>
          <a:p>
            <a:r>
              <a:rPr lang="fr-FR" dirty="0"/>
              <a:t>nécessité de répondre aux besoins présents de 6,5 milliards d’êtres humains </a:t>
            </a:r>
          </a:p>
          <a:p>
            <a:r>
              <a:rPr lang="fr-FR" dirty="0"/>
              <a:t>nécessité de préserver la planète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38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Aménagement </a:t>
            </a:r>
            <a:r>
              <a:rPr lang="fr-FR" b="1" dirty="0" smtClean="0"/>
              <a:t>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b="1" dirty="0"/>
              <a:t>Objectif du Développement durable?</a:t>
            </a:r>
          </a:p>
          <a:p>
            <a:r>
              <a:rPr lang="fr-FR" dirty="0" smtClean="0"/>
              <a:t>Objectif principal: développement économique basé sur une utilisation efficiente des ressources disponibles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NB: Le Développement durable encourage finalement le bien être Humain et la protection de l’environnement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Aménagement durable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la </a:t>
            </a:r>
            <a:r>
              <a:rPr lang="fr-FR" b="1" dirty="0"/>
              <a:t>planification </a:t>
            </a:r>
            <a:endParaRPr lang="fr-FR" b="1" dirty="0" smtClean="0"/>
          </a:p>
          <a:p>
            <a:r>
              <a:rPr lang="fr-FR" b="1" dirty="0" smtClean="0"/>
              <a:t>Protection environnementale </a:t>
            </a:r>
          </a:p>
          <a:p>
            <a:r>
              <a:rPr lang="fr-FR" b="1" dirty="0" smtClean="0"/>
              <a:t>assurer </a:t>
            </a:r>
            <a:r>
              <a:rPr lang="fr-FR" b="1" dirty="0"/>
              <a:t>une bonne qualité de vie aux </a:t>
            </a:r>
            <a:r>
              <a:rPr lang="fr-FR" b="1" dirty="0" smtClean="0"/>
              <a:t>citadins</a:t>
            </a:r>
          </a:p>
          <a:p>
            <a:r>
              <a:rPr lang="fr-FR" b="1" dirty="0"/>
              <a:t>cadre de vie sain en renforçant la contribution environnementale à un développement urbain durable </a:t>
            </a:r>
            <a:endParaRPr lang="fr-FR" b="1" dirty="0" smtClean="0"/>
          </a:p>
          <a:p>
            <a:r>
              <a:rPr lang="fr-FR" b="1" dirty="0" smtClean="0"/>
              <a:t>Tenir des </a:t>
            </a:r>
            <a:r>
              <a:rPr lang="fr-FR" b="1" dirty="0"/>
              <a:t>questions économiques et sociales qui s’y rapportent </a:t>
            </a:r>
            <a:r>
              <a:rPr lang="fr-FR" b="1" dirty="0" smtClean="0"/>
              <a:t> </a:t>
            </a:r>
            <a:r>
              <a:rPr lang="fr-FR" b="1" baseline="30000" dirty="0" smtClean="0"/>
              <a:t>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1054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Aménagement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une vision claire </a:t>
            </a:r>
            <a:endParaRPr lang="fr-FR" dirty="0" smtClean="0"/>
          </a:p>
          <a:p>
            <a:r>
              <a:rPr lang="fr-FR" dirty="0" smtClean="0"/>
              <a:t>une </a:t>
            </a:r>
            <a:r>
              <a:rPr lang="fr-FR" dirty="0"/>
              <a:t>stratégie globale </a:t>
            </a:r>
            <a:endParaRPr lang="fr-FR" dirty="0" smtClean="0"/>
          </a:p>
          <a:p>
            <a:r>
              <a:rPr lang="fr-FR" dirty="0" smtClean="0"/>
              <a:t>plan </a:t>
            </a:r>
            <a:r>
              <a:rPr lang="fr-FR" dirty="0"/>
              <a:t>d’action </a:t>
            </a:r>
            <a:r>
              <a:rPr lang="fr-FR" dirty="0" smtClean="0"/>
              <a:t> </a:t>
            </a:r>
          </a:p>
          <a:p>
            <a:r>
              <a:rPr lang="fr-FR" dirty="0"/>
              <a:t>définir une stratégie ou une politique locale de développement durable des territoires à l’échelle locale implique </a:t>
            </a:r>
            <a:r>
              <a:rPr lang="fr-FR" dirty="0" smtClean="0"/>
              <a:t>de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NB:  </a:t>
            </a:r>
            <a:r>
              <a:rPr lang="fr-FR" b="1" dirty="0">
                <a:solidFill>
                  <a:srgbClr val="FF0000"/>
                </a:solidFill>
              </a:rPr>
              <a:t>rester en cohérence et synergie avec les politiques et stratégies </a:t>
            </a:r>
            <a:r>
              <a:rPr lang="fr-FR" b="1" dirty="0" smtClean="0">
                <a:solidFill>
                  <a:srgbClr val="FF0000"/>
                </a:solidFill>
              </a:rPr>
              <a:t>sur la protection de l’environnement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Aménagement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b="1" dirty="0" smtClean="0"/>
              <a:t> </a:t>
            </a:r>
            <a:r>
              <a:rPr lang="fr-FR" b="1" dirty="0"/>
              <a:t>lieux de vie et de travail esthétiques</a:t>
            </a:r>
            <a:r>
              <a:rPr lang="fr-FR" dirty="0"/>
              <a:t>, </a:t>
            </a:r>
            <a:r>
              <a:rPr lang="fr-FR" b="1" dirty="0"/>
              <a:t>originaux, sûrs, sains et de haute qualité</a:t>
            </a:r>
            <a:r>
              <a:rPr lang="fr-FR" dirty="0"/>
              <a:t>, </a:t>
            </a:r>
            <a:r>
              <a:rPr lang="fr-FR" i="1" dirty="0"/>
              <a:t>propres à susciter un fort sentiment d’appartenance, de fierté, d’équité sociale, d’intégration et d’identité ; </a:t>
            </a:r>
          </a:p>
          <a:p>
            <a:r>
              <a:rPr lang="fr-FR" dirty="0" smtClean="0"/>
              <a:t>-</a:t>
            </a:r>
            <a:r>
              <a:rPr lang="fr-FR" b="1" dirty="0" smtClean="0"/>
              <a:t>conditions </a:t>
            </a:r>
            <a:r>
              <a:rPr lang="fr-FR" b="1" dirty="0"/>
              <a:t>d’une économie dynamique</a:t>
            </a:r>
            <a:r>
              <a:rPr lang="fr-FR" dirty="0"/>
              <a:t>, équilibrée, ouverte à tous, équitable qui promeut la régénération urbaine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611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Aménagement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b="1" i="1" dirty="0"/>
              <a:t>la cohérence sociale </a:t>
            </a:r>
            <a:r>
              <a:rPr lang="fr-FR" dirty="0"/>
              <a:t>: nouvelle gouvernance</a:t>
            </a:r>
            <a:r>
              <a:rPr lang="fr-FR" dirty="0" smtClean="0"/>
              <a:t>,</a:t>
            </a:r>
          </a:p>
          <a:p>
            <a:r>
              <a:rPr lang="fr-FR" dirty="0" smtClean="0"/>
              <a:t> </a:t>
            </a:r>
            <a:r>
              <a:rPr lang="fr-FR" dirty="0"/>
              <a:t>maintien de la culture et de l’identité, cohésion </a:t>
            </a:r>
            <a:r>
              <a:rPr lang="fr-FR" dirty="0" smtClean="0"/>
              <a:t>sociale</a:t>
            </a:r>
          </a:p>
          <a:p>
            <a:r>
              <a:rPr lang="fr-FR" dirty="0" smtClean="0"/>
              <a:t>politique </a:t>
            </a:r>
            <a:r>
              <a:rPr lang="fr-FR" dirty="0"/>
              <a:t>des transports intégrée, </a:t>
            </a:r>
            <a:endParaRPr lang="fr-FR" dirty="0" smtClean="0"/>
          </a:p>
          <a:p>
            <a:r>
              <a:rPr lang="fr-FR" dirty="0" smtClean="0"/>
              <a:t>accessibilité </a:t>
            </a:r>
            <a:r>
              <a:rPr lang="fr-FR" dirty="0"/>
              <a:t>et flexibilité des équipements et services, maintien d’un équilibre entre intérêt particulier et intérêt général ;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35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Aménagement durable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b="1" i="1" dirty="0"/>
              <a:t>les cohérences économiques </a:t>
            </a:r>
            <a:endParaRPr lang="fr-FR" dirty="0" smtClean="0"/>
          </a:p>
          <a:p>
            <a:r>
              <a:rPr lang="fr-FR" dirty="0" smtClean="0"/>
              <a:t>l’intégration </a:t>
            </a:r>
            <a:r>
              <a:rPr lang="fr-FR" dirty="0"/>
              <a:t>des villes et des régions </a:t>
            </a:r>
            <a:endParaRPr lang="fr-FR" dirty="0" smtClean="0"/>
          </a:p>
          <a:p>
            <a:r>
              <a:rPr lang="fr-FR" dirty="0" smtClean="0"/>
              <a:t>mondialisation </a:t>
            </a:r>
          </a:p>
          <a:p>
            <a:r>
              <a:rPr lang="fr-FR" dirty="0" smtClean="0"/>
              <a:t>« </a:t>
            </a:r>
            <a:r>
              <a:rPr lang="fr-FR" dirty="0"/>
              <a:t>avantages comparatifs » </a:t>
            </a:r>
            <a:endParaRPr lang="fr-FR" dirty="0" smtClean="0"/>
          </a:p>
          <a:p>
            <a:r>
              <a:rPr lang="fr-FR" dirty="0" smtClean="0"/>
              <a:t>maintien </a:t>
            </a:r>
            <a:r>
              <a:rPr lang="fr-FR" dirty="0"/>
              <a:t>d’une diversité économique ;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82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920</Words>
  <Application>Microsoft Office PowerPoint</Application>
  <PresentationFormat>Grand écran</PresentationFormat>
  <Paragraphs>115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     Chapitre V : AMENAGEMENT DURABLE DU TERRITOIRE</vt:lpstr>
      <vt:lpstr>Aménagement durable</vt:lpstr>
      <vt:lpstr>Aménagement durable</vt:lpstr>
      <vt:lpstr>Aménagement durable</vt:lpstr>
      <vt:lpstr>Aménagement durable</vt:lpstr>
      <vt:lpstr>Aménagement durable</vt:lpstr>
      <vt:lpstr>Aménagement durable</vt:lpstr>
      <vt:lpstr>Aménagement durable</vt:lpstr>
      <vt:lpstr>Aménagement durable</vt:lpstr>
      <vt:lpstr>Aménagement durable</vt:lpstr>
      <vt:lpstr>Aménagement durable</vt:lpstr>
      <vt:lpstr>Aménagement durable</vt:lpstr>
      <vt:lpstr>     Politique du Sénégal sur le développement durable    </vt:lpstr>
      <vt:lpstr>Plans  et actions</vt:lpstr>
      <vt:lpstr>Plans  et actions</vt:lpstr>
      <vt:lpstr>Plans  et actions</vt:lpstr>
      <vt:lpstr>Plans  et actions</vt:lpstr>
      <vt:lpstr>Plans  et actions</vt:lpstr>
      <vt:lpstr>Plans  et actions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</dc:creator>
  <cp:lastModifiedBy>Microsoft</cp:lastModifiedBy>
  <cp:revision>1</cp:revision>
  <dcterms:created xsi:type="dcterms:W3CDTF">2020-05-17T22:28:04Z</dcterms:created>
  <dcterms:modified xsi:type="dcterms:W3CDTF">2020-05-17T22:28:32Z</dcterms:modified>
</cp:coreProperties>
</file>