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5" r:id="rId2"/>
    <p:sldId id="266" r:id="rId3"/>
    <p:sldId id="257" r:id="rId4"/>
    <p:sldId id="258" r:id="rId5"/>
    <p:sldId id="259" r:id="rId6"/>
    <p:sldId id="260" r:id="rId7"/>
    <p:sldId id="261" r:id="rId8"/>
    <p:sldId id="263" r:id="rId9"/>
    <p:sldId id="262" r:id="rId10"/>
    <p:sldId id="264" r:id="rId11"/>
    <p:sldId id="267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9CF48E-EAE3-4B56-A0FB-CB61FE70E11C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2BB14-3516-4761-8F67-0B627D6BA56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633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792EA23-49F9-443F-8280-DFE8915C22E6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934203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fr-FR" altLang="fr-FR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BA4378B4-5E4F-4D73-81AE-0ECC708A9B86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6200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8626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4083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78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2038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444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9606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7476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163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4655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982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8161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F859C-2658-4C42-A20A-BB331584F662}" type="datetimeFigureOut">
              <a:rPr lang="fr-FR" smtClean="0"/>
              <a:t>17/05/2020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651BEA-D9CD-4C1F-90A1-DCB3F10AB4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1077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81087" y="1986741"/>
            <a:ext cx="8892480" cy="981667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/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>
                <a:latin typeface="Calibri" pitchFamily="34" charset="0"/>
                <a:cs typeface="Times New Roman" pitchFamily="18" charset="0"/>
              </a:rPr>
              <a:t>AMENAGEMENT DURABLE DU TERRITOIRE  </a:t>
            </a:r>
            <a:br>
              <a:rPr lang="fr-FR" sz="2400" b="1" dirty="0">
                <a:latin typeface="Calibri" pitchFamily="34" charset="0"/>
                <a:cs typeface="Times New Roman" pitchFamily="18" charset="0"/>
              </a:rPr>
            </a:br>
            <a:r>
              <a:rPr lang="fr-FR" sz="2400" b="1" dirty="0" smtClean="0">
                <a:latin typeface="Calibri" pitchFamily="34" charset="0"/>
                <a:cs typeface="Times New Roman" pitchFamily="18" charset="0"/>
              </a:rPr>
              <a:t>Chapitre II </a:t>
            </a:r>
            <a:r>
              <a:rPr lang="fr-FR" sz="2400" b="1" dirty="0">
                <a:latin typeface="Calibri" pitchFamily="34" charset="0"/>
                <a:cs typeface="Times New Roman" pitchFamily="18" charset="0"/>
              </a:rPr>
              <a:t>: </a:t>
            </a:r>
            <a:r>
              <a:rPr lang="fr-FR" sz="2400" b="1" dirty="0" smtClean="0"/>
              <a:t>Les acteurs et leurs rôles dans le territoire</a:t>
            </a:r>
            <a:endParaRPr lang="fr-FR" sz="2400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928048" y="3968520"/>
            <a:ext cx="3664496" cy="828632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Dr AMINATA NDOUR DIA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r>
              <a:rPr lang="fr-FR" sz="1400" b="1" dirty="0">
                <a:solidFill>
                  <a:schemeClr val="tx1"/>
                </a:solidFill>
              </a:rPr>
              <a:t>Spécialiste en Aménagement du territoire; géographie des ressources énergétiques</a:t>
            </a: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1400" b="1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 algn="l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3200" b="1" dirty="0">
              <a:latin typeface="Calibri" panose="020F0502020204030204" pitchFamily="34" charset="0"/>
            </a:endParaRPr>
          </a:p>
          <a:p>
            <a:pPr marL="342900" indent="-342900">
              <a:lnSpc>
                <a:spcPct val="120000"/>
              </a:lnSpc>
              <a:buClr>
                <a:schemeClr val="hlink"/>
              </a:buClr>
              <a:buSzPct val="80000"/>
              <a:defRPr/>
            </a:pPr>
            <a:endParaRPr lang="fr-FR" sz="2000" b="1" dirty="0">
              <a:latin typeface="Calibri" panose="020F0502020204030204" pitchFamily="34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7176120" y="621508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b="1" dirty="0">
                <a:solidFill>
                  <a:srgbClr val="0070C0"/>
                </a:solidFill>
              </a:rPr>
              <a:t>mai 2020</a:t>
            </a:r>
          </a:p>
        </p:txBody>
      </p:sp>
      <p:sp>
        <p:nvSpPr>
          <p:cNvPr id="8" name="Rectangle 7"/>
          <p:cNvSpPr/>
          <p:nvPr/>
        </p:nvSpPr>
        <p:spPr>
          <a:xfrm>
            <a:off x="3756248" y="44624"/>
            <a:ext cx="4572000" cy="67710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fr-FR" sz="1000" b="1" cap="small" dirty="0"/>
              <a:t>UNIVERSITE ALIOUNE  DIOP DE BAMBEY</a:t>
            </a:r>
            <a:endParaRPr lang="fr-FR" sz="1000" dirty="0"/>
          </a:p>
          <a:p>
            <a:pPr algn="ctr"/>
            <a:r>
              <a:rPr lang="fr-FR" sz="1000" b="1" i="1" dirty="0"/>
              <a:t> « L’excellence est ma constance, l’éthique ma vertu »</a:t>
            </a:r>
          </a:p>
          <a:p>
            <a:pPr algn="ctr"/>
            <a:r>
              <a:rPr lang="fr-FR" b="1" i="1" dirty="0"/>
              <a:t> </a:t>
            </a:r>
            <a:endParaRPr lang="fr-FR" dirty="0"/>
          </a:p>
        </p:txBody>
      </p:sp>
      <p:pic>
        <p:nvPicPr>
          <p:cNvPr id="6149" name="Image 3" descr="C:\Users\universite bambey\Downloads\Logouad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3880" y="476673"/>
            <a:ext cx="1800233" cy="15132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Picture 2" descr="C:\Users\Imma\AppData\Local\Temp\Carte situa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81087" y="3217192"/>
            <a:ext cx="4923601" cy="3190929"/>
          </a:xfrm>
          <a:prstGeom prst="rect">
            <a:avLst/>
          </a:prstGeom>
          <a:noFill/>
          <a:ln w="28575"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1947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acteurs et leurs rôles dans le 	</a:t>
            </a:r>
            <a:r>
              <a:rPr lang="fr-FR" b="1" dirty="0" smtClean="0"/>
              <a:t>territoire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400" dirty="0"/>
          </a:p>
          <a:p>
            <a:r>
              <a:rPr lang="fr-FR" b="1" dirty="0" smtClean="0"/>
              <a:t>Les ONG</a:t>
            </a:r>
          </a:p>
          <a:p>
            <a:r>
              <a:rPr lang="fr-FR" dirty="0" smtClean="0"/>
              <a:t>crise </a:t>
            </a:r>
            <a:r>
              <a:rPr lang="fr-FR" dirty="0"/>
              <a:t>socio-économique </a:t>
            </a:r>
            <a:endParaRPr lang="fr-FR" dirty="0" smtClean="0"/>
          </a:p>
          <a:p>
            <a:r>
              <a:rPr lang="fr-FR" dirty="0" smtClean="0"/>
              <a:t>Plus fréquentes en milieux rural</a:t>
            </a:r>
          </a:p>
          <a:p>
            <a:pPr marL="0" indent="0">
              <a:buNone/>
            </a:pPr>
            <a:r>
              <a:rPr lang="fr-FR" b="1" dirty="0" smtClean="0"/>
              <a:t>Pourquoi?</a:t>
            </a:r>
            <a:endParaRPr lang="fr-FR" b="1" dirty="0"/>
          </a:p>
          <a:p>
            <a:r>
              <a:rPr lang="fr-FR" dirty="0" smtClean="0"/>
              <a:t>Le désengagement </a:t>
            </a:r>
            <a:r>
              <a:rPr lang="fr-FR" dirty="0"/>
              <a:t>les </a:t>
            </a:r>
            <a:r>
              <a:rPr lang="fr-FR" dirty="0" smtClean="0"/>
              <a:t>Etats a favorise des </a:t>
            </a:r>
            <a:r>
              <a:rPr lang="fr-FR" dirty="0"/>
              <a:t>ONG </a:t>
            </a:r>
            <a:r>
              <a:rPr lang="fr-FR" dirty="0" smtClean="0"/>
              <a:t>au Sénégal</a:t>
            </a:r>
            <a:r>
              <a:rPr lang="fr-FR" dirty="0"/>
              <a:t>, </a:t>
            </a:r>
            <a:endParaRPr lang="fr-FR" dirty="0" smtClean="0"/>
          </a:p>
          <a:p>
            <a:r>
              <a:rPr lang="fr-FR" dirty="0" smtClean="0"/>
              <a:t>Aussi, la </a:t>
            </a:r>
            <a:r>
              <a:rPr lang="fr-FR" dirty="0"/>
              <a:t>gestion de l’aide </a:t>
            </a:r>
            <a:r>
              <a:rPr lang="fr-FR" dirty="0" smtClean="0"/>
              <a:t>au développement a également stimuler l’intervention des ONG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446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Conclusion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 smtClean="0"/>
          </a:p>
          <a:p>
            <a:r>
              <a:rPr lang="fr-FR" dirty="0" smtClean="0"/>
              <a:t>Existences </a:t>
            </a:r>
            <a:r>
              <a:rPr lang="fr-FR" dirty="0" smtClean="0"/>
              <a:t>d’une </a:t>
            </a:r>
            <a:r>
              <a:rPr lang="fr-FR" dirty="0" smtClean="0"/>
              <a:t>multitude d'acteurs</a:t>
            </a:r>
          </a:p>
          <a:p>
            <a:r>
              <a:rPr lang="fr-FR" dirty="0" smtClean="0"/>
              <a:t>Des intérêts et rôles divergents</a:t>
            </a:r>
          </a:p>
          <a:p>
            <a:r>
              <a:rPr lang="fr-FR" dirty="0" smtClean="0"/>
              <a:t>Etat un acteur Principal</a:t>
            </a:r>
          </a:p>
          <a:p>
            <a:r>
              <a:rPr lang="fr-FR" dirty="0" smtClean="0"/>
              <a:t>Entretient des relations avec les autres acteurs</a:t>
            </a:r>
          </a:p>
          <a:p>
            <a:r>
              <a:rPr lang="fr-FR" dirty="0" smtClean="0"/>
              <a:t>Ils jouent un rôle important dans la gestion du territoire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837658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/>
              <a:t>Objectifs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 smtClean="0"/>
              <a:t>Connaissance</a:t>
            </a:r>
            <a:r>
              <a:rPr lang="fr-FR" dirty="0" smtClean="0"/>
              <a:t> </a:t>
            </a:r>
          </a:p>
          <a:p>
            <a:r>
              <a:rPr lang="fr-FR" sz="4000" dirty="0" smtClean="0"/>
              <a:t>Acteurs clés pour le territoire</a:t>
            </a:r>
          </a:p>
          <a:p>
            <a:pPr marL="0" indent="0">
              <a:buNone/>
            </a:pPr>
            <a:r>
              <a:rPr lang="fr-FR" b="1" dirty="0" smtClean="0"/>
              <a:t>Comprendre</a:t>
            </a:r>
            <a:r>
              <a:rPr lang="fr-FR" dirty="0" smtClean="0"/>
              <a:t> </a:t>
            </a:r>
          </a:p>
          <a:p>
            <a:r>
              <a:rPr lang="fr-FR" sz="4000" dirty="0" smtClean="0"/>
              <a:t>Les rôles des différents acteurs</a:t>
            </a:r>
          </a:p>
          <a:p>
            <a:r>
              <a:rPr lang="fr-FR" sz="4000" dirty="0" smtClean="0"/>
              <a:t>Interactions des acteurs dans le territoire</a:t>
            </a:r>
          </a:p>
          <a:p>
            <a:endParaRPr lang="fr-FR" sz="4000" dirty="0"/>
          </a:p>
        </p:txBody>
      </p:sp>
    </p:spTree>
    <p:extLst>
      <p:ext uri="{BB962C8B-B14F-4D97-AF65-F5344CB8AC3E}">
        <p14:creationId xmlns:p14="http://schemas.microsoft.com/office/powerpoint/2010/main" val="15654625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</a:t>
            </a:r>
            <a:r>
              <a:rPr lang="fr-FR" b="1" dirty="0" smtClean="0"/>
              <a:t>acteurs et leurs rôles dans le territoire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Etat, </a:t>
            </a:r>
            <a:r>
              <a:rPr lang="fr-FR" dirty="0"/>
              <a:t>un acteur de l’aménagement </a:t>
            </a:r>
          </a:p>
          <a:p>
            <a:r>
              <a:rPr lang="fr-FR" b="1" dirty="0" smtClean="0"/>
              <a:t>Remarque: </a:t>
            </a:r>
            <a:r>
              <a:rPr lang="fr-FR" dirty="0" smtClean="0"/>
              <a:t>transfert de certaines des  </a:t>
            </a:r>
            <a:r>
              <a:rPr lang="fr-FR" dirty="0"/>
              <a:t>compétences à l’échelon local. </a:t>
            </a:r>
          </a:p>
          <a:p>
            <a:r>
              <a:rPr lang="fr-FR" sz="2400" i="1" dirty="0"/>
              <a:t>acteur principal</a:t>
            </a:r>
          </a:p>
          <a:p>
            <a:r>
              <a:rPr lang="fr-FR" sz="2400" i="1" dirty="0"/>
              <a:t>Joue un rôle majeur, </a:t>
            </a:r>
          </a:p>
          <a:p>
            <a:r>
              <a:rPr lang="fr-FR" sz="2400" i="1" dirty="0"/>
              <a:t>oriente les choix économiques( politiques programmes ou plan</a:t>
            </a:r>
          </a:p>
          <a:p>
            <a:r>
              <a:rPr lang="fr-FR" b="1" dirty="0" smtClean="0"/>
              <a:t>But</a:t>
            </a:r>
            <a:r>
              <a:rPr lang="fr-FR" dirty="0" smtClean="0"/>
              <a:t>: </a:t>
            </a:r>
            <a:r>
              <a:rPr lang="fr-FR" b="1" i="1" dirty="0" smtClean="0">
                <a:solidFill>
                  <a:srgbClr val="0070C0"/>
                </a:solidFill>
              </a:rPr>
              <a:t>développement </a:t>
            </a:r>
            <a:r>
              <a:rPr lang="fr-FR" b="1" i="1" dirty="0">
                <a:solidFill>
                  <a:srgbClr val="0070C0"/>
                </a:solidFill>
              </a:rPr>
              <a:t>des régions les plus pauvres </a:t>
            </a:r>
            <a:r>
              <a:rPr lang="fr-FR" b="1" i="1" dirty="0" smtClean="0">
                <a:solidFill>
                  <a:srgbClr val="0070C0"/>
                </a:solidFill>
              </a:rPr>
              <a:t>(projet d'équipement</a:t>
            </a:r>
            <a:r>
              <a:rPr lang="fr-FR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6166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69192" y="289198"/>
            <a:ext cx="8143232" cy="938098"/>
          </a:xfrm>
        </p:spPr>
        <p:txBody>
          <a:bodyPr>
            <a:normAutofit fontScale="90000"/>
          </a:bodyPr>
          <a:lstStyle/>
          <a:p>
            <a:r>
              <a:rPr lang="fr-FR" b="1" dirty="0"/>
              <a:t>Les acteurs et leurs rôles dans le 		territoire</a:t>
            </a:r>
            <a:endParaRPr lang="fr-FR" dirty="0"/>
          </a:p>
        </p:txBody>
      </p:sp>
      <p:sp>
        <p:nvSpPr>
          <p:cNvPr id="4" name="Organigramme : Disque magnétique 3"/>
          <p:cNvSpPr/>
          <p:nvPr/>
        </p:nvSpPr>
        <p:spPr>
          <a:xfrm>
            <a:off x="6456363" y="4724400"/>
            <a:ext cx="431800" cy="433388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5" name="Cube 4"/>
          <p:cNvSpPr/>
          <p:nvPr/>
        </p:nvSpPr>
        <p:spPr>
          <a:xfrm>
            <a:off x="7104063" y="5300664"/>
            <a:ext cx="431800" cy="504825"/>
          </a:xfrm>
          <a:prstGeom prst="cub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6" name="Ellipse 5"/>
          <p:cNvSpPr/>
          <p:nvPr/>
        </p:nvSpPr>
        <p:spPr>
          <a:xfrm>
            <a:off x="5735639" y="2349500"/>
            <a:ext cx="1800225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2800" b="1" dirty="0"/>
              <a:t>ETAT</a:t>
            </a:r>
          </a:p>
        </p:txBody>
      </p:sp>
      <p:sp>
        <p:nvSpPr>
          <p:cNvPr id="7" name="Flèche courbée vers la droite 6"/>
          <p:cNvSpPr/>
          <p:nvPr/>
        </p:nvSpPr>
        <p:spPr>
          <a:xfrm>
            <a:off x="3071813" y="2565400"/>
            <a:ext cx="2519362" cy="381635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8" name="Flèche courbée vers la gauche 7"/>
          <p:cNvSpPr/>
          <p:nvPr/>
        </p:nvSpPr>
        <p:spPr>
          <a:xfrm>
            <a:off x="7608889" y="2781301"/>
            <a:ext cx="2016125" cy="25193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6959600" y="3716339"/>
            <a:ext cx="1683474" cy="24622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>
              <a:defRPr/>
            </a:pPr>
            <a:r>
              <a:rPr lang="fr-FR" sz="1000" b="1" dirty="0"/>
              <a:t>Allègements fiscaux ( Taxes)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3790646" y="3466709"/>
            <a:ext cx="2663825" cy="43180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/>
              <a:t>Subventions directes: 1) formation, 2) recherche, 3) achats d’équipement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3648075" y="4509294"/>
            <a:ext cx="2592388" cy="4318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100" b="1" dirty="0"/>
              <a:t>Réduction coût capital : 1) garanties de prêts 2) taux d’intérêt privilégiés</a:t>
            </a:r>
          </a:p>
        </p:txBody>
      </p:sp>
      <p:sp>
        <p:nvSpPr>
          <p:cNvPr id="12" name="ZoneTexte 19"/>
          <p:cNvSpPr txBox="1">
            <a:spLocks noChangeArrowheads="1"/>
          </p:cNvSpPr>
          <p:nvPr/>
        </p:nvSpPr>
        <p:spPr bwMode="auto">
          <a:xfrm>
            <a:off x="6959600" y="4652964"/>
            <a:ext cx="18732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>
                <a:latin typeface="Arial" charset="0"/>
              </a:rPr>
              <a:t>Entreprises</a:t>
            </a:r>
          </a:p>
        </p:txBody>
      </p:sp>
      <p:sp>
        <p:nvSpPr>
          <p:cNvPr id="13" name="ZoneTexte 12"/>
          <p:cNvSpPr txBox="1"/>
          <p:nvPr/>
        </p:nvSpPr>
        <p:spPr>
          <a:xfrm>
            <a:off x="5879976" y="1560222"/>
            <a:ext cx="4320480" cy="523220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fr-FR" sz="1400" b="1" dirty="0"/>
              <a:t>1.  </a:t>
            </a:r>
            <a:r>
              <a:rPr lang="fr-FR" sz="1400" b="1" dirty="0">
                <a:solidFill>
                  <a:schemeClr val="tx1"/>
                </a:solidFill>
              </a:rPr>
              <a:t>Politiques régionales de redistribution des activités : agir sur les localisations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1769192" y="1526248"/>
            <a:ext cx="3960440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200" b="1" dirty="0">
                <a:solidFill>
                  <a:schemeClr val="tx1"/>
                </a:solidFill>
              </a:rPr>
              <a:t>L’Etat pour orienter les investissements vers les régions défavorisées  décident d’accorder des subventions sous diverses formes. Ou freiner la croissance  des régions  développées par des contraintes</a:t>
            </a:r>
          </a:p>
        </p:txBody>
      </p:sp>
      <p:sp>
        <p:nvSpPr>
          <p:cNvPr id="17" name="ZoneTexte 16"/>
          <p:cNvSpPr txBox="1"/>
          <p:nvPr/>
        </p:nvSpPr>
        <p:spPr>
          <a:xfrm>
            <a:off x="2063552" y="6237312"/>
            <a:ext cx="41044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Source</a:t>
            </a:r>
            <a:r>
              <a:rPr lang="fr-FR" dirty="0"/>
              <a:t>: Pr Amadou DIOP</a:t>
            </a:r>
          </a:p>
        </p:txBody>
      </p:sp>
    </p:spTree>
    <p:extLst>
      <p:ext uri="{BB962C8B-B14F-4D97-AF65-F5344CB8AC3E}">
        <p14:creationId xmlns:p14="http://schemas.microsoft.com/office/powerpoint/2010/main" val="2087843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à coins arrondis 3"/>
          <p:cNvSpPr/>
          <p:nvPr/>
        </p:nvSpPr>
        <p:spPr>
          <a:xfrm>
            <a:off x="5735638" y="3644900"/>
            <a:ext cx="3384550" cy="2520950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/>
          </a:p>
        </p:txBody>
      </p:sp>
      <p:sp>
        <p:nvSpPr>
          <p:cNvPr id="7" name="Ellipse 6"/>
          <p:cNvSpPr/>
          <p:nvPr/>
        </p:nvSpPr>
        <p:spPr>
          <a:xfrm>
            <a:off x="5206280" y="1403280"/>
            <a:ext cx="2195513" cy="863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3200" b="1" dirty="0"/>
              <a:t>ETAT</a:t>
            </a:r>
          </a:p>
        </p:txBody>
      </p:sp>
      <p:sp>
        <p:nvSpPr>
          <p:cNvPr id="9" name="Flèche courbée vers la droite 8"/>
          <p:cNvSpPr/>
          <p:nvPr/>
        </p:nvSpPr>
        <p:spPr>
          <a:xfrm>
            <a:off x="2608769" y="1735932"/>
            <a:ext cx="2232025" cy="3960812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1" name="Flèche courbée vers la gauche 10"/>
          <p:cNvSpPr/>
          <p:nvPr/>
        </p:nvSpPr>
        <p:spPr>
          <a:xfrm>
            <a:off x="7608541" y="1501776"/>
            <a:ext cx="1871662" cy="3097212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21" name="ZoneTexte 20"/>
          <p:cNvSpPr txBox="1"/>
          <p:nvPr/>
        </p:nvSpPr>
        <p:spPr>
          <a:xfrm>
            <a:off x="1801070" y="6085216"/>
            <a:ext cx="5904656" cy="307777"/>
          </a:xfrm>
          <a:prstGeom prst="rect">
            <a:avLst/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>
              <a:defRPr/>
            </a:pPr>
            <a:r>
              <a:rPr lang="fr-FR" sz="1400" b="1" dirty="0"/>
              <a:t>     2. </a:t>
            </a:r>
            <a:r>
              <a:rPr lang="fr-FR" sz="1400" b="1" dirty="0">
                <a:solidFill>
                  <a:schemeClr val="tx1"/>
                </a:solidFill>
              </a:rPr>
              <a:t>Politiques  de développement régional pour orienter les investissements</a:t>
            </a:r>
          </a:p>
        </p:txBody>
      </p:sp>
      <p:sp>
        <p:nvSpPr>
          <p:cNvPr id="14" name="Bouton d'action : Accueil 13">
            <a:hlinkClick r:id="" action="ppaction://hlinkshowjump?jump=firstslide" highlightClick="1"/>
          </p:cNvPr>
          <p:cNvSpPr/>
          <p:nvPr/>
        </p:nvSpPr>
        <p:spPr>
          <a:xfrm>
            <a:off x="7608889" y="4797426"/>
            <a:ext cx="358775" cy="360363"/>
          </a:xfrm>
          <a:prstGeom prst="actionButtonHom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16" name="Rectangle 15"/>
          <p:cNvSpPr/>
          <p:nvPr/>
        </p:nvSpPr>
        <p:spPr>
          <a:xfrm>
            <a:off x="6024563" y="4149725"/>
            <a:ext cx="1223962" cy="86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2" name="Ellipse 21"/>
          <p:cNvSpPr/>
          <p:nvPr/>
        </p:nvSpPr>
        <p:spPr>
          <a:xfrm>
            <a:off x="6240464" y="4221163"/>
            <a:ext cx="142875" cy="144462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6743700" y="4365625"/>
            <a:ext cx="215900" cy="215900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sp>
        <p:nvSpPr>
          <p:cNvPr id="24" name="Organigramme : Disque magnétique 23"/>
          <p:cNvSpPr/>
          <p:nvPr/>
        </p:nvSpPr>
        <p:spPr>
          <a:xfrm>
            <a:off x="6167438" y="4581525"/>
            <a:ext cx="215900" cy="215900"/>
          </a:xfrm>
          <a:prstGeom prst="flowChartMagneticDisk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/>
          </a:p>
        </p:txBody>
      </p:sp>
      <p:cxnSp>
        <p:nvCxnSpPr>
          <p:cNvPr id="27" name="Connecteur droit 26"/>
          <p:cNvCxnSpPr/>
          <p:nvPr/>
        </p:nvCxnSpPr>
        <p:spPr>
          <a:xfrm>
            <a:off x="5735638" y="5049838"/>
            <a:ext cx="3384550" cy="971550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necteur droit 28"/>
          <p:cNvCxnSpPr/>
          <p:nvPr/>
        </p:nvCxnSpPr>
        <p:spPr>
          <a:xfrm flipV="1">
            <a:off x="7248525" y="3644901"/>
            <a:ext cx="431800" cy="180022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33" name="ZoneTexte 29"/>
          <p:cNvSpPr txBox="1">
            <a:spLocks noChangeArrowheads="1"/>
          </p:cNvSpPr>
          <p:nvPr/>
        </p:nvSpPr>
        <p:spPr bwMode="auto">
          <a:xfrm>
            <a:off x="6024564" y="3716338"/>
            <a:ext cx="1366837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b="1">
                <a:latin typeface="Arial" charset="0"/>
              </a:rPr>
              <a:t>Zone franche industrielle</a:t>
            </a:r>
          </a:p>
        </p:txBody>
      </p:sp>
      <p:cxnSp>
        <p:nvCxnSpPr>
          <p:cNvPr id="33" name="Connecteur droit avec flèche 32"/>
          <p:cNvCxnSpPr/>
          <p:nvPr/>
        </p:nvCxnSpPr>
        <p:spPr>
          <a:xfrm>
            <a:off x="6096000" y="2060575"/>
            <a:ext cx="0" cy="2159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ZoneTexte 36"/>
          <p:cNvSpPr txBox="1"/>
          <p:nvPr/>
        </p:nvSpPr>
        <p:spPr>
          <a:xfrm>
            <a:off x="4007769" y="2276874"/>
            <a:ext cx="4248472" cy="954107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just">
              <a:defRPr/>
            </a:pPr>
            <a:r>
              <a:rPr lang="fr-FR" sz="1400" b="1" dirty="0">
                <a:solidFill>
                  <a:schemeClr val="tx1"/>
                </a:solidFill>
              </a:rPr>
              <a:t>L’Etat pour lutter contre les disparités décident d’investir dans une région défavorisée en créant des équipements des infrastructures pour attirer les industries</a:t>
            </a:r>
          </a:p>
        </p:txBody>
      </p:sp>
      <p:sp>
        <p:nvSpPr>
          <p:cNvPr id="3" name="Rectangle 2"/>
          <p:cNvSpPr/>
          <p:nvPr/>
        </p:nvSpPr>
        <p:spPr>
          <a:xfrm>
            <a:off x="1801071" y="418015"/>
            <a:ext cx="832737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3600" b="1" kern="0" dirty="0">
                <a:solidFill>
                  <a:srgbClr val="107A2C"/>
                </a:solidFill>
                <a:latin typeface="Garamond"/>
                <a:ea typeface="+mj-ea"/>
              </a:rPr>
              <a:t>Les acteurs et leurs rôles dans le 					territoire</a:t>
            </a:r>
            <a:endParaRPr lang="fr-FR" sz="3600" dirty="0"/>
          </a:p>
        </p:txBody>
      </p:sp>
    </p:spTree>
    <p:extLst>
      <p:ext uri="{BB962C8B-B14F-4D97-AF65-F5344CB8AC3E}">
        <p14:creationId xmlns:p14="http://schemas.microsoft.com/office/powerpoint/2010/main" val="35925813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56138" y="1773239"/>
            <a:ext cx="3168650" cy="5032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latin typeface="Arial" pitchFamily="34" charset="0"/>
                <a:cs typeface="Arial" pitchFamily="34" charset="0"/>
              </a:rPr>
              <a:t>L’univers du développement économique local</a:t>
            </a:r>
          </a:p>
        </p:txBody>
      </p:sp>
      <p:sp>
        <p:nvSpPr>
          <p:cNvPr id="5" name="Rectangle 4"/>
          <p:cNvSpPr/>
          <p:nvPr/>
        </p:nvSpPr>
        <p:spPr>
          <a:xfrm>
            <a:off x="2279650" y="3141664"/>
            <a:ext cx="259080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latin typeface="Arial" pitchFamily="34" charset="0"/>
                <a:cs typeface="Arial" pitchFamily="34" charset="0"/>
              </a:rPr>
              <a:t>Acteurs territoriaux : Etat, collectivités </a:t>
            </a:r>
          </a:p>
        </p:txBody>
      </p:sp>
      <p:sp>
        <p:nvSpPr>
          <p:cNvPr id="6" name="Rectangle 5"/>
          <p:cNvSpPr/>
          <p:nvPr/>
        </p:nvSpPr>
        <p:spPr>
          <a:xfrm>
            <a:off x="7680325" y="3141664"/>
            <a:ext cx="2520950" cy="5048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400" b="1" dirty="0">
                <a:latin typeface="Arial" pitchFamily="34" charset="0"/>
                <a:cs typeface="Arial" pitchFamily="34" charset="0"/>
              </a:rPr>
              <a:t>Acteurs, sociaux économiques : Entreprises</a:t>
            </a:r>
          </a:p>
        </p:txBody>
      </p:sp>
      <p:sp>
        <p:nvSpPr>
          <p:cNvPr id="7" name="Rectangle 6"/>
          <p:cNvSpPr/>
          <p:nvPr/>
        </p:nvSpPr>
        <p:spPr>
          <a:xfrm>
            <a:off x="5016500" y="4221163"/>
            <a:ext cx="2808288" cy="18716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fr-FR" sz="1600" b="1" dirty="0">
                <a:latin typeface="Arial" pitchFamily="34" charset="0"/>
                <a:cs typeface="Arial" pitchFamily="34" charset="0"/>
              </a:rPr>
              <a:t>PROJETS DE DEVELOPPEMENT LOCAL</a:t>
            </a:r>
          </a:p>
          <a:p>
            <a:pPr algn="ctr">
              <a:defRPr/>
            </a:pPr>
            <a:r>
              <a:rPr lang="fr-FR" sz="1400" b="1" dirty="0">
                <a:latin typeface="Arial" pitchFamily="34" charset="0"/>
                <a:cs typeface="Arial" pitchFamily="34" charset="0"/>
              </a:rPr>
              <a:t>=</a:t>
            </a:r>
          </a:p>
          <a:p>
            <a:pPr algn="ctr">
              <a:defRPr/>
            </a:pPr>
            <a:r>
              <a:rPr lang="fr-FR" sz="1400" b="1" dirty="0">
                <a:latin typeface="Arial" pitchFamily="34" charset="0"/>
                <a:cs typeface="Arial" pitchFamily="34" charset="0"/>
              </a:rPr>
              <a:t>Ensemble d’actions coordonnées créatrices d’activités, d’emplois de richesses</a:t>
            </a:r>
          </a:p>
        </p:txBody>
      </p:sp>
      <p:cxnSp>
        <p:nvCxnSpPr>
          <p:cNvPr id="9" name="Connecteur droit avec flèche 8"/>
          <p:cNvCxnSpPr>
            <a:stCxn id="4" idx="2"/>
          </p:cNvCxnSpPr>
          <p:nvPr/>
        </p:nvCxnSpPr>
        <p:spPr>
          <a:xfrm>
            <a:off x="6240463" y="2276475"/>
            <a:ext cx="0" cy="19446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5087938" y="3141663"/>
            <a:ext cx="2303462" cy="0"/>
          </a:xfrm>
          <a:prstGeom prst="straightConnector1">
            <a:avLst/>
          </a:prstGeom>
          <a:ln w="57150"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>
            <a:stCxn id="4" idx="2"/>
            <a:endCxn id="5" idx="0"/>
          </p:cNvCxnSpPr>
          <p:nvPr/>
        </p:nvCxnSpPr>
        <p:spPr>
          <a:xfrm flipH="1">
            <a:off x="3575051" y="2276475"/>
            <a:ext cx="2665413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4" idx="2"/>
            <a:endCxn id="6" idx="0"/>
          </p:cNvCxnSpPr>
          <p:nvPr/>
        </p:nvCxnSpPr>
        <p:spPr>
          <a:xfrm>
            <a:off x="6240464" y="2276475"/>
            <a:ext cx="2700337" cy="865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lèche courbée vers la droite 16"/>
          <p:cNvSpPr/>
          <p:nvPr/>
        </p:nvSpPr>
        <p:spPr>
          <a:xfrm>
            <a:off x="3000375" y="3716339"/>
            <a:ext cx="1366838" cy="216058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8" name="Flèche courbée vers la gauche 17"/>
          <p:cNvSpPr/>
          <p:nvPr/>
        </p:nvSpPr>
        <p:spPr>
          <a:xfrm>
            <a:off x="7967663" y="3716338"/>
            <a:ext cx="1154112" cy="187325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r-FR">
              <a:solidFill>
                <a:schemeClr val="tx1"/>
              </a:solidFill>
            </a:endParaRPr>
          </a:p>
        </p:txBody>
      </p:sp>
      <p:sp>
        <p:nvSpPr>
          <p:cNvPr id="10252" name="ZoneTexte 18"/>
          <p:cNvSpPr txBox="1">
            <a:spLocks noChangeArrowheads="1"/>
          </p:cNvSpPr>
          <p:nvPr/>
        </p:nvSpPr>
        <p:spPr bwMode="auto">
          <a:xfrm>
            <a:off x="5448300" y="2708275"/>
            <a:ext cx="1727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i="1">
                <a:latin typeface="Arial" charset="0"/>
              </a:rPr>
              <a:t>Coopérations</a:t>
            </a:r>
          </a:p>
        </p:txBody>
      </p:sp>
      <p:sp>
        <p:nvSpPr>
          <p:cNvPr id="10253" name="ZoneTexte 19"/>
          <p:cNvSpPr txBox="1">
            <a:spLocks noChangeArrowheads="1"/>
          </p:cNvSpPr>
          <p:nvPr/>
        </p:nvSpPr>
        <p:spPr bwMode="auto">
          <a:xfrm>
            <a:off x="2208213" y="260350"/>
            <a:ext cx="82089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800" b="1" dirty="0">
                <a:latin typeface="Arial" charset="0"/>
              </a:rPr>
              <a:t>                                          LE DEVELOPPEMENT LOCAL</a:t>
            </a:r>
          </a:p>
        </p:txBody>
      </p:sp>
      <p:sp>
        <p:nvSpPr>
          <p:cNvPr id="10254" name="ZoneTexte 20"/>
          <p:cNvSpPr txBox="1">
            <a:spLocks noChangeArrowheads="1"/>
          </p:cNvSpPr>
          <p:nvPr/>
        </p:nvSpPr>
        <p:spPr bwMode="auto">
          <a:xfrm>
            <a:off x="3071814" y="6381751"/>
            <a:ext cx="7127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400" i="1">
                <a:latin typeface="Arial" charset="0"/>
              </a:rPr>
              <a:t>Source: www.ecole-management-normandie.fr</a:t>
            </a:r>
          </a:p>
        </p:txBody>
      </p:sp>
      <p:sp>
        <p:nvSpPr>
          <p:cNvPr id="10255" name="ZoneTexte 14"/>
          <p:cNvSpPr txBox="1">
            <a:spLocks noChangeArrowheads="1"/>
          </p:cNvSpPr>
          <p:nvPr/>
        </p:nvSpPr>
        <p:spPr bwMode="auto">
          <a:xfrm>
            <a:off x="1703388" y="620713"/>
            <a:ext cx="8424862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r-FR" altLang="fr-FR" sz="1100" b="1">
                <a:latin typeface="Arial" charset="0"/>
              </a:rPr>
              <a:t>Un développement qui s’appuie sur les dynamismes locaux pour assurer le développement . Un processus de développement amorcé par le milieu qui puisse déboucher sur une économie régionale prospère.  </a:t>
            </a:r>
          </a:p>
        </p:txBody>
      </p:sp>
    </p:spTree>
    <p:extLst>
      <p:ext uri="{BB962C8B-B14F-4D97-AF65-F5344CB8AC3E}">
        <p14:creationId xmlns:p14="http://schemas.microsoft.com/office/powerpoint/2010/main" val="16103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acteurs et leurs rôles dans le 	</a:t>
            </a:r>
            <a:r>
              <a:rPr lang="fr-FR" b="1" dirty="0" smtClean="0"/>
              <a:t>territoire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b="1" i="1" dirty="0"/>
              <a:t>Les collectivités locales</a:t>
            </a:r>
          </a:p>
          <a:p>
            <a:r>
              <a:rPr lang="fr-FR" sz="2400" dirty="0"/>
              <a:t>Responsabilisées</a:t>
            </a:r>
          </a:p>
          <a:p>
            <a:r>
              <a:rPr lang="fr-FR" sz="2400" dirty="0"/>
              <a:t>Politiques de décentralisation</a:t>
            </a:r>
          </a:p>
          <a:p>
            <a:pPr marL="0" indent="0">
              <a:buNone/>
            </a:pPr>
            <a:r>
              <a:rPr lang="fr-FR" sz="2400" b="1" i="1" dirty="0"/>
              <a:t>Mobilisation</a:t>
            </a:r>
            <a:r>
              <a:rPr lang="fr-FR" sz="2400" dirty="0"/>
              <a:t> </a:t>
            </a:r>
          </a:p>
          <a:p>
            <a:r>
              <a:rPr lang="fr-FR" sz="2400" dirty="0"/>
              <a:t>populations</a:t>
            </a:r>
          </a:p>
          <a:p>
            <a:r>
              <a:rPr lang="fr-FR" sz="2400" dirty="0"/>
              <a:t>acteurs socio-économiques </a:t>
            </a:r>
          </a:p>
          <a:p>
            <a:r>
              <a:rPr lang="fr-FR" sz="2400" b="1" i="1" dirty="0"/>
              <a:t>Objectif</a:t>
            </a:r>
          </a:p>
          <a:p>
            <a:pPr marL="0" indent="0">
              <a:buNone/>
            </a:pPr>
            <a:r>
              <a:rPr lang="fr-FR" sz="2400" b="1" i="1" dirty="0"/>
              <a:t>Mise en œuvre, à l’échelle locale, le développement</a:t>
            </a:r>
          </a:p>
          <a:p>
            <a:r>
              <a:rPr lang="fr-FR" sz="2400" b="1" i="1" dirty="0"/>
              <a:t>garantir de la cohérence de leur politique </a:t>
            </a:r>
          </a:p>
          <a:p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701456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acteurs et leurs rôles dans le </a:t>
            </a:r>
            <a:r>
              <a:rPr lang="fr-FR" b="1" dirty="0" smtClean="0"/>
              <a:t>territoire</a:t>
            </a:r>
            <a:r>
              <a:rPr lang="fr-FR" b="1" dirty="0"/>
              <a:t>	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sz="1200" dirty="0"/>
          </a:p>
          <a:p>
            <a:r>
              <a:rPr lang="fr-FR" sz="2400" b="1" dirty="0"/>
              <a:t>La Société Civile</a:t>
            </a:r>
          </a:p>
          <a:p>
            <a:pPr marL="0" indent="0">
              <a:buNone/>
            </a:pPr>
            <a:r>
              <a:rPr lang="fr-FR" sz="2400" b="1" dirty="0"/>
              <a:t>implique</a:t>
            </a:r>
          </a:p>
          <a:p>
            <a:r>
              <a:rPr lang="fr-FR" sz="2400" i="1" dirty="0"/>
              <a:t>gestion</a:t>
            </a:r>
          </a:p>
          <a:p>
            <a:r>
              <a:rPr lang="fr-FR" sz="2400" i="1" dirty="0"/>
              <a:t>conduite des actions </a:t>
            </a:r>
          </a:p>
          <a:p>
            <a:r>
              <a:rPr lang="fr-FR" sz="2400" i="1" dirty="0"/>
              <a:t>coopération décentralisée</a:t>
            </a:r>
          </a:p>
          <a:p>
            <a:r>
              <a:rPr lang="fr-FR" sz="2400" i="1" dirty="0"/>
              <a:t>privilégie une approche du développement de proximité</a:t>
            </a:r>
          </a:p>
        </p:txBody>
      </p:sp>
    </p:spTree>
    <p:extLst>
      <p:ext uri="{BB962C8B-B14F-4D97-AF65-F5344CB8AC3E}">
        <p14:creationId xmlns:p14="http://schemas.microsoft.com/office/powerpoint/2010/main" val="4280894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Les acteurs et leurs rôles dans le 	</a:t>
            </a:r>
            <a:r>
              <a:rPr lang="fr-FR" b="1" dirty="0" smtClean="0"/>
              <a:t>territoire</a:t>
            </a:r>
            <a:endParaRPr lang="fr-FR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fr-FR" sz="2400" dirty="0"/>
          </a:p>
          <a:p>
            <a:r>
              <a:rPr lang="fr-FR" sz="2400" dirty="0"/>
              <a:t>elles n’appartiennent pas aux structures de l’</a:t>
            </a:r>
            <a:r>
              <a:rPr lang="fr-FR" sz="2400" dirty="0" err="1"/>
              <a:t>Etat</a:t>
            </a:r>
            <a:r>
              <a:rPr lang="fr-FR" sz="2400" dirty="0"/>
              <a:t>, </a:t>
            </a:r>
          </a:p>
          <a:p>
            <a:r>
              <a:rPr lang="fr-FR" sz="2400" dirty="0"/>
              <a:t>les ONG forment plusieurs d’acteurs</a:t>
            </a:r>
          </a:p>
          <a:p>
            <a:endParaRPr lang="fr-FR" sz="2400" dirty="0"/>
          </a:p>
          <a:p>
            <a:r>
              <a:rPr lang="fr-FR" sz="2400" dirty="0"/>
              <a:t>Des acteurs socialement diversifiés: </a:t>
            </a:r>
          </a:p>
          <a:p>
            <a:r>
              <a:rPr lang="fr-FR" sz="2400" i="1" dirty="0"/>
              <a:t>organisations locales; des fédérations nationales</a:t>
            </a:r>
          </a:p>
          <a:p>
            <a:pPr marL="0" indent="0">
              <a:buNone/>
            </a:pPr>
            <a:r>
              <a:rPr lang="fr-FR" sz="2400" i="1" dirty="0"/>
              <a:t>ou des réseaux internationaux</a:t>
            </a:r>
          </a:p>
          <a:p>
            <a:r>
              <a:rPr lang="fr-FR" sz="2400" dirty="0"/>
              <a:t> agissent pour le développement en dehors des structures de l’</a:t>
            </a:r>
            <a:r>
              <a:rPr lang="fr-FR" sz="2400" dirty="0" err="1"/>
              <a:t>Etat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4624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528</Words>
  <Application>Microsoft Office PowerPoint</Application>
  <PresentationFormat>Grand écran</PresentationFormat>
  <Paragraphs>91</Paragraphs>
  <Slides>11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Garamond</vt:lpstr>
      <vt:lpstr>Times New Roman</vt:lpstr>
      <vt:lpstr>Thème Office</vt:lpstr>
      <vt:lpstr>    AMENAGEMENT DURABLE DU TERRITOIRE   Chapitre II : Les acteurs et leurs rôles dans le territoire</vt:lpstr>
      <vt:lpstr>Objectifs</vt:lpstr>
      <vt:lpstr>Les acteurs et leurs rôles dans le territoire</vt:lpstr>
      <vt:lpstr>Les acteurs et leurs rôles dans le   territoire</vt:lpstr>
      <vt:lpstr>Présentation PowerPoint</vt:lpstr>
      <vt:lpstr>Présentation PowerPoint</vt:lpstr>
      <vt:lpstr>Les acteurs et leurs rôles dans le  territoire</vt:lpstr>
      <vt:lpstr>Les acteurs et leurs rôles dans le territoire </vt:lpstr>
      <vt:lpstr>Les acteurs et leurs rôles dans le  territoire</vt:lpstr>
      <vt:lpstr>Les acteurs et leurs rôles dans le  territoire</vt:lpstr>
      <vt:lpstr>Conclusion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</dc:creator>
  <cp:lastModifiedBy>Microsoft</cp:lastModifiedBy>
  <cp:revision>3</cp:revision>
  <dcterms:created xsi:type="dcterms:W3CDTF">2020-05-17T18:27:00Z</dcterms:created>
  <dcterms:modified xsi:type="dcterms:W3CDTF">2020-05-17T22:40:03Z</dcterms:modified>
</cp:coreProperties>
</file>