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CF48E-EAE3-4B56-A0FB-CB61FE70E11C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2BB14-3516-4761-8F67-0B627D6BA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3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92EA23-49F9-443F-8280-DFE8915C22E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420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4378B4-5E4F-4D73-81AE-0ECC708A9B8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2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62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08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78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3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4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60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47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3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55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98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16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859C-2658-4C42-A20A-BB331584F66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51BEA-D9CD-4C1F-90A1-DCB3F10AB4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07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81087" y="1986741"/>
            <a:ext cx="8892480" cy="98166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>AMENAGEMENT DURABLE DU TERRITOIRE  </a:t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>Chapitre II </a:t>
            </a:r>
            <a:r>
              <a:rPr lang="fr-FR" sz="2400" b="1" dirty="0">
                <a:latin typeface="Calibri" pitchFamily="34" charset="0"/>
                <a:cs typeface="Times New Roman" pitchFamily="18" charset="0"/>
              </a:rPr>
              <a:t>: </a:t>
            </a:r>
            <a:r>
              <a:rPr lang="fr-FR" sz="2400" b="1" dirty="0" smtClean="0"/>
              <a:t>Les acteurs et leurs rôles dans le territoire</a:t>
            </a:r>
            <a:endParaRPr lang="fr-FR" sz="2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928048" y="3968520"/>
            <a:ext cx="3664496" cy="8286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Dr AMINATA NDOUR DIA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1400" b="1" dirty="0">
                <a:solidFill>
                  <a:schemeClr val="tx1"/>
                </a:solidFill>
              </a:rPr>
              <a:t>Spécialiste en Aménagement du territoire; géographie des ressources énergétiques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l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3200" b="1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b="1" dirty="0"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76120" y="621508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0070C0"/>
                </a:solidFill>
              </a:rPr>
              <a:t>mai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3756248" y="44624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000" b="1" cap="small" dirty="0"/>
              <a:t>UNIVERSITE ALIOUNE  DIOP DE BAMBEY</a:t>
            </a:r>
            <a:endParaRPr lang="fr-FR" sz="1000" dirty="0"/>
          </a:p>
          <a:p>
            <a:pPr algn="ctr"/>
            <a:r>
              <a:rPr lang="fr-FR" sz="1000" b="1" i="1" dirty="0"/>
              <a:t> « L’excellence est ma constance, l’éthique ma vertu »</a:t>
            </a:r>
          </a:p>
          <a:p>
            <a:pPr algn="ctr"/>
            <a:r>
              <a:rPr lang="fr-FR" b="1" i="1" dirty="0"/>
              <a:t> </a:t>
            </a:r>
            <a:endParaRPr lang="fr-FR" dirty="0"/>
          </a:p>
        </p:txBody>
      </p:sp>
      <p:pic>
        <p:nvPicPr>
          <p:cNvPr id="6149" name="Image 3" descr="C:\Users\universite bambey\Downloads\Logoua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80" y="476673"/>
            <a:ext cx="1800233" cy="151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Imma\AppData\Local\Temp\Carte situ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087" y="3217192"/>
            <a:ext cx="4923601" cy="3190929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9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acteurs et leurs rôles dans le 	</a:t>
            </a:r>
            <a:r>
              <a:rPr lang="fr-FR" b="1" dirty="0" smtClean="0"/>
              <a:t>territoire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400" dirty="0"/>
          </a:p>
          <a:p>
            <a:r>
              <a:rPr lang="fr-FR" b="1" dirty="0" smtClean="0"/>
              <a:t>Les ONG</a:t>
            </a:r>
          </a:p>
          <a:p>
            <a:r>
              <a:rPr lang="fr-FR" dirty="0" smtClean="0"/>
              <a:t>crise </a:t>
            </a:r>
            <a:r>
              <a:rPr lang="fr-FR" dirty="0"/>
              <a:t>socio-économique </a:t>
            </a:r>
            <a:endParaRPr lang="fr-FR" dirty="0" smtClean="0"/>
          </a:p>
          <a:p>
            <a:r>
              <a:rPr lang="fr-FR" dirty="0" smtClean="0"/>
              <a:t>Plus fréquentes en milieux rural</a:t>
            </a:r>
          </a:p>
          <a:p>
            <a:pPr marL="0" indent="0">
              <a:buNone/>
            </a:pPr>
            <a:r>
              <a:rPr lang="fr-FR" b="1" dirty="0" smtClean="0"/>
              <a:t>Pourquoi?</a:t>
            </a:r>
            <a:endParaRPr lang="fr-FR" b="1" dirty="0"/>
          </a:p>
          <a:p>
            <a:r>
              <a:rPr lang="fr-FR" dirty="0" smtClean="0"/>
              <a:t>Le désengagement </a:t>
            </a:r>
            <a:r>
              <a:rPr lang="fr-FR" dirty="0"/>
              <a:t>les </a:t>
            </a:r>
            <a:r>
              <a:rPr lang="fr-FR" dirty="0" smtClean="0"/>
              <a:t>Etats a favorise des </a:t>
            </a:r>
            <a:r>
              <a:rPr lang="fr-FR" dirty="0"/>
              <a:t>ONG </a:t>
            </a:r>
            <a:r>
              <a:rPr lang="fr-FR" dirty="0" smtClean="0"/>
              <a:t>au Sénégal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dirty="0" smtClean="0"/>
              <a:t>Aussi, la </a:t>
            </a:r>
            <a:r>
              <a:rPr lang="fr-FR" dirty="0"/>
              <a:t>gestion de l’aide </a:t>
            </a:r>
            <a:r>
              <a:rPr lang="fr-FR" dirty="0" smtClean="0"/>
              <a:t>au développement a également stimuler l’intervention des ONG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44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Existences </a:t>
            </a:r>
            <a:r>
              <a:rPr lang="fr-FR" dirty="0" smtClean="0"/>
              <a:t>d’une </a:t>
            </a:r>
            <a:r>
              <a:rPr lang="fr-FR" dirty="0" smtClean="0"/>
              <a:t>multitude d'acteurs</a:t>
            </a:r>
          </a:p>
          <a:p>
            <a:r>
              <a:rPr lang="fr-FR" dirty="0" smtClean="0"/>
              <a:t>Des intérêts et rôles divergents</a:t>
            </a:r>
          </a:p>
          <a:p>
            <a:r>
              <a:rPr lang="fr-FR" dirty="0" smtClean="0"/>
              <a:t>Etat un acteur Principal</a:t>
            </a:r>
          </a:p>
          <a:p>
            <a:r>
              <a:rPr lang="fr-FR" dirty="0" smtClean="0"/>
              <a:t>Entretient des relations avec les autres acteurs</a:t>
            </a:r>
          </a:p>
          <a:p>
            <a:r>
              <a:rPr lang="fr-FR" dirty="0" smtClean="0"/>
              <a:t>Ils jouent un rôle important dans la gestion du territoire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376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Objectifs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Connaissance</a:t>
            </a:r>
            <a:r>
              <a:rPr lang="fr-FR" dirty="0" smtClean="0"/>
              <a:t> </a:t>
            </a:r>
          </a:p>
          <a:p>
            <a:r>
              <a:rPr lang="fr-FR" sz="4000" dirty="0" smtClean="0"/>
              <a:t>Acteurs clés pour le territoire</a:t>
            </a:r>
          </a:p>
          <a:p>
            <a:pPr marL="0" indent="0">
              <a:buNone/>
            </a:pPr>
            <a:r>
              <a:rPr lang="fr-FR" b="1" dirty="0" smtClean="0"/>
              <a:t>Comprendre</a:t>
            </a:r>
            <a:r>
              <a:rPr lang="fr-FR" dirty="0" smtClean="0"/>
              <a:t> </a:t>
            </a:r>
          </a:p>
          <a:p>
            <a:r>
              <a:rPr lang="fr-FR" sz="4000" dirty="0" smtClean="0"/>
              <a:t>Les rôles des différents acteurs</a:t>
            </a:r>
          </a:p>
          <a:p>
            <a:r>
              <a:rPr lang="fr-FR" sz="4000" dirty="0" smtClean="0"/>
              <a:t>Interactions des acteurs dans le territoire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6546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</a:t>
            </a:r>
            <a:r>
              <a:rPr lang="fr-FR" b="1" dirty="0" smtClean="0"/>
              <a:t>acteurs et leurs rôles dans le territoire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 </a:t>
            </a:r>
            <a:r>
              <a:rPr lang="fr-FR" b="1" dirty="0"/>
              <a:t>Etat, </a:t>
            </a:r>
            <a:r>
              <a:rPr lang="fr-FR" dirty="0"/>
              <a:t>un acteur de l’aménagement </a:t>
            </a:r>
          </a:p>
          <a:p>
            <a:r>
              <a:rPr lang="fr-FR" b="1" dirty="0" smtClean="0"/>
              <a:t>Remarque: </a:t>
            </a:r>
            <a:r>
              <a:rPr lang="fr-FR" dirty="0" smtClean="0"/>
              <a:t>transfert de certaines des  </a:t>
            </a:r>
            <a:r>
              <a:rPr lang="fr-FR" dirty="0"/>
              <a:t>compétences à l’échelon local. </a:t>
            </a:r>
          </a:p>
          <a:p>
            <a:r>
              <a:rPr lang="fr-FR" sz="2400" i="1" dirty="0"/>
              <a:t>acteur principal</a:t>
            </a:r>
          </a:p>
          <a:p>
            <a:r>
              <a:rPr lang="fr-FR" sz="2400" i="1" dirty="0"/>
              <a:t>Joue un rôle majeur, </a:t>
            </a:r>
          </a:p>
          <a:p>
            <a:r>
              <a:rPr lang="fr-FR" sz="2400" i="1" dirty="0"/>
              <a:t>oriente les choix économiques( politiques programmes ou plan</a:t>
            </a:r>
          </a:p>
          <a:p>
            <a:r>
              <a:rPr lang="fr-FR" b="1" dirty="0" smtClean="0"/>
              <a:t>But</a:t>
            </a:r>
            <a:r>
              <a:rPr lang="fr-FR" dirty="0" smtClean="0"/>
              <a:t>: </a:t>
            </a:r>
            <a:r>
              <a:rPr lang="fr-FR" b="1" i="1" dirty="0" smtClean="0">
                <a:solidFill>
                  <a:srgbClr val="0070C0"/>
                </a:solidFill>
              </a:rPr>
              <a:t>développement </a:t>
            </a:r>
            <a:r>
              <a:rPr lang="fr-FR" b="1" i="1" dirty="0">
                <a:solidFill>
                  <a:srgbClr val="0070C0"/>
                </a:solidFill>
              </a:rPr>
              <a:t>des régions les plus pauvres </a:t>
            </a:r>
            <a:r>
              <a:rPr lang="fr-FR" b="1" i="1" dirty="0" smtClean="0">
                <a:solidFill>
                  <a:srgbClr val="0070C0"/>
                </a:solidFill>
              </a:rPr>
              <a:t>(projet d'équipement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1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9192" y="289198"/>
            <a:ext cx="8143232" cy="938098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Les acteurs et leurs rôles dans le 		territoire</a:t>
            </a:r>
            <a:endParaRPr lang="fr-FR" dirty="0"/>
          </a:p>
        </p:txBody>
      </p:sp>
      <p:sp>
        <p:nvSpPr>
          <p:cNvPr id="4" name="Organigramme : Disque magnétique 3"/>
          <p:cNvSpPr/>
          <p:nvPr/>
        </p:nvSpPr>
        <p:spPr>
          <a:xfrm>
            <a:off x="6456363" y="4724400"/>
            <a:ext cx="431800" cy="433388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Cube 4"/>
          <p:cNvSpPr/>
          <p:nvPr/>
        </p:nvSpPr>
        <p:spPr>
          <a:xfrm>
            <a:off x="7104063" y="5300664"/>
            <a:ext cx="431800" cy="504825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735639" y="2349500"/>
            <a:ext cx="180022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ETAT</a:t>
            </a:r>
          </a:p>
        </p:txBody>
      </p:sp>
      <p:sp>
        <p:nvSpPr>
          <p:cNvPr id="7" name="Flèche courbée vers la droite 6"/>
          <p:cNvSpPr/>
          <p:nvPr/>
        </p:nvSpPr>
        <p:spPr>
          <a:xfrm>
            <a:off x="3071813" y="2565400"/>
            <a:ext cx="2519362" cy="38163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courbée vers la gauche 7"/>
          <p:cNvSpPr/>
          <p:nvPr/>
        </p:nvSpPr>
        <p:spPr>
          <a:xfrm>
            <a:off x="7608889" y="2781301"/>
            <a:ext cx="2016125" cy="25193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959600" y="3716339"/>
            <a:ext cx="1683474" cy="2462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000" b="1" dirty="0"/>
              <a:t>Allègements fiscaux ( Taxes)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90646" y="3466709"/>
            <a:ext cx="2663825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100" b="1" dirty="0"/>
              <a:t>Subventions directes: 1) formation, 2) recherche, 3) achats d’équipement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648075" y="4509294"/>
            <a:ext cx="2592388" cy="431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100" b="1" dirty="0"/>
              <a:t>Réduction coût capital : 1) garanties de prêts 2) taux d’intérêt privilégiés</a:t>
            </a:r>
          </a:p>
        </p:txBody>
      </p:sp>
      <p:sp>
        <p:nvSpPr>
          <p:cNvPr id="12" name="ZoneTexte 19"/>
          <p:cNvSpPr txBox="1">
            <a:spLocks noChangeArrowheads="1"/>
          </p:cNvSpPr>
          <p:nvPr/>
        </p:nvSpPr>
        <p:spPr bwMode="auto">
          <a:xfrm>
            <a:off x="6959600" y="4652964"/>
            <a:ext cx="1873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latin typeface="Arial" charset="0"/>
              </a:rPr>
              <a:t>Entreprises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879976" y="1560222"/>
            <a:ext cx="4320480" cy="52322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1400" b="1" dirty="0"/>
              <a:t>1.  </a:t>
            </a:r>
            <a:r>
              <a:rPr lang="fr-FR" sz="1400" b="1" dirty="0">
                <a:solidFill>
                  <a:schemeClr val="tx1"/>
                </a:solidFill>
              </a:rPr>
              <a:t>Politiques régionales de redistribution des activités : agir sur les localisations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69192" y="1526248"/>
            <a:ext cx="396044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solidFill>
                  <a:schemeClr val="tx1"/>
                </a:solidFill>
              </a:rPr>
              <a:t>L’Etat pour orienter les investissements vers les régions défavorisées  décident d’accorder des subventions sous diverses formes. Ou freiner la croissance  des régions  développées par des contraintes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063552" y="6237312"/>
            <a:ext cx="410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Source</a:t>
            </a:r>
            <a:r>
              <a:rPr lang="fr-FR" dirty="0"/>
              <a:t>: Pr Amadou DIOP</a:t>
            </a:r>
          </a:p>
        </p:txBody>
      </p:sp>
    </p:spTree>
    <p:extLst>
      <p:ext uri="{BB962C8B-B14F-4D97-AF65-F5344CB8AC3E}">
        <p14:creationId xmlns:p14="http://schemas.microsoft.com/office/powerpoint/2010/main" val="20878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735638" y="3644900"/>
            <a:ext cx="3384550" cy="25209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5206280" y="1403280"/>
            <a:ext cx="2195513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 dirty="0"/>
              <a:t>ETAT</a:t>
            </a:r>
          </a:p>
        </p:txBody>
      </p:sp>
      <p:sp>
        <p:nvSpPr>
          <p:cNvPr id="9" name="Flèche courbée vers la droite 8"/>
          <p:cNvSpPr/>
          <p:nvPr/>
        </p:nvSpPr>
        <p:spPr>
          <a:xfrm>
            <a:off x="2608769" y="1735932"/>
            <a:ext cx="2232025" cy="39608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 courbée vers la gauche 10"/>
          <p:cNvSpPr/>
          <p:nvPr/>
        </p:nvSpPr>
        <p:spPr>
          <a:xfrm>
            <a:off x="7608541" y="1501776"/>
            <a:ext cx="1871662" cy="30972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801070" y="6085216"/>
            <a:ext cx="5904656" cy="3077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400" b="1" dirty="0"/>
              <a:t>     2. </a:t>
            </a:r>
            <a:r>
              <a:rPr lang="fr-FR" sz="1400" b="1" dirty="0">
                <a:solidFill>
                  <a:schemeClr val="tx1"/>
                </a:solidFill>
              </a:rPr>
              <a:t>Politiques  de développement régional pour orienter les investissements</a:t>
            </a:r>
          </a:p>
        </p:txBody>
      </p:sp>
      <p:sp>
        <p:nvSpPr>
          <p:cNvPr id="14" name="Bouton d'action : Accueil 13">
            <a:hlinkClick r:id="" action="ppaction://hlinkshowjump?jump=firstslide" highlightClick="1"/>
          </p:cNvPr>
          <p:cNvSpPr/>
          <p:nvPr/>
        </p:nvSpPr>
        <p:spPr>
          <a:xfrm>
            <a:off x="7608889" y="4797426"/>
            <a:ext cx="358775" cy="3603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024563" y="4149725"/>
            <a:ext cx="12239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240464" y="4221163"/>
            <a:ext cx="142875" cy="1444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743700" y="4365625"/>
            <a:ext cx="215900" cy="2159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Organigramme : Disque magnétique 23"/>
          <p:cNvSpPr/>
          <p:nvPr/>
        </p:nvSpPr>
        <p:spPr>
          <a:xfrm>
            <a:off x="6167438" y="4581525"/>
            <a:ext cx="215900" cy="215900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>
            <a:off x="5735638" y="5049838"/>
            <a:ext cx="3384550" cy="9715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7248525" y="3644901"/>
            <a:ext cx="431800" cy="1800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ZoneTexte 29"/>
          <p:cNvSpPr txBox="1">
            <a:spLocks noChangeArrowheads="1"/>
          </p:cNvSpPr>
          <p:nvPr/>
        </p:nvSpPr>
        <p:spPr bwMode="auto">
          <a:xfrm>
            <a:off x="6024564" y="3716338"/>
            <a:ext cx="13668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 b="1">
                <a:latin typeface="Arial" charset="0"/>
              </a:rPr>
              <a:t>Zone franche industrielle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6096000" y="2060575"/>
            <a:ext cx="0" cy="21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4007769" y="2276874"/>
            <a:ext cx="4248472" cy="95410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fr-FR" sz="1400" b="1" dirty="0">
                <a:solidFill>
                  <a:schemeClr val="tx1"/>
                </a:solidFill>
              </a:rPr>
              <a:t>L’Etat pour lutter contre les disparités décident d’investir dans une région défavorisée en créant des équipements des infrastructures pour attirer les industries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801071" y="418015"/>
            <a:ext cx="83273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kern="0" dirty="0">
                <a:solidFill>
                  <a:srgbClr val="107A2C"/>
                </a:solidFill>
                <a:latin typeface="Garamond"/>
                <a:ea typeface="+mj-ea"/>
              </a:rPr>
              <a:t>Les acteurs et leurs rôles dans le 					territoire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5925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56138" y="1773239"/>
            <a:ext cx="3168650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latin typeface="Arial" pitchFamily="34" charset="0"/>
                <a:cs typeface="Arial" pitchFamily="34" charset="0"/>
              </a:rPr>
              <a:t>L’univers du développement économique local</a:t>
            </a:r>
          </a:p>
        </p:txBody>
      </p:sp>
      <p:sp>
        <p:nvSpPr>
          <p:cNvPr id="5" name="Rectangle 4"/>
          <p:cNvSpPr/>
          <p:nvPr/>
        </p:nvSpPr>
        <p:spPr>
          <a:xfrm>
            <a:off x="2279650" y="3141664"/>
            <a:ext cx="25908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latin typeface="Arial" pitchFamily="34" charset="0"/>
                <a:cs typeface="Arial" pitchFamily="34" charset="0"/>
              </a:rPr>
              <a:t>Acteurs territoriaux : Etat, collectivités </a:t>
            </a:r>
          </a:p>
        </p:txBody>
      </p:sp>
      <p:sp>
        <p:nvSpPr>
          <p:cNvPr id="6" name="Rectangle 5"/>
          <p:cNvSpPr/>
          <p:nvPr/>
        </p:nvSpPr>
        <p:spPr>
          <a:xfrm>
            <a:off x="7680325" y="3141664"/>
            <a:ext cx="252095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latin typeface="Arial" pitchFamily="34" charset="0"/>
                <a:cs typeface="Arial" pitchFamily="34" charset="0"/>
              </a:rPr>
              <a:t>Acteurs, sociaux économiques : Entreprises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5016500" y="4221163"/>
            <a:ext cx="2808288" cy="187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latin typeface="Arial" pitchFamily="34" charset="0"/>
                <a:cs typeface="Arial" pitchFamily="34" charset="0"/>
              </a:rPr>
              <a:t>PROJETS DE DEVELOPPEMENT LOCAL</a:t>
            </a:r>
          </a:p>
          <a:p>
            <a:pPr algn="ctr">
              <a:defRPr/>
            </a:pPr>
            <a:r>
              <a:rPr lang="fr-FR" sz="1400" b="1" dirty="0">
                <a:latin typeface="Arial" pitchFamily="34" charset="0"/>
                <a:cs typeface="Arial" pitchFamily="34" charset="0"/>
              </a:rPr>
              <a:t>=</a:t>
            </a:r>
          </a:p>
          <a:p>
            <a:pPr algn="ctr">
              <a:defRPr/>
            </a:pPr>
            <a:r>
              <a:rPr lang="fr-FR" sz="1400" b="1" dirty="0">
                <a:latin typeface="Arial" pitchFamily="34" charset="0"/>
                <a:cs typeface="Arial" pitchFamily="34" charset="0"/>
              </a:rPr>
              <a:t>Ensemble d’actions coordonnées créatrices d’activités, d’emplois de richesses</a:t>
            </a:r>
          </a:p>
        </p:txBody>
      </p:sp>
      <p:cxnSp>
        <p:nvCxnSpPr>
          <p:cNvPr id="9" name="Connecteur droit avec flèche 8"/>
          <p:cNvCxnSpPr>
            <a:stCxn id="4" idx="2"/>
          </p:cNvCxnSpPr>
          <p:nvPr/>
        </p:nvCxnSpPr>
        <p:spPr>
          <a:xfrm>
            <a:off x="6240463" y="2276475"/>
            <a:ext cx="0" cy="19446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5087938" y="3141663"/>
            <a:ext cx="2303462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4" idx="2"/>
            <a:endCxn id="5" idx="0"/>
          </p:cNvCxnSpPr>
          <p:nvPr/>
        </p:nvCxnSpPr>
        <p:spPr>
          <a:xfrm flipH="1">
            <a:off x="3575051" y="2276475"/>
            <a:ext cx="2665413" cy="865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4" idx="2"/>
            <a:endCxn id="6" idx="0"/>
          </p:cNvCxnSpPr>
          <p:nvPr/>
        </p:nvCxnSpPr>
        <p:spPr>
          <a:xfrm>
            <a:off x="6240464" y="2276475"/>
            <a:ext cx="2700337" cy="865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courbée vers la droite 16"/>
          <p:cNvSpPr/>
          <p:nvPr/>
        </p:nvSpPr>
        <p:spPr>
          <a:xfrm>
            <a:off x="3000375" y="3716339"/>
            <a:ext cx="1366838" cy="21605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Flèche courbée vers la gauche 17"/>
          <p:cNvSpPr/>
          <p:nvPr/>
        </p:nvSpPr>
        <p:spPr>
          <a:xfrm>
            <a:off x="7967663" y="3716338"/>
            <a:ext cx="1154112" cy="18732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0252" name="ZoneTexte 18"/>
          <p:cNvSpPr txBox="1">
            <a:spLocks noChangeArrowheads="1"/>
          </p:cNvSpPr>
          <p:nvPr/>
        </p:nvSpPr>
        <p:spPr bwMode="auto">
          <a:xfrm>
            <a:off x="5448300" y="2708275"/>
            <a:ext cx="172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1">
                <a:latin typeface="Arial" charset="0"/>
              </a:rPr>
              <a:t>Coopérations</a:t>
            </a:r>
          </a:p>
        </p:txBody>
      </p:sp>
      <p:sp>
        <p:nvSpPr>
          <p:cNvPr id="10253" name="ZoneTexte 19"/>
          <p:cNvSpPr txBox="1">
            <a:spLocks noChangeArrowheads="1"/>
          </p:cNvSpPr>
          <p:nvPr/>
        </p:nvSpPr>
        <p:spPr bwMode="auto">
          <a:xfrm>
            <a:off x="2208213" y="260350"/>
            <a:ext cx="8208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>
                <a:latin typeface="Arial" charset="0"/>
              </a:rPr>
              <a:t>                                          LE DEVELOPPEMENT LOCAL</a:t>
            </a:r>
          </a:p>
        </p:txBody>
      </p:sp>
      <p:sp>
        <p:nvSpPr>
          <p:cNvPr id="10254" name="ZoneTexte 20"/>
          <p:cNvSpPr txBox="1">
            <a:spLocks noChangeArrowheads="1"/>
          </p:cNvSpPr>
          <p:nvPr/>
        </p:nvSpPr>
        <p:spPr bwMode="auto">
          <a:xfrm>
            <a:off x="3071814" y="6381751"/>
            <a:ext cx="712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i="1">
                <a:latin typeface="Arial" charset="0"/>
              </a:rPr>
              <a:t>Source: www.ecole-management-normandie.fr</a:t>
            </a:r>
          </a:p>
        </p:txBody>
      </p:sp>
      <p:sp>
        <p:nvSpPr>
          <p:cNvPr id="10255" name="ZoneTexte 14"/>
          <p:cNvSpPr txBox="1">
            <a:spLocks noChangeArrowheads="1"/>
          </p:cNvSpPr>
          <p:nvPr/>
        </p:nvSpPr>
        <p:spPr bwMode="auto">
          <a:xfrm>
            <a:off x="1703388" y="620713"/>
            <a:ext cx="84248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 b="1">
                <a:latin typeface="Arial" charset="0"/>
              </a:rPr>
              <a:t>Un développement qui s’appuie sur les dynamismes locaux pour assurer le développement . Un processus de développement amorcé par le milieu qui puisse déboucher sur une économie régionale prospère.  </a:t>
            </a:r>
          </a:p>
        </p:txBody>
      </p:sp>
    </p:spTree>
    <p:extLst>
      <p:ext uri="{BB962C8B-B14F-4D97-AF65-F5344CB8AC3E}">
        <p14:creationId xmlns:p14="http://schemas.microsoft.com/office/powerpoint/2010/main" val="1610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acteurs et leurs rôles dans le 	</a:t>
            </a:r>
            <a:r>
              <a:rPr lang="fr-FR" b="1" dirty="0" smtClean="0"/>
              <a:t>territoire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b="1" i="1" dirty="0"/>
              <a:t>Les collectivités locales</a:t>
            </a:r>
          </a:p>
          <a:p>
            <a:r>
              <a:rPr lang="fr-FR" sz="2400" dirty="0"/>
              <a:t>Responsabilisées</a:t>
            </a:r>
          </a:p>
          <a:p>
            <a:r>
              <a:rPr lang="fr-FR" sz="2400" dirty="0"/>
              <a:t>Politiques de décentralisation</a:t>
            </a:r>
          </a:p>
          <a:p>
            <a:pPr marL="0" indent="0">
              <a:buNone/>
            </a:pPr>
            <a:r>
              <a:rPr lang="fr-FR" sz="2400" b="1" i="1" dirty="0"/>
              <a:t>Mobilisation</a:t>
            </a:r>
            <a:r>
              <a:rPr lang="fr-FR" sz="2400" dirty="0"/>
              <a:t> </a:t>
            </a:r>
          </a:p>
          <a:p>
            <a:r>
              <a:rPr lang="fr-FR" sz="2400" dirty="0"/>
              <a:t>populations</a:t>
            </a:r>
          </a:p>
          <a:p>
            <a:r>
              <a:rPr lang="fr-FR" sz="2400" dirty="0"/>
              <a:t>acteurs socio-économiques </a:t>
            </a:r>
          </a:p>
          <a:p>
            <a:r>
              <a:rPr lang="fr-FR" sz="2400" b="1" i="1" dirty="0"/>
              <a:t>Objectif</a:t>
            </a:r>
          </a:p>
          <a:p>
            <a:pPr marL="0" indent="0">
              <a:buNone/>
            </a:pPr>
            <a:r>
              <a:rPr lang="fr-FR" sz="2400" b="1" i="1" dirty="0"/>
              <a:t>Mise en œuvre, à l’échelle locale, le développement</a:t>
            </a:r>
          </a:p>
          <a:p>
            <a:r>
              <a:rPr lang="fr-FR" sz="2400" b="1" i="1" dirty="0"/>
              <a:t>garantir de la cohérence de leur politique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14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acteurs et leurs rôles dans le </a:t>
            </a:r>
            <a:r>
              <a:rPr lang="fr-FR" b="1" dirty="0" smtClean="0"/>
              <a:t>territoire</a:t>
            </a:r>
            <a:r>
              <a:rPr lang="fr-FR" b="1" dirty="0"/>
              <a:t>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200" dirty="0"/>
          </a:p>
          <a:p>
            <a:r>
              <a:rPr lang="fr-FR" sz="2400" b="1" dirty="0"/>
              <a:t>La Société Civile</a:t>
            </a:r>
          </a:p>
          <a:p>
            <a:pPr marL="0" indent="0">
              <a:buNone/>
            </a:pPr>
            <a:r>
              <a:rPr lang="fr-FR" sz="2400" b="1" dirty="0"/>
              <a:t>implique</a:t>
            </a:r>
          </a:p>
          <a:p>
            <a:r>
              <a:rPr lang="fr-FR" sz="2400" i="1" dirty="0"/>
              <a:t>gestion</a:t>
            </a:r>
          </a:p>
          <a:p>
            <a:r>
              <a:rPr lang="fr-FR" sz="2400" i="1" dirty="0"/>
              <a:t>conduite des actions </a:t>
            </a:r>
          </a:p>
          <a:p>
            <a:r>
              <a:rPr lang="fr-FR" sz="2400" i="1" dirty="0"/>
              <a:t>coopération décentralisée</a:t>
            </a:r>
          </a:p>
          <a:p>
            <a:r>
              <a:rPr lang="fr-FR" sz="2400" i="1" dirty="0"/>
              <a:t>privilégie une approche du développement de proximité</a:t>
            </a:r>
          </a:p>
        </p:txBody>
      </p:sp>
    </p:spTree>
    <p:extLst>
      <p:ext uri="{BB962C8B-B14F-4D97-AF65-F5344CB8AC3E}">
        <p14:creationId xmlns:p14="http://schemas.microsoft.com/office/powerpoint/2010/main" val="428089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acteurs et leurs rôles dans le 	</a:t>
            </a:r>
            <a:r>
              <a:rPr lang="fr-FR" b="1" dirty="0" smtClean="0"/>
              <a:t>territoire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elles n’appartiennent pas aux structures de l’</a:t>
            </a:r>
            <a:r>
              <a:rPr lang="fr-FR" sz="2400" dirty="0" err="1"/>
              <a:t>Etat</a:t>
            </a:r>
            <a:r>
              <a:rPr lang="fr-FR" sz="2400" dirty="0"/>
              <a:t>, </a:t>
            </a:r>
          </a:p>
          <a:p>
            <a:r>
              <a:rPr lang="fr-FR" sz="2400" dirty="0"/>
              <a:t>les ONG forment plusieurs d’acteurs</a:t>
            </a:r>
          </a:p>
          <a:p>
            <a:endParaRPr lang="fr-FR" sz="2400" dirty="0"/>
          </a:p>
          <a:p>
            <a:r>
              <a:rPr lang="fr-FR" sz="2400" dirty="0"/>
              <a:t>Des acteurs socialement diversifiés: </a:t>
            </a:r>
          </a:p>
          <a:p>
            <a:r>
              <a:rPr lang="fr-FR" sz="2400" i="1" dirty="0"/>
              <a:t>organisations locales; des fédérations nationales</a:t>
            </a:r>
          </a:p>
          <a:p>
            <a:pPr marL="0" indent="0">
              <a:buNone/>
            </a:pPr>
            <a:r>
              <a:rPr lang="fr-FR" sz="2400" i="1" dirty="0"/>
              <a:t>ou des réseaux internationaux</a:t>
            </a:r>
          </a:p>
          <a:p>
            <a:r>
              <a:rPr lang="fr-FR" sz="2400" dirty="0"/>
              <a:t> agissent pour le développement en dehors des structures de l’</a:t>
            </a:r>
            <a:r>
              <a:rPr lang="fr-FR" sz="2400" dirty="0" err="1"/>
              <a:t>Etat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462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528</Words>
  <Application>Microsoft Office PowerPoint</Application>
  <PresentationFormat>Grand écran</PresentationFormat>
  <Paragraphs>91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Times New Roman</vt:lpstr>
      <vt:lpstr>Thème Office</vt:lpstr>
      <vt:lpstr>    AMENAGEMENT DURABLE DU TERRITOIRE   Chapitre II : Les acteurs et leurs rôles dans le territoire</vt:lpstr>
      <vt:lpstr>Objectifs</vt:lpstr>
      <vt:lpstr>Les acteurs et leurs rôles dans le territoire</vt:lpstr>
      <vt:lpstr>Les acteurs et leurs rôles dans le   territoire</vt:lpstr>
      <vt:lpstr>Présentation PowerPoint</vt:lpstr>
      <vt:lpstr>Présentation PowerPoint</vt:lpstr>
      <vt:lpstr>Les acteurs et leurs rôles dans le  territoire</vt:lpstr>
      <vt:lpstr>Les acteurs et leurs rôles dans le territoire </vt:lpstr>
      <vt:lpstr>Les acteurs et leurs rôles dans le  territoire</vt:lpstr>
      <vt:lpstr>Les acteurs et leurs rôles dans le  territoire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</dc:creator>
  <cp:lastModifiedBy>Microsoft</cp:lastModifiedBy>
  <cp:revision>3</cp:revision>
  <dcterms:created xsi:type="dcterms:W3CDTF">2020-05-17T18:27:00Z</dcterms:created>
  <dcterms:modified xsi:type="dcterms:W3CDTF">2020-05-17T22:40:03Z</dcterms:modified>
</cp:coreProperties>
</file>