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391" r:id="rId3"/>
    <p:sldId id="390" r:id="rId4"/>
    <p:sldId id="347" r:id="rId5"/>
    <p:sldId id="378" r:id="rId6"/>
    <p:sldId id="361" r:id="rId7"/>
    <p:sldId id="382" r:id="rId8"/>
    <p:sldId id="259" r:id="rId9"/>
    <p:sldId id="330" r:id="rId10"/>
    <p:sldId id="385" r:id="rId11"/>
    <p:sldId id="287" r:id="rId12"/>
    <p:sldId id="331" r:id="rId13"/>
    <p:sldId id="302" r:id="rId14"/>
    <p:sldId id="359" r:id="rId15"/>
    <p:sldId id="362" r:id="rId16"/>
    <p:sldId id="339" r:id="rId17"/>
    <p:sldId id="332" r:id="rId18"/>
    <p:sldId id="333" r:id="rId19"/>
    <p:sldId id="335" r:id="rId20"/>
    <p:sldId id="336" r:id="rId21"/>
    <p:sldId id="337" r:id="rId22"/>
    <p:sldId id="338" r:id="rId23"/>
    <p:sldId id="386" r:id="rId24"/>
    <p:sldId id="387" r:id="rId25"/>
    <p:sldId id="358" r:id="rId26"/>
    <p:sldId id="365" r:id="rId27"/>
    <p:sldId id="366" r:id="rId28"/>
    <p:sldId id="367" r:id="rId29"/>
    <p:sldId id="368" r:id="rId30"/>
    <p:sldId id="377" r:id="rId31"/>
    <p:sldId id="372" r:id="rId32"/>
    <p:sldId id="373" r:id="rId33"/>
    <p:sldId id="375" r:id="rId34"/>
    <p:sldId id="376" r:id="rId35"/>
    <p:sldId id="374" r:id="rId36"/>
    <p:sldId id="364" r:id="rId37"/>
    <p:sldId id="271" r:id="rId38"/>
    <p:sldId id="381" r:id="rId39"/>
    <p:sldId id="388" r:id="rId40"/>
    <p:sldId id="277" r:id="rId41"/>
    <p:sldId id="346" r:id="rId42"/>
    <p:sldId id="328" r:id="rId43"/>
    <p:sldId id="341" r:id="rId44"/>
    <p:sldId id="379" r:id="rId45"/>
    <p:sldId id="342" r:id="rId46"/>
    <p:sldId id="343" r:id="rId47"/>
    <p:sldId id="344" r:id="rId48"/>
    <p:sldId id="345" r:id="rId49"/>
    <p:sldId id="340" r:id="rId50"/>
    <p:sldId id="384" r:id="rId51"/>
    <p:sldId id="380" r:id="rId52"/>
    <p:sldId id="325" r:id="rId5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7B445-206A-4716-B0B0-D4570C584C1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fr-FR"/>
        </a:p>
      </dgm:t>
    </dgm:pt>
    <dgm:pt modelId="{4E50C7AD-77FE-4095-A40E-5727008FAA2E}">
      <dgm:prSet custT="1"/>
      <dgm:spPr/>
      <dgm:t>
        <a:bodyPr/>
        <a:lstStyle/>
        <a:p>
          <a:pPr rtl="0"/>
          <a:r>
            <a:rPr lang="fr-FR" sz="2800" dirty="0" smtClean="0">
              <a:latin typeface="Times New Roman" panose="02020603050405020304" pitchFamily="18" charset="0"/>
              <a:cs typeface="Times New Roman" panose="02020603050405020304" pitchFamily="18" charset="0"/>
            </a:rPr>
            <a:t>Citer les six piliers du systéme de santé</a:t>
          </a:r>
          <a:endParaRPr lang="fr-FR" sz="2800" dirty="0">
            <a:latin typeface="Times New Roman" panose="02020603050405020304" pitchFamily="18" charset="0"/>
            <a:cs typeface="Times New Roman" panose="02020603050405020304" pitchFamily="18" charset="0"/>
          </a:endParaRPr>
        </a:p>
      </dgm:t>
    </dgm:pt>
    <dgm:pt modelId="{35AAC3CC-6336-4D7F-9580-D74EE2D44CE0}" type="parTrans" cxnId="{EE2D7236-570B-4490-B2F7-C191B0C4ABD1}">
      <dgm:prSet/>
      <dgm:spPr/>
      <dgm:t>
        <a:bodyPr/>
        <a:lstStyle/>
        <a:p>
          <a:endParaRPr lang="fr-FR"/>
        </a:p>
      </dgm:t>
    </dgm:pt>
    <dgm:pt modelId="{4A18DC8E-85F7-4ED0-996F-CEDA3508FF52}" type="sibTrans" cxnId="{EE2D7236-570B-4490-B2F7-C191B0C4ABD1}">
      <dgm:prSet/>
      <dgm:spPr/>
      <dgm:t>
        <a:bodyPr/>
        <a:lstStyle/>
        <a:p>
          <a:endParaRPr lang="fr-FR"/>
        </a:p>
      </dgm:t>
    </dgm:pt>
    <dgm:pt modelId="{B6023FC5-CC76-49A6-9421-4CD5CE0C44B3}">
      <dgm:prSet custT="1"/>
      <dgm:spPr/>
      <dgm:t>
        <a:bodyPr/>
        <a:lstStyle/>
        <a:p>
          <a:pPr rtl="0"/>
          <a:r>
            <a:rPr lang="fr-FR" sz="2800" dirty="0" smtClean="0">
              <a:latin typeface="Times New Roman" panose="02020603050405020304" pitchFamily="18" charset="0"/>
              <a:cs typeface="Times New Roman" panose="02020603050405020304" pitchFamily="18" charset="0"/>
            </a:rPr>
            <a:t>Citer au moins trois résultats du systéme de santé</a:t>
          </a:r>
          <a:endParaRPr lang="fr-FR" sz="2800" dirty="0">
            <a:latin typeface="Times New Roman" panose="02020603050405020304" pitchFamily="18" charset="0"/>
            <a:cs typeface="Times New Roman" panose="02020603050405020304" pitchFamily="18" charset="0"/>
          </a:endParaRPr>
        </a:p>
      </dgm:t>
    </dgm:pt>
    <dgm:pt modelId="{50954F1B-DDDA-40FB-84C4-4EE2419A6932}" type="parTrans" cxnId="{501A3D13-97A1-4103-BE8E-4DEF4A03C194}">
      <dgm:prSet/>
      <dgm:spPr/>
      <dgm:t>
        <a:bodyPr/>
        <a:lstStyle/>
        <a:p>
          <a:endParaRPr lang="fr-FR"/>
        </a:p>
      </dgm:t>
    </dgm:pt>
    <dgm:pt modelId="{CDBA19C5-A4CE-40D8-9740-A0E545851E17}" type="sibTrans" cxnId="{501A3D13-97A1-4103-BE8E-4DEF4A03C194}">
      <dgm:prSet/>
      <dgm:spPr/>
      <dgm:t>
        <a:bodyPr/>
        <a:lstStyle/>
        <a:p>
          <a:endParaRPr lang="fr-FR"/>
        </a:p>
      </dgm:t>
    </dgm:pt>
    <dgm:pt modelId="{A616E677-2E9B-4760-8D1B-BBD831BCE825}">
      <dgm:prSet custT="1"/>
      <dgm:spPr/>
      <dgm:t>
        <a:bodyPr/>
        <a:lstStyle/>
        <a:p>
          <a:pPr rtl="0"/>
          <a:r>
            <a:rPr lang="fr-FR" sz="2800" dirty="0" smtClean="0">
              <a:latin typeface="Times New Roman" panose="02020603050405020304" pitchFamily="18" charset="0"/>
              <a:cs typeface="Times New Roman" panose="02020603050405020304" pitchFamily="18" charset="0"/>
            </a:rPr>
            <a:t>Décrire au moins quatre piliers du systéme de santé</a:t>
          </a:r>
          <a:endParaRPr lang="fr-FR" sz="2800" dirty="0">
            <a:latin typeface="Times New Roman" panose="02020603050405020304" pitchFamily="18" charset="0"/>
            <a:cs typeface="Times New Roman" panose="02020603050405020304" pitchFamily="18" charset="0"/>
          </a:endParaRPr>
        </a:p>
      </dgm:t>
    </dgm:pt>
    <dgm:pt modelId="{242C6316-E6C1-4F33-A1F7-948475061688}" type="parTrans" cxnId="{65B204B2-8A15-4DA7-8B85-DF203B333D2E}">
      <dgm:prSet/>
      <dgm:spPr/>
      <dgm:t>
        <a:bodyPr/>
        <a:lstStyle/>
        <a:p>
          <a:endParaRPr lang="fr-FR"/>
        </a:p>
      </dgm:t>
    </dgm:pt>
    <dgm:pt modelId="{7EB9CA32-FF89-41D8-8690-EFF5A8574695}" type="sibTrans" cxnId="{65B204B2-8A15-4DA7-8B85-DF203B333D2E}">
      <dgm:prSet/>
      <dgm:spPr/>
      <dgm:t>
        <a:bodyPr/>
        <a:lstStyle/>
        <a:p>
          <a:endParaRPr lang="fr-FR"/>
        </a:p>
      </dgm:t>
    </dgm:pt>
    <dgm:pt modelId="{80777122-D616-4C69-8CFA-0191F8043ED8}" type="pres">
      <dgm:prSet presAssocID="{0BE7B445-206A-4716-B0B0-D4570C584C1A}" presName="linear" presStyleCnt="0">
        <dgm:presLayoutVars>
          <dgm:animLvl val="lvl"/>
          <dgm:resizeHandles val="exact"/>
        </dgm:presLayoutVars>
      </dgm:prSet>
      <dgm:spPr/>
      <dgm:t>
        <a:bodyPr/>
        <a:lstStyle/>
        <a:p>
          <a:endParaRPr lang="fr-FR"/>
        </a:p>
      </dgm:t>
    </dgm:pt>
    <dgm:pt modelId="{35012CA3-9719-4BAD-8F3E-D58A0D934701}" type="pres">
      <dgm:prSet presAssocID="{4E50C7AD-77FE-4095-A40E-5727008FAA2E}" presName="parentText" presStyleLbl="node1" presStyleIdx="0" presStyleCnt="3">
        <dgm:presLayoutVars>
          <dgm:chMax val="0"/>
          <dgm:bulletEnabled val="1"/>
        </dgm:presLayoutVars>
      </dgm:prSet>
      <dgm:spPr/>
      <dgm:t>
        <a:bodyPr/>
        <a:lstStyle/>
        <a:p>
          <a:endParaRPr lang="fr-FR"/>
        </a:p>
      </dgm:t>
    </dgm:pt>
    <dgm:pt modelId="{2BBC0884-9554-4E5D-B6A5-C02466CC616E}" type="pres">
      <dgm:prSet presAssocID="{4A18DC8E-85F7-4ED0-996F-CEDA3508FF52}" presName="spacer" presStyleCnt="0"/>
      <dgm:spPr/>
    </dgm:pt>
    <dgm:pt modelId="{56E08BED-EA81-43EB-A902-119ADB4ECCC8}" type="pres">
      <dgm:prSet presAssocID="{B6023FC5-CC76-49A6-9421-4CD5CE0C44B3}" presName="parentText" presStyleLbl="node1" presStyleIdx="1" presStyleCnt="3">
        <dgm:presLayoutVars>
          <dgm:chMax val="0"/>
          <dgm:bulletEnabled val="1"/>
        </dgm:presLayoutVars>
      </dgm:prSet>
      <dgm:spPr/>
      <dgm:t>
        <a:bodyPr/>
        <a:lstStyle/>
        <a:p>
          <a:endParaRPr lang="fr-FR"/>
        </a:p>
      </dgm:t>
    </dgm:pt>
    <dgm:pt modelId="{A408F690-0BDC-4E19-BDE8-3991B473E4B2}" type="pres">
      <dgm:prSet presAssocID="{CDBA19C5-A4CE-40D8-9740-A0E545851E17}" presName="spacer" presStyleCnt="0"/>
      <dgm:spPr/>
    </dgm:pt>
    <dgm:pt modelId="{755A6B0F-D780-459F-BF34-D3127F95E591}" type="pres">
      <dgm:prSet presAssocID="{A616E677-2E9B-4760-8D1B-BBD831BCE825}" presName="parentText" presStyleLbl="node1" presStyleIdx="2" presStyleCnt="3">
        <dgm:presLayoutVars>
          <dgm:chMax val="0"/>
          <dgm:bulletEnabled val="1"/>
        </dgm:presLayoutVars>
      </dgm:prSet>
      <dgm:spPr/>
      <dgm:t>
        <a:bodyPr/>
        <a:lstStyle/>
        <a:p>
          <a:endParaRPr lang="fr-FR"/>
        </a:p>
      </dgm:t>
    </dgm:pt>
  </dgm:ptLst>
  <dgm:cxnLst>
    <dgm:cxn modelId="{DEF3E1B7-5D8E-4003-8934-B83B50C24CE0}" type="presOf" srcId="{B6023FC5-CC76-49A6-9421-4CD5CE0C44B3}" destId="{56E08BED-EA81-43EB-A902-119ADB4ECCC8}" srcOrd="0" destOrd="0" presId="urn:microsoft.com/office/officeart/2005/8/layout/vList2"/>
    <dgm:cxn modelId="{EE2D7236-570B-4490-B2F7-C191B0C4ABD1}" srcId="{0BE7B445-206A-4716-B0B0-D4570C584C1A}" destId="{4E50C7AD-77FE-4095-A40E-5727008FAA2E}" srcOrd="0" destOrd="0" parTransId="{35AAC3CC-6336-4D7F-9580-D74EE2D44CE0}" sibTransId="{4A18DC8E-85F7-4ED0-996F-CEDA3508FF52}"/>
    <dgm:cxn modelId="{A279A102-C44C-4480-9BAC-04FE72A1BD25}" type="presOf" srcId="{4E50C7AD-77FE-4095-A40E-5727008FAA2E}" destId="{35012CA3-9719-4BAD-8F3E-D58A0D934701}" srcOrd="0" destOrd="0" presId="urn:microsoft.com/office/officeart/2005/8/layout/vList2"/>
    <dgm:cxn modelId="{65B204B2-8A15-4DA7-8B85-DF203B333D2E}" srcId="{0BE7B445-206A-4716-B0B0-D4570C584C1A}" destId="{A616E677-2E9B-4760-8D1B-BBD831BCE825}" srcOrd="2" destOrd="0" parTransId="{242C6316-E6C1-4F33-A1F7-948475061688}" sibTransId="{7EB9CA32-FF89-41D8-8690-EFF5A8574695}"/>
    <dgm:cxn modelId="{975D8FAE-C8FE-4FB6-B0A2-0F3D1366AC96}" type="presOf" srcId="{A616E677-2E9B-4760-8D1B-BBD831BCE825}" destId="{755A6B0F-D780-459F-BF34-D3127F95E591}" srcOrd="0" destOrd="0" presId="urn:microsoft.com/office/officeart/2005/8/layout/vList2"/>
    <dgm:cxn modelId="{A616EFBB-708F-4B71-88BC-1B82C69B258C}" type="presOf" srcId="{0BE7B445-206A-4716-B0B0-D4570C584C1A}" destId="{80777122-D616-4C69-8CFA-0191F8043ED8}" srcOrd="0" destOrd="0" presId="urn:microsoft.com/office/officeart/2005/8/layout/vList2"/>
    <dgm:cxn modelId="{501A3D13-97A1-4103-BE8E-4DEF4A03C194}" srcId="{0BE7B445-206A-4716-B0B0-D4570C584C1A}" destId="{B6023FC5-CC76-49A6-9421-4CD5CE0C44B3}" srcOrd="1" destOrd="0" parTransId="{50954F1B-DDDA-40FB-84C4-4EE2419A6932}" sibTransId="{CDBA19C5-A4CE-40D8-9740-A0E545851E17}"/>
    <dgm:cxn modelId="{DEA41C3E-0A21-4F26-A1AD-8CE53DD973BA}" type="presParOf" srcId="{80777122-D616-4C69-8CFA-0191F8043ED8}" destId="{35012CA3-9719-4BAD-8F3E-D58A0D934701}" srcOrd="0" destOrd="0" presId="urn:microsoft.com/office/officeart/2005/8/layout/vList2"/>
    <dgm:cxn modelId="{F475C312-6EAA-4731-BE62-D81EC441830E}" type="presParOf" srcId="{80777122-D616-4C69-8CFA-0191F8043ED8}" destId="{2BBC0884-9554-4E5D-B6A5-C02466CC616E}" srcOrd="1" destOrd="0" presId="urn:microsoft.com/office/officeart/2005/8/layout/vList2"/>
    <dgm:cxn modelId="{3C2C89FC-7345-4B96-A204-03402C4BFF83}" type="presParOf" srcId="{80777122-D616-4C69-8CFA-0191F8043ED8}" destId="{56E08BED-EA81-43EB-A902-119ADB4ECCC8}" srcOrd="2" destOrd="0" presId="urn:microsoft.com/office/officeart/2005/8/layout/vList2"/>
    <dgm:cxn modelId="{8E38DEBC-E8F3-4954-9E9C-960C05851633}" type="presParOf" srcId="{80777122-D616-4C69-8CFA-0191F8043ED8}" destId="{A408F690-0BDC-4E19-BDE8-3991B473E4B2}" srcOrd="3" destOrd="0" presId="urn:microsoft.com/office/officeart/2005/8/layout/vList2"/>
    <dgm:cxn modelId="{DBA3660D-1417-4047-8B47-1D4243ADC560}" type="presParOf" srcId="{80777122-D616-4C69-8CFA-0191F8043ED8}" destId="{755A6B0F-D780-459F-BF34-D3127F95E59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12CA3-9719-4BAD-8F3E-D58A0D934701}">
      <dsp:nvSpPr>
        <dsp:cNvPr id="0" name=""/>
        <dsp:cNvSpPr/>
      </dsp:nvSpPr>
      <dsp:spPr>
        <a:xfrm>
          <a:off x="0" y="962240"/>
          <a:ext cx="878497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latin typeface="Times New Roman" panose="02020603050405020304" pitchFamily="18" charset="0"/>
              <a:cs typeface="Times New Roman" panose="02020603050405020304" pitchFamily="18" charset="0"/>
            </a:rPr>
            <a:t>Citer les six piliers du systéme de santé</a:t>
          </a:r>
          <a:endParaRPr lang="fr-FR" sz="2800" kern="1200" dirty="0">
            <a:latin typeface="Times New Roman" panose="02020603050405020304" pitchFamily="18" charset="0"/>
            <a:cs typeface="Times New Roman" panose="02020603050405020304" pitchFamily="18" charset="0"/>
          </a:endParaRPr>
        </a:p>
      </dsp:txBody>
      <dsp:txXfrm>
        <a:off x="59399" y="1021639"/>
        <a:ext cx="8666178" cy="1098002"/>
      </dsp:txXfrm>
    </dsp:sp>
    <dsp:sp modelId="{56E08BED-EA81-43EB-A902-119ADB4ECCC8}">
      <dsp:nvSpPr>
        <dsp:cNvPr id="0" name=""/>
        <dsp:cNvSpPr/>
      </dsp:nvSpPr>
      <dsp:spPr>
        <a:xfrm>
          <a:off x="0" y="2366240"/>
          <a:ext cx="878497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latin typeface="Times New Roman" panose="02020603050405020304" pitchFamily="18" charset="0"/>
              <a:cs typeface="Times New Roman" panose="02020603050405020304" pitchFamily="18" charset="0"/>
            </a:rPr>
            <a:t>Citer au moins trois résultats du systéme de santé</a:t>
          </a:r>
          <a:endParaRPr lang="fr-FR" sz="2800" kern="1200" dirty="0">
            <a:latin typeface="Times New Roman" panose="02020603050405020304" pitchFamily="18" charset="0"/>
            <a:cs typeface="Times New Roman" panose="02020603050405020304" pitchFamily="18" charset="0"/>
          </a:endParaRPr>
        </a:p>
      </dsp:txBody>
      <dsp:txXfrm>
        <a:off x="59399" y="2425639"/>
        <a:ext cx="8666178" cy="1098002"/>
      </dsp:txXfrm>
    </dsp:sp>
    <dsp:sp modelId="{755A6B0F-D780-459F-BF34-D3127F95E591}">
      <dsp:nvSpPr>
        <dsp:cNvPr id="0" name=""/>
        <dsp:cNvSpPr/>
      </dsp:nvSpPr>
      <dsp:spPr>
        <a:xfrm>
          <a:off x="0" y="3770240"/>
          <a:ext cx="878497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latin typeface="Times New Roman" panose="02020603050405020304" pitchFamily="18" charset="0"/>
              <a:cs typeface="Times New Roman" panose="02020603050405020304" pitchFamily="18" charset="0"/>
            </a:rPr>
            <a:t>Décrire au moins quatre piliers du systéme de santé</a:t>
          </a:r>
          <a:endParaRPr lang="fr-FR" sz="2800" kern="1200" dirty="0">
            <a:latin typeface="Times New Roman" panose="02020603050405020304" pitchFamily="18" charset="0"/>
            <a:cs typeface="Times New Roman" panose="02020603050405020304" pitchFamily="18" charset="0"/>
          </a:endParaRPr>
        </a:p>
      </dsp:txBody>
      <dsp:txXfrm>
        <a:off x="59399" y="3829639"/>
        <a:ext cx="8666178"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F668A3-FDAD-405E-A7AB-AFFD8F6BF919}" type="datetimeFigureOut">
              <a:rPr lang="fr-FR" smtClean="0"/>
              <a:pPr/>
              <a:t>11/05/2020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8F61E5-97D8-4A53-B464-4711583ADE31}" type="slidenum">
              <a:rPr lang="fr-FR" smtClean="0"/>
              <a:pPr/>
              <a:t>‹N°›</a:t>
            </a:fld>
            <a:endParaRPr lang="fr-FR"/>
          </a:p>
        </p:txBody>
      </p:sp>
    </p:spTree>
    <p:extLst>
      <p:ext uri="{BB962C8B-B14F-4D97-AF65-F5344CB8AC3E}">
        <p14:creationId xmlns:p14="http://schemas.microsoft.com/office/powerpoint/2010/main" val="3098199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18F61E5-97D8-4A53-B464-4711583ADE31}"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D83E441D-DAAA-45A6-9470-809F39CEEBD9}" type="slidenum">
              <a:rPr lang="en-US"/>
              <a:pPr/>
              <a:t>37</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fr-FR" sz="1400" b="1" dirty="0"/>
              <a:t>Historique pour la définition du système de santé</a:t>
            </a:r>
          </a:p>
          <a:p>
            <a:pPr eaLnBrk="1" hangingPunct="1"/>
            <a:endParaRPr lang="fr-FR" sz="1400" b="1" dirty="0"/>
          </a:p>
          <a:p>
            <a:pPr eaLnBrk="1" hangingPunct="1"/>
            <a:r>
              <a:rPr lang="fr-FR" sz="1400" b="1" dirty="0"/>
              <a:t>(voir l’article de Murray and Evans)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11/05/2020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fr.wikipedia.org/wiki/Besoin" TargetMode="External"/><Relationship Id="rId2" Type="http://schemas.openxmlformats.org/officeDocument/2006/relationships/hyperlink" Target="https://fr.wikipedia.org/wiki/Offre_et_demande" TargetMode="External"/><Relationship Id="rId1" Type="http://schemas.openxmlformats.org/officeDocument/2006/relationships/slideLayout" Target="../slideLayouts/slideLayout2.xml"/><Relationship Id="rId4" Type="http://schemas.openxmlformats.org/officeDocument/2006/relationships/hyperlink" Target="https://fr.wikipedia.org/wiki/Justice_sociale"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Travailler en réseau intersectoriel autour de la personne ..."/>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79513" y="0"/>
            <a:ext cx="896448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881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692696"/>
            <a:ext cx="8229600" cy="736032"/>
          </a:xfrm>
          <a:solidFill>
            <a:schemeClr val="bg1"/>
          </a:solidFill>
        </p:spPr>
        <p:txBody>
          <a:bodyPr>
            <a:normAutofit fontScale="90000"/>
          </a:bodyPr>
          <a:lstStyle/>
          <a:p>
            <a:r>
              <a:rPr lang="fr-FR" sz="3100" b="1" dirty="0" smtClean="0">
                <a:latin typeface="Times New Roman" pitchFamily="18" charset="0"/>
                <a:cs typeface="Times New Roman" pitchFamily="18" charset="0"/>
              </a:rPr>
              <a:t>Système de santé </a:t>
            </a:r>
            <a:r>
              <a:rPr lang="fr-FR" sz="3200" b="1" dirty="0" smtClean="0">
                <a:latin typeface="Times New Roman" pitchFamily="18" charset="0"/>
                <a:cs typeface="Times New Roman" pitchFamily="18" charset="0"/>
              </a:rPr>
              <a:t>(1/5)</a:t>
            </a:r>
            <a:r>
              <a:rPr lang="fr-FR" sz="3200" b="1" dirty="0">
                <a:latin typeface="Times New Roman" pitchFamily="18" charset="0"/>
                <a:cs typeface="Times New Roman" pitchFamily="18" charset="0"/>
              </a:rPr>
              <a:t/>
            </a:r>
            <a:br>
              <a:rPr lang="fr-FR" sz="3200" b="1" dirty="0">
                <a:latin typeface="Times New Roman" pitchFamily="18" charset="0"/>
                <a:cs typeface="Times New Roman" pitchFamily="18" charset="0"/>
              </a:rPr>
            </a:br>
            <a:r>
              <a:rPr lang="fr-FR" sz="3100" b="1"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
            </a:r>
            <a:br>
              <a:rPr lang="fr-FR" b="1" dirty="0" smtClean="0">
                <a:latin typeface="Times New Roman" pitchFamily="18" charset="0"/>
                <a:cs typeface="Times New Roman" pitchFamily="18" charset="0"/>
              </a:rPr>
            </a:br>
            <a:endParaRPr lang="fr-FR" dirty="0">
              <a:solidFill>
                <a:schemeClr val="bg1"/>
              </a:solidFill>
            </a:endParaRPr>
          </a:p>
        </p:txBody>
      </p:sp>
      <p:sp>
        <p:nvSpPr>
          <p:cNvPr id="3" name="Espace réservé du contenu 2"/>
          <p:cNvSpPr>
            <a:spLocks noGrp="1"/>
          </p:cNvSpPr>
          <p:nvPr>
            <p:ph idx="1"/>
          </p:nvPr>
        </p:nvSpPr>
        <p:spPr>
          <a:xfrm>
            <a:off x="457200" y="980728"/>
            <a:ext cx="8343872" cy="5145435"/>
          </a:xfrm>
          <a:solidFill>
            <a:schemeClr val="bg1"/>
          </a:solidFill>
        </p:spPr>
        <p:txBody>
          <a:bodyPr>
            <a:normAutofit/>
          </a:bodyPr>
          <a:lstStyle/>
          <a:p>
            <a:pPr algn="just">
              <a:lnSpc>
                <a:spcPct val="150000"/>
              </a:lnSpc>
              <a:buNone/>
            </a:pPr>
            <a:r>
              <a:rPr lang="fr-FR" sz="2800" dirty="0" smtClean="0">
                <a:latin typeface="Times New Roman" pitchFamily="18" charset="0"/>
                <a:cs typeface="Times New Roman" pitchFamily="18" charset="0"/>
              </a:rPr>
              <a:t>Totalité des organisations, institutions et ressources</a:t>
            </a:r>
          </a:p>
          <a:p>
            <a:pPr algn="just">
              <a:lnSpc>
                <a:spcPct val="150000"/>
              </a:lnSpc>
              <a:buNone/>
            </a:pPr>
            <a:r>
              <a:rPr lang="fr-FR" sz="2800" dirty="0" smtClean="0">
                <a:latin typeface="Times New Roman" pitchFamily="18" charset="0"/>
                <a:cs typeface="Times New Roman" pitchFamily="18" charset="0"/>
              </a:rPr>
              <a:t>consacrées à la production d’interventions sanitaires dont</a:t>
            </a:r>
          </a:p>
          <a:p>
            <a:pPr algn="just">
              <a:lnSpc>
                <a:spcPct val="150000"/>
              </a:lnSpc>
              <a:buNone/>
            </a:pPr>
            <a:r>
              <a:rPr lang="fr-FR" sz="2800" dirty="0" smtClean="0">
                <a:latin typeface="Times New Roman" pitchFamily="18" charset="0"/>
                <a:cs typeface="Times New Roman" pitchFamily="18" charset="0"/>
              </a:rPr>
              <a:t>l’objectif principal est d’améliorer, de rétablir et de</a:t>
            </a:r>
          </a:p>
          <a:p>
            <a:pPr algn="just">
              <a:lnSpc>
                <a:spcPct val="150000"/>
              </a:lnSpc>
              <a:buNone/>
            </a:pPr>
            <a:r>
              <a:rPr lang="fr-FR" sz="2800" dirty="0" smtClean="0">
                <a:latin typeface="Times New Roman" pitchFamily="18" charset="0"/>
                <a:cs typeface="Times New Roman" pitchFamily="18" charset="0"/>
              </a:rPr>
              <a:t>préserver la santé»	</a:t>
            </a:r>
          </a:p>
          <a:p>
            <a:pPr algn="just">
              <a:lnSpc>
                <a:spcPct val="150000"/>
              </a:lnSpc>
              <a:buNone/>
            </a:pPr>
            <a:r>
              <a:rPr lang="fr-FR" sz="2800" i="1" dirty="0" smtClean="0">
                <a:latin typeface="Times New Roman" pitchFamily="18" charset="0"/>
                <a:cs typeface="Times New Roman" pitchFamily="18" charset="0"/>
              </a:rPr>
              <a:t>          Rapport </a:t>
            </a:r>
            <a:r>
              <a:rPr lang="fr-FR" sz="2800" i="1" dirty="0">
                <a:latin typeface="Times New Roman" pitchFamily="18" charset="0"/>
                <a:cs typeface="Times New Roman" pitchFamily="18" charset="0"/>
              </a:rPr>
              <a:t>sur la santé dans le monde </a:t>
            </a:r>
            <a:r>
              <a:rPr lang="fr-FR" sz="2800" i="1" dirty="0" smtClean="0">
                <a:latin typeface="Times New Roman" pitchFamily="18" charset="0"/>
                <a:cs typeface="Times New Roman" pitchFamily="18" charset="0"/>
              </a:rPr>
              <a:t>OMS 2000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360040"/>
          </a:xfrm>
        </p:spPr>
        <p:txBody>
          <a:bodyPr>
            <a:normAutofit fontScale="90000"/>
          </a:bodyPr>
          <a:lstStyle/>
          <a:p>
            <a:r>
              <a:rPr lang="fr-FR" sz="3100" b="1" dirty="0" smtClean="0">
                <a:latin typeface="Times New Roman" pitchFamily="18" charset="0"/>
                <a:cs typeface="Times New Roman" pitchFamily="18" charset="0"/>
              </a:rPr>
              <a:t>Système de santé </a:t>
            </a:r>
            <a:r>
              <a:rPr lang="fr-FR" sz="3200" b="1" dirty="0" smtClean="0">
                <a:latin typeface="Times New Roman" pitchFamily="18" charset="0"/>
                <a:cs typeface="Times New Roman" pitchFamily="18" charset="0"/>
              </a:rPr>
              <a:t>(2/5)</a:t>
            </a:r>
            <a:r>
              <a:rPr lang="fr-FR" sz="3200" b="1" dirty="0">
                <a:latin typeface="Times New Roman" pitchFamily="18" charset="0"/>
                <a:cs typeface="Times New Roman" pitchFamily="18" charset="0"/>
              </a:rPr>
              <a:t/>
            </a:r>
            <a:br>
              <a:rPr lang="fr-FR" sz="3200" b="1" dirty="0">
                <a:latin typeface="Times New Roman" pitchFamily="18" charset="0"/>
                <a:cs typeface="Times New Roman" pitchFamily="18" charset="0"/>
              </a:rPr>
            </a:br>
            <a:r>
              <a:rPr lang="fr-FR" sz="31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
            </a:r>
            <a:br>
              <a:rPr lang="fr-FR" sz="2800" b="1" dirty="0" smtClean="0">
                <a:latin typeface="Times New Roman" pitchFamily="18" charset="0"/>
                <a:cs typeface="Times New Roman" pitchFamily="18" charset="0"/>
              </a:rPr>
            </a:br>
            <a:endParaRPr lang="fr-FR" sz="2800" dirty="0"/>
          </a:p>
        </p:txBody>
      </p:sp>
      <p:sp>
        <p:nvSpPr>
          <p:cNvPr id="3" name="Espace réservé du contenu 2"/>
          <p:cNvSpPr>
            <a:spLocks noGrp="1"/>
          </p:cNvSpPr>
          <p:nvPr>
            <p:ph idx="1"/>
          </p:nvPr>
        </p:nvSpPr>
        <p:spPr>
          <a:xfrm>
            <a:off x="457200" y="908720"/>
            <a:ext cx="8229600" cy="5832648"/>
          </a:xfrm>
        </p:spPr>
        <p:txBody>
          <a:bodyPr>
            <a:normAutofit/>
          </a:bodyPr>
          <a:lstStyle/>
          <a:p>
            <a:pPr algn="just">
              <a:lnSpc>
                <a:spcPct val="150000"/>
              </a:lnSpc>
              <a:buNone/>
            </a:pPr>
            <a:r>
              <a:rPr lang="fr-FR" sz="2800" dirty="0" smtClean="0">
                <a:latin typeface="Times New Roman" panose="02020603050405020304" pitchFamily="18" charset="0"/>
                <a:cs typeface="Times New Roman" panose="02020603050405020304" pitchFamily="18" charset="0"/>
              </a:rPr>
              <a:t>Toutes </a:t>
            </a:r>
            <a:r>
              <a:rPr lang="fr-FR" sz="2800" dirty="0">
                <a:latin typeface="Times New Roman" panose="02020603050405020304" pitchFamily="18" charset="0"/>
                <a:cs typeface="Times New Roman" panose="02020603050405020304" pitchFamily="18" charset="0"/>
              </a:rPr>
              <a:t>les activités, officielles ou non, qui portent </a:t>
            </a:r>
            <a:r>
              <a:rPr lang="fr-FR" sz="2800" dirty="0" smtClean="0">
                <a:latin typeface="Times New Roman" panose="02020603050405020304" pitchFamily="18" charset="0"/>
                <a:cs typeface="Times New Roman" panose="02020603050405020304" pitchFamily="18" charset="0"/>
              </a:rPr>
              <a:t>sur</a:t>
            </a:r>
          </a:p>
          <a:p>
            <a:pPr algn="just">
              <a:lnSpc>
                <a:spcPct val="150000"/>
              </a:lnSpc>
              <a:buNone/>
            </a:pPr>
            <a:r>
              <a:rPr lang="fr-FR" sz="2800" dirty="0" smtClean="0">
                <a:latin typeface="Times New Roman" panose="02020603050405020304" pitchFamily="18" charset="0"/>
                <a:cs typeface="Times New Roman" panose="02020603050405020304" pitchFamily="18" charset="0"/>
              </a:rPr>
              <a:t>les </a:t>
            </a:r>
            <a:r>
              <a:rPr lang="fr-FR" sz="2800" dirty="0">
                <a:latin typeface="Times New Roman" panose="02020603050405020304" pitchFamily="18" charset="0"/>
                <a:cs typeface="Times New Roman" panose="02020603050405020304" pitchFamily="18" charset="0"/>
              </a:rPr>
              <a:t>services de santé, mis à la disposition </a:t>
            </a:r>
            <a:r>
              <a:rPr lang="fr-FR" sz="2800" dirty="0" smtClean="0">
                <a:latin typeface="Times New Roman" panose="02020603050405020304" pitchFamily="18" charset="0"/>
                <a:cs typeface="Times New Roman" panose="02020603050405020304" pitchFamily="18" charset="0"/>
              </a:rPr>
              <a:t>d'une</a:t>
            </a:r>
          </a:p>
          <a:p>
            <a:pPr algn="just">
              <a:lnSpc>
                <a:spcPct val="150000"/>
              </a:lnSpc>
              <a:buNone/>
            </a:pPr>
            <a:r>
              <a:rPr lang="fr-FR" sz="2800" dirty="0" smtClean="0">
                <a:latin typeface="Times New Roman" panose="02020603050405020304" pitchFamily="18" charset="0"/>
                <a:cs typeface="Times New Roman" panose="02020603050405020304" pitchFamily="18" charset="0"/>
              </a:rPr>
              <a:t>population</a:t>
            </a:r>
            <a:r>
              <a:rPr lang="fr-FR" sz="2800" dirty="0">
                <a:latin typeface="Times New Roman" panose="02020603050405020304" pitchFamily="18" charset="0"/>
                <a:cs typeface="Times New Roman" panose="02020603050405020304" pitchFamily="18" charset="0"/>
              </a:rPr>
              <a:t>, et sur l'utilisation de ces services par </a:t>
            </a:r>
            <a:r>
              <a:rPr lang="fr-FR" sz="2800" dirty="0" smtClean="0">
                <a:latin typeface="Times New Roman" panose="02020603050405020304" pitchFamily="18" charset="0"/>
                <a:cs typeface="Times New Roman" panose="02020603050405020304" pitchFamily="18" charset="0"/>
              </a:rPr>
              <a:t>la</a:t>
            </a:r>
          </a:p>
          <a:p>
            <a:pPr algn="just">
              <a:lnSpc>
                <a:spcPct val="150000"/>
              </a:lnSpc>
              <a:buNone/>
            </a:pPr>
            <a:r>
              <a:rPr lang="fr-FR" sz="2800" dirty="0" smtClean="0">
                <a:latin typeface="Times New Roman" panose="02020603050405020304" pitchFamily="18" charset="0"/>
                <a:cs typeface="Times New Roman" panose="02020603050405020304" pitchFamily="18" charset="0"/>
              </a:rPr>
              <a:t>population</a:t>
            </a:r>
            <a:r>
              <a:rPr lang="fr-FR" sz="2800"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2594"/>
          </a:xfrm>
          <a:solidFill>
            <a:schemeClr val="bg1"/>
          </a:solidFill>
        </p:spPr>
        <p:txBody>
          <a:bodyPr>
            <a:noAutofit/>
          </a:bodyPr>
          <a:lstStyle/>
          <a:p>
            <a:pPr marL="514350" indent="-514350"/>
            <a:r>
              <a:rPr lang="fr-FR" sz="2800" b="1" dirty="0">
                <a:latin typeface="Times New Roman" pitchFamily="18" charset="0"/>
                <a:cs typeface="Times New Roman" pitchFamily="18" charset="0"/>
              </a:rPr>
              <a:t>S</a:t>
            </a:r>
            <a:r>
              <a:rPr lang="fr-FR" sz="2800" b="1" dirty="0" smtClean="0">
                <a:latin typeface="Times New Roman" pitchFamily="18" charset="0"/>
                <a:cs typeface="Times New Roman" pitchFamily="18" charset="0"/>
              </a:rPr>
              <a:t>ystème de santé (3/5)</a:t>
            </a:r>
            <a:r>
              <a:rPr lang="fr-FR" sz="2800" b="1" dirty="0">
                <a:latin typeface="Times New Roman" pitchFamily="18" charset="0"/>
                <a:cs typeface="Times New Roman" pitchFamily="18" charset="0"/>
              </a:rPr>
              <a:t/>
            </a:r>
            <a:br>
              <a:rPr lang="fr-FR" sz="2800" b="1" dirty="0">
                <a:latin typeface="Times New Roman" pitchFamily="18" charset="0"/>
                <a:cs typeface="Times New Roman" pitchFamily="18" charset="0"/>
              </a:rPr>
            </a:br>
            <a:r>
              <a:rPr lang="fr-FR" sz="2800" b="1" dirty="0">
                <a:latin typeface="Times New Roman" pitchFamily="18" charset="0"/>
                <a:cs typeface="Times New Roman" pitchFamily="18" charset="0"/>
              </a:rPr>
              <a:t> </a:t>
            </a:r>
            <a:endParaRPr lang="fr-FR" sz="2800" b="1" dirty="0" smtClean="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579296" cy="5572164"/>
          </a:xfrm>
          <a:solidFill>
            <a:schemeClr val="bg1"/>
          </a:solidFill>
        </p:spPr>
        <p:txBody>
          <a:bodyPr>
            <a:normAutofit/>
          </a:bodyPr>
          <a:lstStyle/>
          <a:p>
            <a:pPr algn="just">
              <a:lnSpc>
                <a:spcPct val="150000"/>
              </a:lnSpc>
              <a:buNone/>
              <a:defRPr/>
            </a:pPr>
            <a:r>
              <a:rPr lang="fr-FR"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Les trois principaux objectifs du système de santé sont : </a:t>
            </a:r>
          </a:p>
          <a:p>
            <a:pPr marL="971550" lvl="1" indent="-514350" algn="just">
              <a:lnSpc>
                <a:spcPct val="150000"/>
              </a:lnSpc>
              <a:buFont typeface="+mj-lt"/>
              <a:buAutoNum type="arabicPeriod"/>
              <a:defRPr/>
            </a:pPr>
            <a:r>
              <a:rPr lang="fr-FR" dirty="0" smtClean="0">
                <a:latin typeface="Times New Roman" pitchFamily="18" charset="0"/>
                <a:cs typeface="Times New Roman" pitchFamily="18" charset="0"/>
              </a:rPr>
              <a:t>améliorer la santé des populations, </a:t>
            </a:r>
          </a:p>
          <a:p>
            <a:pPr marL="971550" lvl="1" indent="-514350" algn="just">
              <a:lnSpc>
                <a:spcPct val="150000"/>
              </a:lnSpc>
              <a:buFont typeface="+mj-lt"/>
              <a:buAutoNum type="arabicPeriod"/>
              <a:defRPr/>
            </a:pPr>
            <a:r>
              <a:rPr lang="fr-FR" dirty="0" smtClean="0">
                <a:latin typeface="Times New Roman" pitchFamily="18" charset="0"/>
                <a:cs typeface="Times New Roman" pitchFamily="18" charset="0"/>
              </a:rPr>
              <a:t>répondre aux attentes légitimes des populations en matière de santé (Réactivité) ; </a:t>
            </a:r>
          </a:p>
          <a:p>
            <a:pPr marL="971550" lvl="1" indent="-514350" algn="just">
              <a:lnSpc>
                <a:spcPct val="150000"/>
              </a:lnSpc>
              <a:buFont typeface="+mj-lt"/>
              <a:buAutoNum type="arabicPeriod"/>
              <a:defRPr/>
            </a:pPr>
            <a:r>
              <a:rPr lang="fr-FR" dirty="0" smtClean="0">
                <a:latin typeface="Times New Roman" pitchFamily="18" charset="0"/>
                <a:cs typeface="Times New Roman" pitchFamily="18" charset="0"/>
              </a:rPr>
              <a:t>et garantir la répartition équitable de la contribution financière des usagers. (OMS 2000)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fr-FR" sz="2800" b="1" dirty="0">
                <a:latin typeface="Times New Roman" pitchFamily="18" charset="0"/>
                <a:cs typeface="Times New Roman" pitchFamily="18" charset="0"/>
              </a:rPr>
              <a:t>Système de santé </a:t>
            </a:r>
            <a:r>
              <a:rPr lang="fr-FR" sz="2800" b="1" dirty="0" smtClean="0">
                <a:latin typeface="Times New Roman" pitchFamily="18" charset="0"/>
                <a:cs typeface="Times New Roman" pitchFamily="18" charset="0"/>
              </a:rPr>
              <a:t>(4/5</a:t>
            </a:r>
            <a:r>
              <a:rPr lang="fr-FR" sz="2800" b="1" dirty="0">
                <a:latin typeface="Times New Roman" pitchFamily="18" charset="0"/>
                <a:cs typeface="Times New Roman" pitchFamily="18" charset="0"/>
              </a:rPr>
              <a:t>)</a:t>
            </a:r>
            <a:br>
              <a:rPr lang="fr-FR" sz="2800" b="1" dirty="0">
                <a:latin typeface="Times New Roman" pitchFamily="18" charset="0"/>
                <a:cs typeface="Times New Roman" pitchFamily="18" charset="0"/>
              </a:rPr>
            </a:br>
            <a:endParaRPr lang="fr-FR" sz="2800" dirty="0"/>
          </a:p>
        </p:txBody>
      </p:sp>
      <p:sp>
        <p:nvSpPr>
          <p:cNvPr id="3" name="Espace réservé du contenu 2"/>
          <p:cNvSpPr>
            <a:spLocks noGrp="1"/>
          </p:cNvSpPr>
          <p:nvPr>
            <p:ph idx="1"/>
          </p:nvPr>
        </p:nvSpPr>
        <p:spPr>
          <a:xfrm>
            <a:off x="457200" y="1124744"/>
            <a:ext cx="8229600" cy="5001419"/>
          </a:xfrm>
        </p:spPr>
        <p:txBody>
          <a:bodyPr>
            <a:normAutofit/>
          </a:bodyPr>
          <a:lstStyle/>
          <a:p>
            <a:pPr marL="0" indent="0" algn="just">
              <a:lnSpc>
                <a:spcPct val="150000"/>
              </a:lnSpc>
              <a:buNone/>
            </a:pPr>
            <a:r>
              <a:rPr lang="fr-FR" sz="2800" dirty="0">
                <a:latin typeface="Times New Roman" panose="02020603050405020304" pitchFamily="18" charset="0"/>
                <a:cs typeface="Times New Roman" panose="02020603050405020304" pitchFamily="18" charset="0"/>
              </a:rPr>
              <a:t>Système de santé doit répondre aux demandes des usagers tout en étant efficient au niveau des coûts et de l'égalité d'accès aux soins. Son organisation se trouve au cœur des débats sur la réforme de la santé.</a:t>
            </a:r>
            <a:br>
              <a:rPr lang="fr-FR" sz="2800" dirty="0">
                <a:latin typeface="Times New Roman" panose="02020603050405020304" pitchFamily="18" charset="0"/>
                <a:cs typeface="Times New Roman" panose="02020603050405020304" pitchFamily="18" charset="0"/>
              </a:rPr>
            </a:br>
            <a:endParaRPr lang="fr-FR" sz="2800" dirty="0"/>
          </a:p>
        </p:txBody>
      </p:sp>
    </p:spTree>
    <p:extLst>
      <p:ext uri="{BB962C8B-B14F-4D97-AF65-F5344CB8AC3E}">
        <p14:creationId xmlns:p14="http://schemas.microsoft.com/office/powerpoint/2010/main" val="2792718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latin typeface="Times New Roman" pitchFamily="18" charset="0"/>
                <a:cs typeface="Times New Roman" pitchFamily="18" charset="0"/>
              </a:rPr>
              <a:t>Système de </a:t>
            </a:r>
            <a:r>
              <a:rPr lang="fr-FR" sz="2800" b="1" dirty="0" smtClean="0">
                <a:latin typeface="Times New Roman" pitchFamily="18" charset="0"/>
                <a:cs typeface="Times New Roman" pitchFamily="18" charset="0"/>
              </a:rPr>
              <a:t>santé (5/5</a:t>
            </a:r>
            <a:r>
              <a:rPr lang="fr-FR" sz="2800" b="1" dirty="0">
                <a:latin typeface="Times New Roman" pitchFamily="18" charset="0"/>
                <a:cs typeface="Times New Roman" pitchFamily="18" charset="0"/>
              </a:rPr>
              <a:t>)</a:t>
            </a:r>
            <a:br>
              <a:rPr lang="fr-FR" sz="2800" b="1" dirty="0">
                <a:latin typeface="Times New Roman" pitchFamily="18" charset="0"/>
                <a:cs typeface="Times New Roman" pitchFamily="18" charset="0"/>
              </a:rPr>
            </a:br>
            <a:endParaRPr lang="fr-FR" sz="2800" dirty="0"/>
          </a:p>
        </p:txBody>
      </p:sp>
      <p:sp>
        <p:nvSpPr>
          <p:cNvPr id="3" name="Espace réservé du contenu 2"/>
          <p:cNvSpPr>
            <a:spLocks noGrp="1"/>
          </p:cNvSpPr>
          <p:nvPr>
            <p:ph idx="1"/>
          </p:nvPr>
        </p:nvSpPr>
        <p:spPr/>
        <p:txBody>
          <a:bodyPr/>
          <a:lstStyle/>
          <a:p>
            <a:pPr marL="0" indent="0">
              <a:lnSpc>
                <a:spcPct val="150000"/>
              </a:lnSpc>
              <a:buNone/>
            </a:pPr>
            <a:r>
              <a:rPr lang="fr-FR" sz="2800" dirty="0">
                <a:latin typeface="Times New Roman" panose="02020603050405020304" pitchFamily="18" charset="0"/>
                <a:cs typeface="Times New Roman" panose="02020603050405020304" pitchFamily="18" charset="0"/>
              </a:rPr>
              <a:t>Les problèmes qui se posent concernent la production des soins (comment répartir l'offre ?) mais aussi leur financement (comment gérer, réguler les dépenses de santé ?).</a:t>
            </a:r>
          </a:p>
          <a:p>
            <a:endParaRPr lang="fr-FR" dirty="0"/>
          </a:p>
        </p:txBody>
      </p:sp>
    </p:spTree>
    <p:extLst>
      <p:ext uri="{BB962C8B-B14F-4D97-AF65-F5344CB8AC3E}">
        <p14:creationId xmlns:p14="http://schemas.microsoft.com/office/powerpoint/2010/main" val="2444121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Times New Roman" pitchFamily="18" charset="0"/>
                <a:cs typeface="Times New Roman" pitchFamily="18" charset="0"/>
              </a:rPr>
              <a:t>Santé</a:t>
            </a: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85860"/>
            <a:ext cx="8229600" cy="4840303"/>
          </a:xfrm>
        </p:spPr>
        <p:txBody>
          <a:bodyPr/>
          <a:lstStyle/>
          <a:p>
            <a:pPr>
              <a:lnSpc>
                <a:spcPct val="150000"/>
              </a:lnSpc>
              <a:spcBef>
                <a:spcPct val="0"/>
              </a:spcBef>
              <a:buClr>
                <a:srgbClr val="FF0000"/>
              </a:buClr>
              <a:buSzTx/>
              <a:buFont typeface="Wingdings" pitchFamily="2" charset="2"/>
              <a:buNone/>
            </a:pPr>
            <a:r>
              <a:rPr lang="fr-FR" sz="2800" dirty="0" smtClean="0">
                <a:latin typeface="Times New Roman" pitchFamily="18" charset="0"/>
                <a:cs typeface="Times New Roman" pitchFamily="18" charset="0"/>
              </a:rPr>
              <a:t>Etat complet de bien être</a:t>
            </a:r>
          </a:p>
          <a:p>
            <a:pPr>
              <a:lnSpc>
                <a:spcPct val="150000"/>
              </a:lnSpc>
              <a:spcBef>
                <a:spcPct val="0"/>
              </a:spcBef>
              <a:buClr>
                <a:srgbClr val="FF0000"/>
              </a:buClr>
              <a:buSzTx/>
              <a:buFont typeface="Wingdings" pitchFamily="2" charset="2"/>
              <a:buChar char="§"/>
            </a:pPr>
            <a:r>
              <a:rPr lang="fr-FR" sz="2800" dirty="0" smtClean="0">
                <a:latin typeface="Times New Roman" pitchFamily="18" charset="0"/>
                <a:cs typeface="Times New Roman" pitchFamily="18" charset="0"/>
              </a:rPr>
              <a:t>physique </a:t>
            </a:r>
          </a:p>
          <a:p>
            <a:pPr>
              <a:lnSpc>
                <a:spcPct val="150000"/>
              </a:lnSpc>
              <a:spcBef>
                <a:spcPct val="0"/>
              </a:spcBef>
              <a:buClr>
                <a:srgbClr val="FF0000"/>
              </a:buClr>
              <a:buSzTx/>
              <a:buFont typeface="Wingdings" pitchFamily="2" charset="2"/>
              <a:buChar char="§"/>
            </a:pPr>
            <a:r>
              <a:rPr lang="fr-FR" sz="2800" dirty="0" smtClean="0">
                <a:latin typeface="Times New Roman" pitchFamily="18" charset="0"/>
                <a:cs typeface="Times New Roman" pitchFamily="18" charset="0"/>
              </a:rPr>
              <a:t>mental </a:t>
            </a:r>
          </a:p>
          <a:p>
            <a:pPr>
              <a:lnSpc>
                <a:spcPct val="150000"/>
              </a:lnSpc>
              <a:spcBef>
                <a:spcPct val="0"/>
              </a:spcBef>
              <a:buClr>
                <a:srgbClr val="FF0000"/>
              </a:buClr>
              <a:buSzTx/>
              <a:buFont typeface="Wingdings" pitchFamily="2" charset="2"/>
              <a:buChar char="§"/>
            </a:pPr>
            <a:r>
              <a:rPr lang="fr-FR" sz="2800" dirty="0" smtClean="0">
                <a:latin typeface="Times New Roman" pitchFamily="18" charset="0"/>
                <a:cs typeface="Times New Roman" pitchFamily="18" charset="0"/>
              </a:rPr>
              <a:t>et social</a:t>
            </a:r>
          </a:p>
          <a:p>
            <a:pPr>
              <a:lnSpc>
                <a:spcPct val="150000"/>
              </a:lnSpc>
              <a:spcBef>
                <a:spcPct val="0"/>
              </a:spcBef>
              <a:buClr>
                <a:srgbClr val="FF0000"/>
              </a:buClr>
              <a:buSzTx/>
              <a:buFont typeface="Monotype Sorts" pitchFamily="2" charset="2"/>
              <a:buNone/>
            </a:pPr>
            <a:r>
              <a:rPr lang="fr-FR" sz="2800" dirty="0" smtClean="0">
                <a:latin typeface="Times New Roman" pitchFamily="18" charset="0"/>
                <a:cs typeface="Times New Roman" pitchFamily="18" charset="0"/>
              </a:rPr>
              <a:t>ne consiste pas seulement en l’absence de maladies ou d’infirmités</a:t>
            </a:r>
          </a:p>
          <a:p>
            <a:pPr>
              <a:lnSpc>
                <a:spcPct val="150000"/>
              </a:lnSpc>
            </a:pPr>
            <a:endParaRPr lang="fr-FR" sz="2800"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Times New Roman" pitchFamily="18" charset="0"/>
                <a:cs typeface="Times New Roman" pitchFamily="18" charset="0"/>
              </a:rPr>
              <a:t>Soins de santé primaire ou SSP</a:t>
            </a: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00200"/>
            <a:ext cx="8686800" cy="4525963"/>
          </a:xfrm>
        </p:spPr>
        <p:txBody>
          <a:bodyPr>
            <a:normAutofit fontScale="85000" lnSpcReduction="10000"/>
          </a:bodyPr>
          <a:lstStyle/>
          <a:p>
            <a:pPr>
              <a:lnSpc>
                <a:spcPct val="170000"/>
              </a:lnSpc>
              <a:buNone/>
            </a:pPr>
            <a:r>
              <a:rPr lang="fr-FR" dirty="0" smtClean="0">
                <a:latin typeface="Arial Narrow" pitchFamily="34" charset="0"/>
                <a:cs typeface="Andalus" pitchFamily="18" charset="-78"/>
              </a:rPr>
              <a:t> </a:t>
            </a:r>
            <a:r>
              <a:rPr lang="fr-FR" sz="3000" dirty="0" smtClean="0">
                <a:latin typeface="Times New Roman" pitchFamily="18" charset="0"/>
                <a:cs typeface="Times New Roman" pitchFamily="18" charset="0"/>
              </a:rPr>
              <a:t>SSP sont des soins définissent</a:t>
            </a:r>
          </a:p>
          <a:p>
            <a:pPr>
              <a:lnSpc>
                <a:spcPct val="170000"/>
              </a:lnSpc>
              <a:buFont typeface="Wingdings" pitchFamily="2" charset="2"/>
              <a:buChar char="v"/>
            </a:pPr>
            <a:r>
              <a:rPr lang="fr-FR" sz="3000" b="1" dirty="0" smtClean="0">
                <a:latin typeface="Times New Roman" pitchFamily="18" charset="0"/>
                <a:cs typeface="Times New Roman" pitchFamily="18" charset="0"/>
              </a:rPr>
              <a:t>essentiels</a:t>
            </a:r>
            <a:r>
              <a:rPr lang="fr-FR" sz="3000" dirty="0" smtClean="0">
                <a:latin typeface="Times New Roman" pitchFamily="18" charset="0"/>
                <a:cs typeface="Times New Roman" pitchFamily="18" charset="0"/>
              </a:rPr>
              <a:t> (curatifs –préventifs –promotionnels ) </a:t>
            </a:r>
          </a:p>
          <a:p>
            <a:pPr>
              <a:lnSpc>
                <a:spcPct val="170000"/>
              </a:lnSpc>
              <a:buFont typeface="Wingdings" pitchFamily="2" charset="2"/>
              <a:buChar char="v"/>
            </a:pPr>
            <a:r>
              <a:rPr lang="fr-FR" sz="3000" b="1" i="1" dirty="0" smtClean="0">
                <a:latin typeface="Times New Roman" pitchFamily="18" charset="0"/>
                <a:cs typeface="Times New Roman" pitchFamily="18" charset="0"/>
              </a:rPr>
              <a:t>accessibles</a:t>
            </a:r>
            <a:r>
              <a:rPr lang="fr-FR" sz="3000" dirty="0" smtClean="0">
                <a:latin typeface="Times New Roman" pitchFamily="18" charset="0"/>
                <a:cs typeface="Times New Roman" pitchFamily="18" charset="0"/>
              </a:rPr>
              <a:t> a toute la communauté avec leur pleine </a:t>
            </a:r>
            <a:r>
              <a:rPr lang="fr-FR" sz="3000" b="1" dirty="0" smtClean="0">
                <a:latin typeface="Times New Roman" pitchFamily="18" charset="0"/>
                <a:cs typeface="Times New Roman" pitchFamily="18" charset="0"/>
              </a:rPr>
              <a:t>participation </a:t>
            </a:r>
            <a:r>
              <a:rPr lang="fr-FR" sz="3000" dirty="0" smtClean="0">
                <a:latin typeface="Times New Roman" pitchFamily="18" charset="0"/>
                <a:cs typeface="Times New Roman" pitchFamily="18" charset="0"/>
              </a:rPr>
              <a:t>et a un </a:t>
            </a:r>
            <a:r>
              <a:rPr lang="fr-FR" sz="3000" b="1" dirty="0" smtClean="0">
                <a:latin typeface="Times New Roman" pitchFamily="18" charset="0"/>
                <a:cs typeface="Times New Roman" pitchFamily="18" charset="0"/>
              </a:rPr>
              <a:t>cout</a:t>
            </a:r>
            <a:r>
              <a:rPr lang="fr-FR" sz="3000" dirty="0" smtClean="0">
                <a:latin typeface="Times New Roman" pitchFamily="18" charset="0"/>
                <a:cs typeface="Times New Roman" pitchFamily="18" charset="0"/>
              </a:rPr>
              <a:t> que la communauté peut supporter</a:t>
            </a:r>
          </a:p>
          <a:p>
            <a:pPr>
              <a:lnSpc>
                <a:spcPct val="170000"/>
              </a:lnSpc>
              <a:buFont typeface="Wingdings" pitchFamily="2" charset="2"/>
              <a:buChar char="v"/>
            </a:pPr>
            <a:r>
              <a:rPr lang="fr-FR" sz="3000" dirty="0" smtClean="0">
                <a:latin typeface="Times New Roman" pitchFamily="18" charset="0"/>
                <a:cs typeface="Times New Roman" pitchFamily="18" charset="0"/>
              </a:rPr>
              <a:t>soins reposant sur des méthodes et techniques pratiques </a:t>
            </a:r>
            <a:r>
              <a:rPr lang="fr-FR" sz="3000" b="1" dirty="0" smtClean="0">
                <a:latin typeface="Times New Roman" pitchFamily="18" charset="0"/>
                <a:cs typeface="Times New Roman" pitchFamily="18" charset="0"/>
              </a:rPr>
              <a:t>scientifiquement</a:t>
            </a:r>
            <a:r>
              <a:rPr lang="fr-FR" sz="3000" dirty="0" smtClean="0">
                <a:latin typeface="Times New Roman" pitchFamily="18" charset="0"/>
                <a:cs typeface="Times New Roman" pitchFamily="18" charset="0"/>
              </a:rPr>
              <a:t> valables</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Times New Roman" pitchFamily="18" charset="0"/>
                <a:cs typeface="Times New Roman" pitchFamily="18" charset="0"/>
              </a:rPr>
              <a:t>Soins de santé primaire ou SSP</a:t>
            </a:r>
            <a:endParaRPr lang="fr-FR" sz="2800" dirty="0"/>
          </a:p>
        </p:txBody>
      </p:sp>
      <p:sp>
        <p:nvSpPr>
          <p:cNvPr id="3" name="Espace réservé du contenu 2"/>
          <p:cNvSpPr>
            <a:spLocks noGrp="1"/>
          </p:cNvSpPr>
          <p:nvPr>
            <p:ph idx="1"/>
          </p:nvPr>
        </p:nvSpPr>
        <p:spPr>
          <a:xfrm>
            <a:off x="457200" y="1357298"/>
            <a:ext cx="8229600" cy="4768865"/>
          </a:xfrm>
        </p:spPr>
        <p:txBody>
          <a:bodyPr>
            <a:normAutofit/>
          </a:bodyPr>
          <a:lstStyle/>
          <a:p>
            <a:pPr>
              <a:lnSpc>
                <a:spcPct val="150000"/>
              </a:lnSpc>
              <a:buFont typeface="Wingdings" pitchFamily="2" charset="2"/>
              <a:buChar char="Ø"/>
            </a:pPr>
            <a:r>
              <a:rPr lang="fr-FR" sz="2800" dirty="0" smtClean="0">
                <a:latin typeface="Times New Roman" panose="02020603050405020304" pitchFamily="18" charset="0"/>
                <a:cs typeface="Times New Roman" panose="02020603050405020304" pitchFamily="18" charset="0"/>
              </a:rPr>
              <a:t>Equité</a:t>
            </a:r>
          </a:p>
          <a:p>
            <a:pPr>
              <a:lnSpc>
                <a:spcPct val="150000"/>
              </a:lnSpc>
              <a:buFont typeface="Wingdings" pitchFamily="2" charset="2"/>
              <a:buChar char="Ø"/>
            </a:pPr>
            <a:r>
              <a:rPr lang="fr-FR" sz="2800" dirty="0" smtClean="0">
                <a:latin typeface="Times New Roman" panose="02020603050405020304" pitchFamily="18" charset="0"/>
                <a:cs typeface="Times New Roman" panose="02020603050405020304" pitchFamily="18" charset="0"/>
              </a:rPr>
              <a:t>Prévention</a:t>
            </a:r>
          </a:p>
          <a:p>
            <a:pPr>
              <a:lnSpc>
                <a:spcPct val="150000"/>
              </a:lnSpc>
              <a:buFont typeface="Wingdings" pitchFamily="2" charset="2"/>
              <a:buChar char="Ø"/>
            </a:pPr>
            <a:r>
              <a:rPr lang="fr-FR" sz="2800" dirty="0" smtClean="0">
                <a:latin typeface="Times New Roman" panose="02020603050405020304" pitchFamily="18" charset="0"/>
                <a:cs typeface="Times New Roman" panose="02020603050405020304" pitchFamily="18" charset="0"/>
              </a:rPr>
              <a:t>Actions multisectorielles</a:t>
            </a:r>
          </a:p>
          <a:p>
            <a:pPr>
              <a:lnSpc>
                <a:spcPct val="150000"/>
              </a:lnSpc>
              <a:buFont typeface="Wingdings" pitchFamily="2" charset="2"/>
              <a:buChar char="Ø"/>
            </a:pPr>
            <a:r>
              <a:rPr lang="fr-FR" sz="2800" dirty="0" smtClean="0">
                <a:latin typeface="Times New Roman" panose="02020603050405020304" pitchFamily="18" charset="0"/>
                <a:cs typeface="Times New Roman" panose="02020603050405020304" pitchFamily="18" charset="0"/>
              </a:rPr>
              <a:t>Technologie appropriée</a:t>
            </a:r>
          </a:p>
          <a:p>
            <a:pPr>
              <a:lnSpc>
                <a:spcPct val="150000"/>
              </a:lnSpc>
              <a:buFont typeface="Wingdings" pitchFamily="2" charset="2"/>
              <a:buChar char="Ø"/>
            </a:pPr>
            <a:r>
              <a:rPr lang="fr-FR" sz="2800" dirty="0" smtClean="0">
                <a:latin typeface="Times New Roman" panose="02020603050405020304" pitchFamily="18" charset="0"/>
                <a:cs typeface="Times New Roman" panose="02020603050405020304" pitchFamily="18" charset="0"/>
              </a:rPr>
              <a:t>Participation communautaire</a:t>
            </a:r>
          </a:p>
          <a:p>
            <a:pPr>
              <a:lnSpc>
                <a:spcPct val="150000"/>
              </a:lnSpc>
            </a:pPr>
            <a:endParaRPr lang="fr-F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68280"/>
          </a:xfrm>
        </p:spPr>
        <p:txBody>
          <a:bodyPr>
            <a:noAutofit/>
          </a:bodyPr>
          <a:lstStyle/>
          <a:p>
            <a:r>
              <a:rPr lang="fr-FR" sz="2800" b="1" dirty="0" smtClean="0">
                <a:latin typeface="Times New Roman" pitchFamily="18" charset="0"/>
                <a:cs typeface="Times New Roman" pitchFamily="18" charset="0"/>
              </a:rPr>
              <a:t>Santé communautaire</a:t>
            </a:r>
            <a:endParaRPr lang="fr-FR" sz="28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572164"/>
          </a:xfrm>
        </p:spPr>
        <p:txBody>
          <a:bodyPr>
            <a:normAutofit/>
          </a:bodyPr>
          <a:lstStyle/>
          <a:p>
            <a:pPr algn="just">
              <a:lnSpc>
                <a:spcPct val="150000"/>
              </a:lnSpc>
              <a:buNone/>
            </a:pPr>
            <a:r>
              <a:rPr lang="fr-FR" dirty="0" smtClean="0">
                <a:latin typeface="Arial Unicode MS" pitchFamily="34" charset="-128"/>
                <a:ea typeface="Arial Unicode MS" pitchFamily="34" charset="-128"/>
                <a:cs typeface="Arial Unicode MS" pitchFamily="34" charset="-128"/>
              </a:rPr>
              <a:t>   </a:t>
            </a:r>
            <a:r>
              <a:rPr lang="fr-FR" sz="2800" dirty="0" smtClean="0">
                <a:latin typeface="Times New Roman" panose="02020603050405020304" pitchFamily="18" charset="0"/>
                <a:ea typeface="Arial Unicode MS" pitchFamily="34" charset="-128"/>
                <a:cs typeface="Times New Roman" panose="02020603050405020304" pitchFamily="18" charset="0"/>
              </a:rPr>
              <a:t>Processus social par lequel des individus et des familles prennent en charge leur sante comme celle de la communauté depuis l’identification des besoins et priorités jusqu’à l’évaluation des  programmes , en assumant les responsabilités des décisions et des stratégies « </a:t>
            </a:r>
            <a:r>
              <a:rPr lang="fr-FR" sz="2800" b="1" i="1" dirty="0" smtClean="0">
                <a:latin typeface="Times New Roman" panose="02020603050405020304" pitchFamily="18" charset="0"/>
                <a:ea typeface="Arial Unicode MS" pitchFamily="34" charset="-128"/>
                <a:cs typeface="Times New Roman" panose="02020603050405020304" pitchFamily="18" charset="0"/>
              </a:rPr>
              <a:t>OMS 1987 </a:t>
            </a:r>
            <a:r>
              <a:rPr lang="fr-FR" sz="2800" b="1" i="1" dirty="0" smtClean="0">
                <a:latin typeface="Arial Unicode MS" pitchFamily="34" charset="-128"/>
                <a:ea typeface="Arial Unicode MS" pitchFamily="34" charset="-128"/>
                <a:cs typeface="Arial Unicode MS" pitchFamily="34" charset="-128"/>
              </a:rPr>
              <a:t>» </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395536" y="404664"/>
            <a:ext cx="7834064" cy="5721499"/>
          </a:xfrm>
        </p:spPr>
        <p:txBody>
          <a:bodyPr/>
          <a:lstStyle/>
          <a:p>
            <a:pPr marL="0" indent="0" algn="ctr">
              <a:lnSpc>
                <a:spcPct val="250000"/>
              </a:lnSpc>
              <a:buNone/>
            </a:pPr>
            <a:r>
              <a:rPr lang="fr-FR" b="1" dirty="0" smtClean="0">
                <a:latin typeface="Times New Roman" panose="02020603050405020304" pitchFamily="18" charset="0"/>
                <a:cs typeface="Times New Roman" panose="02020603050405020304" pitchFamily="18" charset="0"/>
              </a:rPr>
              <a:t>Dr Ousseynou Ka </a:t>
            </a:r>
          </a:p>
          <a:p>
            <a:pPr marL="0" indent="0" algn="ctr">
              <a:lnSpc>
                <a:spcPct val="250000"/>
              </a:lnSpc>
              <a:buNone/>
            </a:pPr>
            <a:r>
              <a:rPr lang="fr-FR" b="1" dirty="0" smtClean="0">
                <a:latin typeface="Times New Roman" panose="02020603050405020304" pitchFamily="18" charset="0"/>
                <a:cs typeface="Times New Roman" panose="02020603050405020304" pitchFamily="18" charset="0"/>
              </a:rPr>
              <a:t>Enseignant Chercheur</a:t>
            </a:r>
          </a:p>
          <a:p>
            <a:pPr marL="0" indent="0" algn="ctr">
              <a:lnSpc>
                <a:spcPct val="250000"/>
              </a:lnSpc>
              <a:buNone/>
            </a:pPr>
            <a:r>
              <a:rPr lang="fr-FR" b="1" dirty="0" smtClean="0">
                <a:latin typeface="Times New Roman" panose="02020603050405020304" pitchFamily="18" charset="0"/>
                <a:cs typeface="Times New Roman" panose="02020603050405020304" pitchFamily="18" charset="0"/>
              </a:rPr>
              <a:t>UFR Santé et développement Durable</a:t>
            </a:r>
          </a:p>
          <a:p>
            <a:pPr marL="0" indent="0" algn="ctr">
              <a:lnSpc>
                <a:spcPct val="250000"/>
              </a:lnSpc>
              <a:buNone/>
            </a:pPr>
            <a:r>
              <a:rPr lang="fr-FR" b="1" dirty="0" smtClean="0">
                <a:latin typeface="Times New Roman" panose="02020603050405020304" pitchFamily="18" charset="0"/>
                <a:cs typeface="Times New Roman" panose="02020603050405020304" pitchFamily="18" charset="0"/>
              </a:rPr>
              <a:t>Université Alioune Diop de Bambey</a:t>
            </a:r>
            <a:endParaRPr lang="fr-F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281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a:bodyPr>
          <a:lstStyle/>
          <a:p>
            <a:r>
              <a:rPr lang="fr-FR" sz="2800" b="1" dirty="0" smtClean="0">
                <a:latin typeface="Times New Roman" pitchFamily="18" charset="0"/>
                <a:cs typeface="Times New Roman" pitchFamily="18" charset="0"/>
              </a:rPr>
              <a:t>Santé publique</a:t>
            </a: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124744"/>
            <a:ext cx="8435280" cy="5001419"/>
          </a:xfrm>
        </p:spPr>
        <p:txBody>
          <a:bodyPr>
            <a:normAutofit/>
          </a:bodyPr>
          <a:lstStyle/>
          <a:p>
            <a:pPr algn="just">
              <a:lnSpc>
                <a:spcPct val="150000"/>
              </a:lnSpc>
              <a:buNone/>
            </a:pPr>
            <a:r>
              <a:rPr lang="fr-FR" sz="2800" dirty="0" smtClean="0">
                <a:latin typeface="Arial Narrow" pitchFamily="34" charset="0"/>
              </a:rPr>
              <a:t>   </a:t>
            </a:r>
            <a:r>
              <a:rPr lang="fr-FR" sz="2800" dirty="0" smtClean="0">
                <a:latin typeface="Times New Roman" panose="02020603050405020304" pitchFamily="18" charset="0"/>
                <a:cs typeface="Times New Roman" panose="02020603050405020304" pitchFamily="18" charset="0"/>
              </a:rPr>
              <a:t>Ensemble de moyens et protections visant à améliorer et a maintenir la sante au sein  d’une collectivité humaine par des actions conduites sous l’égide de programmes  prenant en charge l’intérêt du groupe</a:t>
            </a:r>
          </a:p>
          <a:p>
            <a:endParaRPr lang="fr-F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sz="2800" b="1" dirty="0" smtClean="0">
                <a:latin typeface="Times New Roman" pitchFamily="18" charset="0"/>
                <a:cs typeface="Times New Roman" pitchFamily="18" charset="0"/>
              </a:rPr>
              <a:t>Santé publique</a:t>
            </a:r>
            <a:endParaRPr lang="fr-FR" sz="2800" dirty="0"/>
          </a:p>
        </p:txBody>
      </p:sp>
      <p:sp>
        <p:nvSpPr>
          <p:cNvPr id="3" name="Espace réservé du contenu 2"/>
          <p:cNvSpPr>
            <a:spLocks noGrp="1"/>
          </p:cNvSpPr>
          <p:nvPr>
            <p:ph idx="1"/>
          </p:nvPr>
        </p:nvSpPr>
        <p:spPr>
          <a:xfrm>
            <a:off x="457200" y="1196752"/>
            <a:ext cx="8229600" cy="4929411"/>
          </a:xfrm>
        </p:spPr>
        <p:txBody>
          <a:bodyPr/>
          <a:lstStyle/>
          <a:p>
            <a:pPr>
              <a:lnSpc>
                <a:spcPct val="150000"/>
              </a:lnSpc>
              <a:buFont typeface="Wingdings" pitchFamily="2" charset="2"/>
              <a:buNone/>
            </a:pPr>
            <a:r>
              <a:rPr lang="fr-FR" dirty="0" smtClean="0">
                <a:latin typeface="Arial Narrow" pitchFamily="34" charset="0"/>
              </a:rPr>
              <a:t>   </a:t>
            </a:r>
            <a:r>
              <a:rPr lang="fr-FR" sz="2800" dirty="0" smtClean="0">
                <a:latin typeface="Times New Roman" pitchFamily="18" charset="0"/>
                <a:cs typeface="Times New Roman" pitchFamily="18" charset="0"/>
              </a:rPr>
              <a:t>La SP sous entend plus l’organisation des services de santé mises à la disposition des populations ainsi que les mesures sanitaires  établies par les autorités gouvernementales  pour protéger la santé d’une nation</a:t>
            </a:r>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Times New Roman" pitchFamily="18" charset="0"/>
                <a:cs typeface="Times New Roman" pitchFamily="18" charset="0"/>
              </a:rPr>
              <a:t>Promotion santé</a:t>
            </a: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142984"/>
            <a:ext cx="8229600" cy="4983179"/>
          </a:xfrm>
        </p:spPr>
        <p:txBody>
          <a:bodyPr>
            <a:normAutofit/>
          </a:bodyPr>
          <a:lstStyle/>
          <a:p>
            <a:pPr>
              <a:lnSpc>
                <a:spcPct val="150000"/>
              </a:lnSpc>
              <a:buFont typeface="Wingdings" pitchFamily="2" charset="2"/>
              <a:buChar char="v"/>
            </a:pPr>
            <a:r>
              <a:rPr lang="fr-FR" sz="2800" dirty="0" smtClean="0">
                <a:latin typeface="Times New Roman" pitchFamily="18" charset="0"/>
                <a:cs typeface="Times New Roman" pitchFamily="18" charset="0"/>
              </a:rPr>
              <a:t>Processus conférant aux individus aux familles aux populations davantage de maitrise sur leur propre sante et davantage de moyens pour l’</a:t>
            </a:r>
            <a:r>
              <a:rPr lang="fr-FR" sz="2800" dirty="0" err="1" smtClean="0">
                <a:latin typeface="Times New Roman" pitchFamily="18" charset="0"/>
                <a:cs typeface="Times New Roman" pitchFamily="18" charset="0"/>
              </a:rPr>
              <a:t>ameliorer</a:t>
            </a:r>
            <a:r>
              <a:rPr lang="fr-FR" sz="2800" dirty="0" smtClean="0">
                <a:latin typeface="Times New Roman" pitchFamily="18" charset="0"/>
                <a:cs typeface="Times New Roman" pitchFamily="18" charset="0"/>
              </a:rPr>
              <a:t> </a:t>
            </a:r>
          </a:p>
          <a:p>
            <a:pPr>
              <a:lnSpc>
                <a:spcPct val="150000"/>
              </a:lnSpc>
              <a:buFont typeface="Wingdings" pitchFamily="2" charset="2"/>
              <a:buChar char="v"/>
            </a:pPr>
            <a:r>
              <a:rPr lang="fr-FR" sz="2800" dirty="0" smtClean="0">
                <a:latin typeface="Times New Roman" pitchFamily="18" charset="0"/>
                <a:cs typeface="Times New Roman" pitchFamily="18" charset="0"/>
              </a:rPr>
              <a:t>ainsi le groupe ou l’individu doit d’une part pouvoir identifier et réaliser ses ambitions satisfaire ses besoins et d’autre part évoluer avec le milieu ou s’y adapter</a:t>
            </a:r>
          </a:p>
          <a:p>
            <a:pPr>
              <a:lnSpc>
                <a:spcPct val="150000"/>
              </a:lnSpc>
              <a:buFont typeface="Wingdings" pitchFamily="2" charset="2"/>
              <a:buChar char="v"/>
            </a:pPr>
            <a:endParaRPr lang="fr-FR" sz="2800" dirty="0" smtClean="0">
              <a:latin typeface="Times New Roman" pitchFamily="18" charset="0"/>
              <a:cs typeface="Times New Roman" pitchFamily="18" charset="0"/>
            </a:endParaRPr>
          </a:p>
          <a:p>
            <a:pPr>
              <a:lnSpc>
                <a:spcPct val="150000"/>
              </a:lnSpc>
            </a:pPr>
            <a:endParaRPr lang="fr-FR"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réventions primaire et secondaire de l'hypercholestérolémie - Le ..."/>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0"/>
            <a:ext cx="9036496"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072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tribution de la santé publique aux services de réadaptation pédiatriques  en déficience physique | Cairn.inf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885698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1248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2800" b="1" dirty="0" smtClean="0">
                <a:latin typeface="Times New Roman" panose="02020603050405020304" pitchFamily="18" charset="0"/>
                <a:cs typeface="Times New Roman" panose="02020603050405020304" pitchFamily="18" charset="0"/>
              </a:rPr>
              <a:t>Acteurs santé </a:t>
            </a:r>
            <a:endParaRPr lang="fr-FR" sz="28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51520" y="1124744"/>
            <a:ext cx="9217024" cy="5001419"/>
          </a:xfrm>
        </p:spPr>
        <p:txBody>
          <a:bodyPr>
            <a:normAutofit/>
          </a:bodyPr>
          <a:lstStyle/>
          <a:p>
            <a:pPr marL="0" indent="0" fontAlgn="base">
              <a:lnSpc>
                <a:spcPct val="150000"/>
              </a:lnSpc>
              <a:buNone/>
            </a:pPr>
            <a:r>
              <a:rPr lang="fr-FR" sz="2800" dirty="0" smtClean="0">
                <a:latin typeface="Times New Roman" panose="02020603050405020304" pitchFamily="18" charset="0"/>
                <a:cs typeface="Times New Roman" panose="02020603050405020304" pitchFamily="18" charset="0"/>
              </a:rPr>
              <a:t>Trois </a:t>
            </a:r>
            <a:r>
              <a:rPr lang="fr-FR" sz="2800" dirty="0">
                <a:latin typeface="Times New Roman" panose="02020603050405020304" pitchFamily="18" charset="0"/>
                <a:cs typeface="Times New Roman" panose="02020603050405020304" pitchFamily="18" charset="0"/>
              </a:rPr>
              <a:t>grands groupes le constituent </a:t>
            </a:r>
            <a:r>
              <a:rPr lang="fr-FR" sz="2800" dirty="0" smtClean="0">
                <a:latin typeface="Times New Roman" panose="02020603050405020304" pitchFamily="18" charset="0"/>
                <a:cs typeface="Times New Roman" panose="02020603050405020304" pitchFamily="18" charset="0"/>
              </a:rPr>
              <a:t>:</a:t>
            </a:r>
          </a:p>
          <a:p>
            <a:pPr marL="0" indent="0" fontAlgn="base">
              <a:lnSpc>
                <a:spcPct val="150000"/>
              </a:lnSpc>
              <a:buNone/>
            </a:pPr>
            <a:r>
              <a:rPr lang="fr-FR" sz="2800" dirty="0" smtClean="0">
                <a:latin typeface="Times New Roman" panose="02020603050405020304" pitchFamily="18" charset="0"/>
                <a:cs typeface="Times New Roman" panose="02020603050405020304" pitchFamily="18" charset="0"/>
              </a:rPr>
              <a:t>1 - Les producteurs: personnel de santé</a:t>
            </a:r>
            <a:r>
              <a:rPr lang="fr-FR" sz="2800" dirty="0">
                <a:latin typeface="Times New Roman" panose="02020603050405020304" pitchFamily="18" charset="0"/>
                <a:cs typeface="Times New Roman" panose="02020603050405020304" pitchFamily="18" charset="0"/>
              </a:rPr>
              <a:t>, </a:t>
            </a:r>
          </a:p>
          <a:p>
            <a:pPr marL="0" indent="0" fontAlgn="base">
              <a:lnSpc>
                <a:spcPct val="150000"/>
              </a:lnSpc>
              <a:buNone/>
            </a:pPr>
            <a:r>
              <a:rPr lang="fr-FR" sz="2800" dirty="0" smtClean="0">
                <a:latin typeface="Times New Roman" panose="02020603050405020304" pitchFamily="18" charset="0"/>
                <a:cs typeface="Times New Roman" panose="02020603050405020304" pitchFamily="18" charset="0"/>
              </a:rPr>
              <a:t>2 - Les </a:t>
            </a:r>
            <a:r>
              <a:rPr lang="fr-FR" sz="2800" dirty="0">
                <a:latin typeface="Times New Roman" panose="02020603050405020304" pitchFamily="18" charset="0"/>
                <a:cs typeface="Times New Roman" panose="02020603050405020304" pitchFamily="18" charset="0"/>
              </a:rPr>
              <a:t>institutions chargées </a:t>
            </a:r>
            <a:r>
              <a:rPr lang="fr-FR" sz="2800" dirty="0" smtClean="0">
                <a:latin typeface="Times New Roman" panose="02020603050405020304" pitchFamily="18" charset="0"/>
                <a:cs typeface="Times New Roman" panose="02020603050405020304" pitchFamily="18" charset="0"/>
              </a:rPr>
              <a:t>de </a:t>
            </a:r>
            <a:r>
              <a:rPr lang="fr-FR" sz="2800" dirty="0">
                <a:latin typeface="Times New Roman" panose="02020603050405020304" pitchFamily="18" charset="0"/>
                <a:cs typeface="Times New Roman" panose="02020603050405020304" pitchFamily="18" charset="0"/>
              </a:rPr>
              <a:t>l'organisation administrative </a:t>
            </a:r>
            <a:endParaRPr lang="fr-FR" sz="2800" dirty="0" smtClean="0">
              <a:latin typeface="Times New Roman" panose="02020603050405020304" pitchFamily="18" charset="0"/>
              <a:cs typeface="Times New Roman" panose="02020603050405020304" pitchFamily="18" charset="0"/>
            </a:endParaRPr>
          </a:p>
          <a:p>
            <a:pPr marL="0" indent="0" fontAlgn="base">
              <a:lnSpc>
                <a:spcPct val="150000"/>
              </a:lnSpc>
              <a:buNone/>
            </a:pP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et financière</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marL="0" indent="0" fontAlgn="base">
              <a:lnSpc>
                <a:spcPct val="150000"/>
              </a:lnSpc>
              <a:buNone/>
            </a:pPr>
            <a:r>
              <a:rPr lang="fr-FR" sz="2800" dirty="0" smtClean="0">
                <a:latin typeface="Times New Roman" panose="02020603050405020304" pitchFamily="18" charset="0"/>
                <a:cs typeface="Times New Roman" panose="02020603050405020304" pitchFamily="18" charset="0"/>
              </a:rPr>
              <a:t>3 - Les utilisateurs : population</a:t>
            </a:r>
            <a:endParaRPr lang="fr-FR" sz="2800" dirty="0">
              <a:latin typeface="Times New Roman" panose="02020603050405020304" pitchFamily="18" charset="0"/>
              <a:cs typeface="Times New Roman" panose="02020603050405020304" pitchFamily="18" charset="0"/>
            </a:endParaRPr>
          </a:p>
          <a:p>
            <a:pPr>
              <a:lnSpc>
                <a:spcPct val="150000"/>
              </a:lnSpc>
            </a:pPr>
            <a:endParaRPr lang="fr-FR" sz="2800" dirty="0">
              <a:latin typeface="Times New Roman" panose="02020603050405020304" pitchFamily="18" charset="0"/>
              <a:cs typeface="Times New Roman" panose="02020603050405020304" pitchFamily="18" charset="0"/>
            </a:endParaRPr>
          </a:p>
          <a:p>
            <a:pPr>
              <a:lnSpc>
                <a:spcPct val="150000"/>
              </a:lnSpc>
            </a:pP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0892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r>
              <a:rPr lang="fr-FR" sz="2800" b="1" dirty="0" smtClean="0">
                <a:latin typeface="Times New Roman" panose="02020603050405020304" pitchFamily="18" charset="0"/>
                <a:cs typeface="Times New Roman" panose="02020603050405020304" pitchFamily="18" charset="0"/>
              </a:rPr>
              <a:t>Acteurs </a:t>
            </a:r>
            <a:endParaRPr lang="fr-FR" sz="28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457200" y="836712"/>
            <a:ext cx="8363272" cy="6120680"/>
          </a:xfrm>
        </p:spPr>
        <p:txBody>
          <a:bodyPr>
            <a:normAutofit fontScale="92500"/>
          </a:bodyPr>
          <a:lstStyle/>
          <a:p>
            <a:pPr marL="0" indent="0" fontAlgn="base">
              <a:lnSpc>
                <a:spcPct val="160000"/>
              </a:lnSpc>
              <a:buNone/>
            </a:pPr>
            <a:r>
              <a:rPr lang="fr-FR" sz="2800" dirty="0">
                <a:latin typeface="Times New Roman" panose="02020603050405020304" pitchFamily="18" charset="0"/>
                <a:cs typeface="Times New Roman" panose="02020603050405020304" pitchFamily="18" charset="0"/>
              </a:rPr>
              <a:t>P</a:t>
            </a:r>
            <a:r>
              <a:rPr lang="fr-FR" sz="2800" b="1" dirty="0" smtClean="0">
                <a:latin typeface="Times New Roman" panose="02020603050405020304" pitchFamily="18" charset="0"/>
                <a:cs typeface="Times New Roman" panose="02020603050405020304" pitchFamily="18" charset="0"/>
              </a:rPr>
              <a:t>roducteurs </a:t>
            </a:r>
            <a:r>
              <a:rPr lang="fr-FR" sz="2800" b="1" dirty="0">
                <a:latin typeface="Times New Roman" panose="02020603050405020304" pitchFamily="18" charset="0"/>
                <a:cs typeface="Times New Roman" panose="02020603050405020304" pitchFamily="18" charset="0"/>
              </a:rPr>
              <a:t>de soins</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comprennent</a:t>
            </a:r>
          </a:p>
          <a:p>
            <a:pPr fontAlgn="base">
              <a:lnSpc>
                <a:spcPct val="160000"/>
              </a:lnSpc>
              <a:buFont typeface="Wingdings" panose="05000000000000000000" pitchFamily="2" charset="2"/>
              <a:buChar char="§"/>
            </a:pPr>
            <a:r>
              <a:rPr lang="fr-FR" sz="2800" dirty="0" smtClean="0">
                <a:latin typeface="Times New Roman" panose="02020603050405020304" pitchFamily="18" charset="0"/>
                <a:cs typeface="Times New Roman" panose="02020603050405020304" pitchFamily="18" charset="0"/>
              </a:rPr>
              <a:t> Structures </a:t>
            </a:r>
            <a:r>
              <a:rPr lang="fr-FR" sz="2800" dirty="0">
                <a:latin typeface="Times New Roman" panose="02020603050405020304" pitchFamily="18" charset="0"/>
                <a:cs typeface="Times New Roman" panose="02020603050405020304" pitchFamily="18" charset="0"/>
              </a:rPr>
              <a:t>(établissements de santé publics et privés), </a:t>
            </a:r>
            <a:endParaRPr lang="fr-FR" sz="2800" dirty="0" smtClean="0">
              <a:latin typeface="Times New Roman" panose="02020603050405020304" pitchFamily="18" charset="0"/>
              <a:cs typeface="Times New Roman" panose="02020603050405020304" pitchFamily="18" charset="0"/>
            </a:endParaRPr>
          </a:p>
          <a:p>
            <a:pPr fontAlgn="base">
              <a:lnSpc>
                <a:spcPct val="16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R</a:t>
            </a:r>
            <a:r>
              <a:rPr lang="fr-FR" sz="2800" dirty="0" smtClean="0">
                <a:latin typeface="Times New Roman" panose="02020603050405020304" pitchFamily="18" charset="0"/>
                <a:cs typeface="Times New Roman" panose="02020603050405020304" pitchFamily="18" charset="0"/>
              </a:rPr>
              <a:t>éseaux </a:t>
            </a:r>
            <a:r>
              <a:rPr lang="fr-FR" sz="2800" dirty="0">
                <a:latin typeface="Times New Roman" panose="02020603050405020304" pitchFamily="18" charset="0"/>
                <a:cs typeface="Times New Roman" panose="02020603050405020304" pitchFamily="18" charset="0"/>
              </a:rPr>
              <a:t>de </a:t>
            </a:r>
            <a:r>
              <a:rPr lang="fr-FR" sz="2800" dirty="0" smtClean="0">
                <a:latin typeface="Times New Roman" panose="02020603050405020304" pitchFamily="18" charset="0"/>
                <a:cs typeface="Times New Roman" panose="02020603050405020304" pitchFamily="18" charset="0"/>
              </a:rPr>
              <a:t>soins</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et praticiens </a:t>
            </a:r>
            <a:r>
              <a:rPr lang="fr-FR" sz="2800" dirty="0">
                <a:latin typeface="Times New Roman" panose="02020603050405020304" pitchFamily="18" charset="0"/>
                <a:cs typeface="Times New Roman" panose="02020603050405020304" pitchFamily="18" charset="0"/>
              </a:rPr>
              <a:t>libéraux</a:t>
            </a:r>
            <a:r>
              <a:rPr lang="fr-FR" sz="2800" dirty="0" smtClean="0">
                <a:latin typeface="Times New Roman" panose="02020603050405020304" pitchFamily="18" charset="0"/>
                <a:cs typeface="Times New Roman" panose="02020603050405020304" pitchFamily="18" charset="0"/>
              </a:rPr>
              <a:t>,</a:t>
            </a:r>
          </a:p>
          <a:p>
            <a:pPr fontAlgn="base">
              <a:lnSpc>
                <a:spcPct val="160000"/>
              </a:lnSpc>
              <a:buFont typeface="Wingdings" panose="05000000000000000000" pitchFamily="2" charset="2"/>
              <a:buChar char="§"/>
            </a:pPr>
            <a:r>
              <a:rPr lang="fr-FR" sz="2800" dirty="0" smtClean="0">
                <a:latin typeface="Times New Roman" panose="02020603050405020304" pitchFamily="18" charset="0"/>
                <a:cs typeface="Times New Roman" panose="02020603050405020304" pitchFamily="18" charset="0"/>
              </a:rPr>
              <a:t> Structures </a:t>
            </a:r>
            <a:r>
              <a:rPr lang="fr-FR" sz="2800" dirty="0">
                <a:latin typeface="Times New Roman" panose="02020603050405020304" pitchFamily="18" charset="0"/>
                <a:cs typeface="Times New Roman" panose="02020603050405020304" pitchFamily="18" charset="0"/>
              </a:rPr>
              <a:t>de prévention </a:t>
            </a:r>
            <a:r>
              <a:rPr lang="fr-FR" sz="2800" dirty="0" smtClean="0">
                <a:latin typeface="Times New Roman" panose="02020603050405020304" pitchFamily="18" charset="0"/>
                <a:cs typeface="Times New Roman" panose="02020603050405020304" pitchFamily="18" charset="0"/>
              </a:rPr>
              <a:t>(PMI, </a:t>
            </a:r>
            <a:r>
              <a:rPr lang="fr-FR" sz="2800" dirty="0">
                <a:latin typeface="Times New Roman" panose="02020603050405020304" pitchFamily="18" charset="0"/>
                <a:cs typeface="Times New Roman" panose="02020603050405020304" pitchFamily="18" charset="0"/>
              </a:rPr>
              <a:t>M</a:t>
            </a:r>
            <a:r>
              <a:rPr lang="fr-FR" sz="2800" dirty="0" smtClean="0">
                <a:latin typeface="Times New Roman" panose="02020603050405020304" pitchFamily="18" charset="0"/>
                <a:cs typeface="Times New Roman" panose="02020603050405020304" pitchFamily="18" charset="0"/>
              </a:rPr>
              <a:t>édecine </a:t>
            </a:r>
            <a:r>
              <a:rPr lang="fr-FR" sz="2800" dirty="0">
                <a:latin typeface="Times New Roman" panose="02020603050405020304" pitchFamily="18" charset="0"/>
                <a:cs typeface="Times New Roman" panose="02020603050405020304" pitchFamily="18" charset="0"/>
              </a:rPr>
              <a:t>scolaire, </a:t>
            </a:r>
            <a:r>
              <a:rPr lang="fr-FR" sz="2800" dirty="0" smtClean="0">
                <a:latin typeface="Times New Roman" panose="02020603050405020304" pitchFamily="18" charset="0"/>
                <a:cs typeface="Times New Roman" panose="02020603050405020304" pitchFamily="18" charset="0"/>
              </a:rPr>
              <a:t>Médecine du travail ).</a:t>
            </a:r>
          </a:p>
          <a:p>
            <a:pPr fontAlgn="base">
              <a:lnSpc>
                <a:spcPct val="16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I</a:t>
            </a:r>
            <a:r>
              <a:rPr lang="fr-FR" sz="2800" dirty="0" smtClean="0">
                <a:latin typeface="Times New Roman" panose="02020603050405020304" pitchFamily="18" charset="0"/>
                <a:cs typeface="Times New Roman" panose="02020603050405020304" pitchFamily="18" charset="0"/>
              </a:rPr>
              <a:t>ndustries </a:t>
            </a:r>
            <a:r>
              <a:rPr lang="fr-FR" sz="2800" dirty="0">
                <a:latin typeface="Times New Roman" panose="02020603050405020304" pitchFamily="18" charset="0"/>
                <a:cs typeface="Times New Roman" panose="02020603050405020304" pitchFamily="18" charset="0"/>
              </a:rPr>
              <a:t>pharmaceutiques </a:t>
            </a:r>
            <a:r>
              <a:rPr lang="fr-FR" sz="2800" dirty="0" smtClean="0">
                <a:latin typeface="Times New Roman" panose="02020603050405020304" pitchFamily="18" charset="0"/>
                <a:cs typeface="Times New Roman" panose="02020603050405020304" pitchFamily="18" charset="0"/>
              </a:rPr>
              <a:t>et laboratoires d'analyses,,,</a:t>
            </a:r>
          </a:p>
          <a:p>
            <a:pPr marL="0" indent="0" fontAlgn="base">
              <a:lnSpc>
                <a:spcPct val="160000"/>
              </a:lnSpc>
              <a:buNone/>
            </a:pP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Ils </a:t>
            </a:r>
            <a:r>
              <a:rPr lang="fr-FR" sz="2800" dirty="0">
                <a:latin typeface="Times New Roman" panose="02020603050405020304" pitchFamily="18" charset="0"/>
                <a:cs typeface="Times New Roman" panose="02020603050405020304" pitchFamily="18" charset="0"/>
              </a:rPr>
              <a:t>disposent de moyens matériels (équipements) et humains (personnel médical, paramédical, administratif)..</a:t>
            </a:r>
          </a:p>
          <a:p>
            <a:endParaRPr lang="fr-FR" sz="2800" dirty="0"/>
          </a:p>
          <a:p>
            <a:pPr fontAlgn="base">
              <a:lnSpc>
                <a:spcPct val="150000"/>
              </a:lnSpc>
              <a:buFont typeface="Wingdings" panose="05000000000000000000" pitchFamily="2" charset="2"/>
              <a:buChar char="§"/>
            </a:pPr>
            <a:endParaRPr lang="fr-FR" sz="2800" dirty="0" smtClean="0"/>
          </a:p>
        </p:txBody>
      </p:sp>
    </p:spTree>
    <p:extLst>
      <p:ext uri="{BB962C8B-B14F-4D97-AF65-F5344CB8AC3E}">
        <p14:creationId xmlns:p14="http://schemas.microsoft.com/office/powerpoint/2010/main" val="29127886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a:bodyPr>
          <a:lstStyle/>
          <a:p>
            <a:r>
              <a:rPr lang="fr-FR" sz="2800" b="1" dirty="0">
                <a:latin typeface="Times New Roman" panose="02020603050405020304" pitchFamily="18" charset="0"/>
                <a:cs typeface="Times New Roman" panose="02020603050405020304" pitchFamily="18" charset="0"/>
              </a:rPr>
              <a:t>Acteurs </a:t>
            </a:r>
            <a:endParaRPr lang="fr-FR" sz="2800" dirty="0"/>
          </a:p>
        </p:txBody>
      </p:sp>
      <p:sp>
        <p:nvSpPr>
          <p:cNvPr id="3" name="Espace réservé du contenu 2"/>
          <p:cNvSpPr>
            <a:spLocks noGrp="1"/>
          </p:cNvSpPr>
          <p:nvPr>
            <p:ph idx="1"/>
          </p:nvPr>
        </p:nvSpPr>
        <p:spPr>
          <a:xfrm>
            <a:off x="457200" y="836712"/>
            <a:ext cx="8229600" cy="5760640"/>
          </a:xfrm>
        </p:spPr>
        <p:txBody>
          <a:bodyPr>
            <a:noAutofit/>
          </a:bodyPr>
          <a:lstStyle/>
          <a:p>
            <a:pPr marL="0" indent="0" fontAlgn="base">
              <a:lnSpc>
                <a:spcPct val="150000"/>
              </a:lnSpc>
              <a:buNone/>
            </a:pPr>
            <a:r>
              <a:rPr lang="fr-FR" sz="2800" dirty="0">
                <a:latin typeface="Times New Roman" panose="02020603050405020304" pitchFamily="18" charset="0"/>
                <a:cs typeface="Times New Roman" panose="02020603050405020304" pitchFamily="18" charset="0"/>
              </a:rPr>
              <a:t>Les </a:t>
            </a:r>
            <a:r>
              <a:rPr lang="fr-FR" sz="2800" b="1" dirty="0">
                <a:latin typeface="Times New Roman" panose="02020603050405020304" pitchFamily="18" charset="0"/>
                <a:cs typeface="Times New Roman" panose="02020603050405020304" pitchFamily="18" charset="0"/>
              </a:rPr>
              <a:t>administrateurs</a:t>
            </a:r>
            <a:r>
              <a:rPr lang="fr-FR" sz="2800" dirty="0">
                <a:latin typeface="Times New Roman" panose="02020603050405020304" pitchFamily="18" charset="0"/>
                <a:cs typeface="Times New Roman" panose="02020603050405020304" pitchFamily="18" charset="0"/>
              </a:rPr>
              <a:t> rassemblent :</a:t>
            </a:r>
          </a:p>
          <a:p>
            <a:pPr lvl="0" fontAlgn="base">
              <a:lnSpc>
                <a:spcPct val="15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en haut de </a:t>
            </a:r>
            <a:r>
              <a:rPr lang="fr-FR" sz="2800" dirty="0" smtClean="0">
                <a:latin typeface="Times New Roman" panose="02020603050405020304" pitchFamily="18" charset="0"/>
                <a:cs typeface="Times New Roman" panose="02020603050405020304" pitchFamily="18" charset="0"/>
              </a:rPr>
              <a:t>l'échelon: Ministère </a:t>
            </a:r>
            <a:r>
              <a:rPr lang="fr-FR" sz="2800" dirty="0">
                <a:latin typeface="Times New Roman" panose="02020603050405020304" pitchFamily="18" charset="0"/>
                <a:cs typeface="Times New Roman" panose="02020603050405020304" pitchFamily="18" charset="0"/>
              </a:rPr>
              <a:t>de la Santé, qui définit les politiques de santé publique, </a:t>
            </a:r>
            <a:r>
              <a:rPr lang="fr-FR" sz="2800" dirty="0" smtClean="0">
                <a:latin typeface="Times New Roman" panose="02020603050405020304" pitchFamily="18" charset="0"/>
                <a:cs typeface="Times New Roman" panose="02020603050405020304" pitchFamily="18" charset="0"/>
              </a:rPr>
              <a:t>et </a:t>
            </a:r>
            <a:r>
              <a:rPr lang="fr-FR" sz="2800" dirty="0">
                <a:latin typeface="Times New Roman" panose="02020603050405020304" pitchFamily="18" charset="0"/>
                <a:cs typeface="Times New Roman" panose="02020603050405020304" pitchFamily="18" charset="0"/>
              </a:rPr>
              <a:t>assure la cohésion du système </a:t>
            </a:r>
            <a:r>
              <a:rPr lang="fr-FR" sz="2400" b="1" dirty="0">
                <a:latin typeface="Times New Roman" panose="02020603050405020304" pitchFamily="18" charset="0"/>
                <a:cs typeface="Times New Roman" panose="02020603050405020304" pitchFamily="18" charset="0"/>
              </a:rPr>
              <a:t>(</a:t>
            </a:r>
            <a:r>
              <a:rPr lang="fr-FR" sz="2400" b="1" dirty="0" smtClean="0">
                <a:latin typeface="Times New Roman" panose="02020603050405020304" pitchFamily="18" charset="0"/>
                <a:cs typeface="Times New Roman" panose="02020603050405020304" pitchFamily="18" charset="0"/>
              </a:rPr>
              <a:t>conception des politiques </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 ;</a:t>
            </a:r>
          </a:p>
          <a:p>
            <a:pPr lvl="0" fontAlgn="base">
              <a:lnSpc>
                <a:spcPct val="15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à l'échelon déconcentré, les </a:t>
            </a:r>
            <a:r>
              <a:rPr lang="fr-FR" sz="2800" dirty="0" smtClean="0">
                <a:latin typeface="Times New Roman" panose="02020603050405020304" pitchFamily="18" charset="0"/>
                <a:cs typeface="Times New Roman" panose="02020603050405020304" pitchFamily="18" charset="0"/>
              </a:rPr>
              <a:t>régions médicales (</a:t>
            </a:r>
            <a:r>
              <a:rPr lang="fr-FR" sz="2800" b="1" dirty="0" smtClean="0">
                <a:latin typeface="Times New Roman" panose="02020603050405020304" pitchFamily="18" charset="0"/>
                <a:cs typeface="Times New Roman" panose="02020603050405020304" pitchFamily="18" charset="0"/>
              </a:rPr>
              <a:t>supervision des politiques </a:t>
            </a:r>
            <a:r>
              <a:rPr lang="fr-FR" sz="2800" dirty="0" smtClean="0">
                <a:latin typeface="Times New Roman" panose="02020603050405020304" pitchFamily="18" charset="0"/>
                <a:cs typeface="Times New Roman" panose="02020603050405020304" pitchFamily="18" charset="0"/>
              </a:rPr>
              <a:t>) </a:t>
            </a:r>
          </a:p>
          <a:p>
            <a:pPr lvl="0" fontAlgn="base">
              <a:lnSpc>
                <a:spcPct val="150000"/>
              </a:lnSpc>
              <a:buFont typeface="Wingdings" panose="05000000000000000000" pitchFamily="2" charset="2"/>
              <a:buChar char="§"/>
            </a:pPr>
            <a:r>
              <a:rPr lang="fr-FR" sz="2800" dirty="0" smtClean="0">
                <a:latin typeface="Times New Roman" panose="02020603050405020304" pitchFamily="18" charset="0"/>
                <a:cs typeface="Times New Roman" panose="02020603050405020304" pitchFamily="18" charset="0"/>
              </a:rPr>
              <a:t>au </a:t>
            </a:r>
            <a:r>
              <a:rPr lang="fr-FR" sz="2800" dirty="0">
                <a:latin typeface="Times New Roman" panose="02020603050405020304" pitchFamily="18" charset="0"/>
                <a:cs typeface="Times New Roman" panose="02020603050405020304" pitchFamily="18" charset="0"/>
              </a:rPr>
              <a:t>niveau </a:t>
            </a:r>
            <a:r>
              <a:rPr lang="fr-FR" sz="2800" dirty="0" smtClean="0">
                <a:latin typeface="Times New Roman" panose="02020603050405020304" pitchFamily="18" charset="0"/>
                <a:cs typeface="Times New Roman" panose="02020603050405020304" pitchFamily="18" charset="0"/>
              </a:rPr>
              <a:t>décentralisé ;services </a:t>
            </a:r>
            <a:r>
              <a:rPr lang="fr-FR" sz="2800" dirty="0">
                <a:latin typeface="Times New Roman" panose="02020603050405020304" pitchFamily="18" charset="0"/>
                <a:cs typeface="Times New Roman" panose="02020603050405020304" pitchFamily="18" charset="0"/>
              </a:rPr>
              <a:t>sanitaires </a:t>
            </a:r>
            <a:r>
              <a:rPr lang="fr-FR" sz="2800" dirty="0" smtClean="0">
                <a:latin typeface="Times New Roman" panose="02020603050405020304" pitchFamily="18" charset="0"/>
                <a:cs typeface="Times New Roman" panose="02020603050405020304" pitchFamily="18" charset="0"/>
              </a:rPr>
              <a:t>des </a:t>
            </a:r>
            <a:r>
              <a:rPr lang="fr-FR" sz="2800" dirty="0">
                <a:latin typeface="Times New Roman" panose="02020603050405020304" pitchFamily="18" charset="0"/>
                <a:cs typeface="Times New Roman" panose="02020603050405020304" pitchFamily="18" charset="0"/>
              </a:rPr>
              <a:t>départements et des </a:t>
            </a:r>
            <a:r>
              <a:rPr lang="fr-FR" sz="2800" dirty="0" smtClean="0">
                <a:latin typeface="Times New Roman" panose="02020603050405020304" pitchFamily="18" charset="0"/>
                <a:cs typeface="Times New Roman" panose="02020603050405020304" pitchFamily="18" charset="0"/>
              </a:rPr>
              <a:t>communes </a:t>
            </a:r>
            <a:r>
              <a:rPr lang="fr-FR" sz="2400" b="1" dirty="0" smtClean="0">
                <a:latin typeface="Times New Roman" panose="02020603050405020304" pitchFamily="18" charset="0"/>
                <a:cs typeface="Times New Roman" panose="02020603050405020304" pitchFamily="18" charset="0"/>
              </a:rPr>
              <a:t>(opérationnalisation des politiques )</a:t>
            </a: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4484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2800" b="1" dirty="0">
                <a:latin typeface="Times New Roman" panose="02020603050405020304" pitchFamily="18" charset="0"/>
                <a:cs typeface="Times New Roman" panose="02020603050405020304" pitchFamily="18" charset="0"/>
              </a:rPr>
              <a:t>Acteurs </a:t>
            </a:r>
            <a:endParaRPr lang="fr-FR" sz="2800" dirty="0"/>
          </a:p>
        </p:txBody>
      </p:sp>
      <p:sp>
        <p:nvSpPr>
          <p:cNvPr id="3" name="Espace réservé du contenu 2"/>
          <p:cNvSpPr>
            <a:spLocks noGrp="1"/>
          </p:cNvSpPr>
          <p:nvPr>
            <p:ph idx="1"/>
          </p:nvPr>
        </p:nvSpPr>
        <p:spPr>
          <a:xfrm>
            <a:off x="457200" y="908720"/>
            <a:ext cx="8229600" cy="5688632"/>
          </a:xfrm>
        </p:spPr>
        <p:txBody>
          <a:bodyPr>
            <a:normAutofit lnSpcReduction="10000"/>
          </a:bodyPr>
          <a:lstStyle/>
          <a:p>
            <a:pPr marL="0" indent="0" fontAlgn="base">
              <a:lnSpc>
                <a:spcPct val="150000"/>
              </a:lnSpc>
              <a:buNone/>
            </a:pPr>
            <a:r>
              <a:rPr lang="fr-FR" sz="2800" dirty="0">
                <a:latin typeface="Times New Roman" panose="02020603050405020304" pitchFamily="18" charset="0"/>
                <a:cs typeface="Times New Roman" panose="02020603050405020304" pitchFamily="18" charset="0"/>
              </a:rPr>
              <a:t>Les institutions chargées </a:t>
            </a:r>
            <a:r>
              <a:rPr lang="fr-FR" sz="2800" dirty="0" smtClean="0">
                <a:latin typeface="Times New Roman" panose="02020603050405020304" pitchFamily="18" charset="0"/>
                <a:cs typeface="Times New Roman" panose="02020603050405020304" pitchFamily="18" charset="0"/>
              </a:rPr>
              <a:t>du</a:t>
            </a:r>
            <a:r>
              <a:rPr lang="fr-FR" sz="2800" dirty="0">
                <a:latin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financement</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regroupent</a:t>
            </a:r>
          </a:p>
          <a:p>
            <a:pPr marL="514350" indent="-514350" fontAlgn="base">
              <a:lnSpc>
                <a:spcPct val="160000"/>
              </a:lnSpc>
              <a:buFont typeface="+mj-lt"/>
              <a:buAutoNum type="arabicPeriod"/>
            </a:pPr>
            <a:r>
              <a:rPr lang="fr-FR" sz="2800" dirty="0" smtClean="0">
                <a:latin typeface="Times New Roman" panose="02020603050405020304" pitchFamily="18" charset="0"/>
                <a:cs typeface="Times New Roman" panose="02020603050405020304" pitchFamily="18" charset="0"/>
              </a:rPr>
              <a:t>Etat/MSAS: Organismes </a:t>
            </a:r>
            <a:r>
              <a:rPr lang="fr-FR" sz="2800" dirty="0">
                <a:latin typeface="Times New Roman" panose="02020603050405020304" pitchFamily="18" charset="0"/>
                <a:cs typeface="Times New Roman" panose="02020603050405020304" pitchFamily="18" charset="0"/>
              </a:rPr>
              <a:t>de protection sociale </a:t>
            </a:r>
            <a:r>
              <a:rPr lang="fr-FR" sz="2800" dirty="0" smtClean="0">
                <a:latin typeface="Times New Roman" panose="02020603050405020304" pitchFamily="18" charset="0"/>
                <a:cs typeface="Times New Roman" panose="02020603050405020304" pitchFamily="18" charset="0"/>
              </a:rPr>
              <a:t>(sécurité </a:t>
            </a:r>
            <a:r>
              <a:rPr lang="fr-FR" sz="2800" dirty="0">
                <a:latin typeface="Times New Roman" panose="02020603050405020304" pitchFamily="18" charset="0"/>
                <a:cs typeface="Times New Roman" panose="02020603050405020304" pitchFamily="18" charset="0"/>
              </a:rPr>
              <a:t>sociale, </a:t>
            </a:r>
            <a:r>
              <a:rPr lang="fr-FR" sz="2800" dirty="0" smtClean="0">
                <a:latin typeface="Times New Roman" panose="02020603050405020304" pitchFamily="18" charset="0"/>
                <a:cs typeface="Times New Roman" panose="02020603050405020304" pitchFamily="18" charset="0"/>
              </a:rPr>
              <a:t>CMU, Mutuelles</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Aide </a:t>
            </a:r>
            <a:r>
              <a:rPr lang="fr-FR" sz="2800" dirty="0">
                <a:latin typeface="Times New Roman" panose="02020603050405020304" pitchFamily="18" charset="0"/>
                <a:cs typeface="Times New Roman" panose="02020603050405020304" pitchFamily="18" charset="0"/>
              </a:rPr>
              <a:t>sociale, </a:t>
            </a:r>
            <a:r>
              <a:rPr lang="fr-FR" sz="2800" dirty="0" smtClean="0">
                <a:latin typeface="Times New Roman" panose="02020603050405020304" pitchFamily="18" charset="0"/>
                <a:cs typeface="Times New Roman" panose="02020603050405020304" pitchFamily="18" charset="0"/>
              </a:rPr>
              <a:t>Assurances </a:t>
            </a:r>
            <a:r>
              <a:rPr lang="fr-FR" sz="2800" dirty="0">
                <a:latin typeface="Times New Roman" panose="02020603050405020304" pitchFamily="18" charset="0"/>
                <a:cs typeface="Times New Roman" panose="02020603050405020304" pitchFamily="18" charset="0"/>
              </a:rPr>
              <a:t>privées et </a:t>
            </a:r>
          </a:p>
          <a:p>
            <a:pPr marL="514350" indent="-514350">
              <a:lnSpc>
                <a:spcPct val="160000"/>
              </a:lnSpc>
              <a:buFont typeface="+mj-lt"/>
              <a:buAutoNum type="arabicPeriod"/>
            </a:pPr>
            <a:r>
              <a:rPr lang="fr-FR" sz="2800" dirty="0" smtClean="0">
                <a:latin typeface="Times New Roman" panose="02020603050405020304" pitchFamily="18" charset="0"/>
                <a:cs typeface="Times New Roman" panose="02020603050405020304" pitchFamily="18" charset="0"/>
              </a:rPr>
              <a:t>Collectivités </a:t>
            </a:r>
            <a:r>
              <a:rPr lang="fr-FR" sz="2800" dirty="0">
                <a:latin typeface="Times New Roman" panose="02020603050405020304" pitchFamily="18" charset="0"/>
                <a:cs typeface="Times New Roman" panose="02020603050405020304" pitchFamily="18" charset="0"/>
              </a:rPr>
              <a:t>locales pour la constructions des infrastructures  et leurs équipement </a:t>
            </a:r>
            <a:r>
              <a:rPr lang="fr-FR" sz="2800" dirty="0" smtClean="0">
                <a:latin typeface="Times New Roman" panose="02020603050405020304" pitchFamily="18" charset="0"/>
                <a:cs typeface="Times New Roman" panose="02020603050405020304" pitchFamily="18" charset="0"/>
              </a:rPr>
              <a:t>sanitaires</a:t>
            </a:r>
            <a:endParaRPr lang="fr-FR" sz="2800" dirty="0">
              <a:latin typeface="Times New Roman" panose="02020603050405020304" pitchFamily="18" charset="0"/>
              <a:cs typeface="Times New Roman" panose="02020603050405020304" pitchFamily="18" charset="0"/>
            </a:endParaRPr>
          </a:p>
          <a:p>
            <a:pPr marL="514350" indent="-514350">
              <a:lnSpc>
                <a:spcPct val="160000"/>
              </a:lnSpc>
              <a:buFont typeface="+mj-lt"/>
              <a:buAutoNum type="arabicPeriod"/>
            </a:pPr>
            <a:r>
              <a:rPr lang="fr-FR" sz="2800" dirty="0">
                <a:latin typeface="Times New Roman" panose="02020603050405020304" pitchFamily="18" charset="0"/>
                <a:cs typeface="Times New Roman" panose="02020603050405020304" pitchFamily="18" charset="0"/>
              </a:rPr>
              <a:t>P</a:t>
            </a:r>
            <a:r>
              <a:rPr lang="fr-FR" sz="2800" dirty="0" smtClean="0">
                <a:latin typeface="Times New Roman" panose="02020603050405020304" pitchFamily="18" charset="0"/>
                <a:cs typeface="Times New Roman" panose="02020603050405020304" pitchFamily="18" charset="0"/>
              </a:rPr>
              <a:t>artenaires </a:t>
            </a:r>
            <a:r>
              <a:rPr lang="fr-FR" sz="2800" dirty="0">
                <a:latin typeface="Times New Roman" panose="02020603050405020304" pitchFamily="18" charset="0"/>
                <a:cs typeface="Times New Roman" panose="02020603050405020304" pitchFamily="18" charset="0"/>
              </a:rPr>
              <a:t>prives </a:t>
            </a:r>
            <a:r>
              <a:rPr lang="fr-FR" sz="2800" dirty="0" smtClean="0">
                <a:latin typeface="Times New Roman" panose="02020603050405020304" pitchFamily="18" charset="0"/>
                <a:cs typeface="Times New Roman" panose="02020603050405020304" pitchFamily="18" charset="0"/>
              </a:rPr>
              <a:t>nationaux et internationaux et </a:t>
            </a:r>
            <a:r>
              <a:rPr lang="fr-FR" sz="2800" dirty="0">
                <a:latin typeface="Times New Roman" panose="02020603050405020304" pitchFamily="18" charset="0"/>
                <a:cs typeface="Times New Roman" panose="02020603050405020304" pitchFamily="18" charset="0"/>
              </a:rPr>
              <a:t>les </a:t>
            </a:r>
            <a:r>
              <a:rPr lang="fr-FR" sz="2800" dirty="0" smtClean="0">
                <a:latin typeface="Times New Roman" panose="02020603050405020304" pitchFamily="18" charset="0"/>
                <a:cs typeface="Times New Roman" panose="02020603050405020304" pitchFamily="18" charset="0"/>
              </a:rPr>
              <a:t>ONG</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2640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Autofit/>
          </a:bodyPr>
          <a:lstStyle/>
          <a:p>
            <a:r>
              <a:rPr lang="fr-FR" sz="2800" b="1" dirty="0">
                <a:latin typeface="Times New Roman" panose="02020603050405020304" pitchFamily="18" charset="0"/>
                <a:cs typeface="Times New Roman" panose="02020603050405020304" pitchFamily="18" charset="0"/>
              </a:rPr>
              <a:t>Acteurs </a:t>
            </a:r>
            <a:endParaRPr lang="fr-FR" sz="2800" dirty="0"/>
          </a:p>
        </p:txBody>
      </p:sp>
      <p:sp>
        <p:nvSpPr>
          <p:cNvPr id="3" name="Espace réservé du contenu 2"/>
          <p:cNvSpPr>
            <a:spLocks noGrp="1"/>
          </p:cNvSpPr>
          <p:nvPr>
            <p:ph idx="1"/>
          </p:nvPr>
        </p:nvSpPr>
        <p:spPr>
          <a:xfrm>
            <a:off x="457200" y="980728"/>
            <a:ext cx="8229600" cy="5688632"/>
          </a:xfrm>
        </p:spPr>
        <p:txBody>
          <a:bodyPr>
            <a:normAutofit fontScale="92500" lnSpcReduction="10000"/>
          </a:bodyPr>
          <a:lstStyle/>
          <a:p>
            <a:pPr marL="0" indent="0" algn="just" fontAlgn="base">
              <a:lnSpc>
                <a:spcPct val="150000"/>
              </a:lnSpc>
              <a:buNone/>
            </a:pPr>
            <a:r>
              <a:rPr lang="fr-FR" sz="2800" dirty="0" smtClean="0">
                <a:latin typeface="Times New Roman" panose="02020603050405020304" pitchFamily="18" charset="0"/>
                <a:cs typeface="Times New Roman" panose="02020603050405020304" pitchFamily="18" charset="0"/>
              </a:rPr>
              <a:t>La</a:t>
            </a:r>
            <a:r>
              <a:rPr lang="fr-FR" sz="2800" dirty="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population</a:t>
            </a:r>
            <a:r>
              <a:rPr lang="fr-FR" sz="2800" dirty="0" smtClean="0">
                <a:latin typeface="Times New Roman" panose="02020603050405020304" pitchFamily="18" charset="0"/>
                <a:cs typeface="Times New Roman" panose="02020603050405020304" pitchFamily="18" charset="0"/>
              </a:rPr>
              <a:t> </a:t>
            </a:r>
          </a:p>
          <a:p>
            <a:pPr algn="just" fontAlgn="base">
              <a:lnSpc>
                <a:spcPct val="150000"/>
              </a:lnSpc>
              <a:buFont typeface="Wingdings" panose="05000000000000000000" pitchFamily="2" charset="2"/>
              <a:buChar char="§"/>
            </a:pPr>
            <a:r>
              <a:rPr lang="fr-FR" sz="3000" dirty="0" smtClean="0">
                <a:latin typeface="Times New Roman" panose="02020603050405020304" pitchFamily="18" charset="0"/>
                <a:cs typeface="Times New Roman" panose="02020603050405020304" pitchFamily="18" charset="0"/>
              </a:rPr>
              <a:t>soit </a:t>
            </a:r>
            <a:r>
              <a:rPr lang="fr-FR" sz="3000" dirty="0">
                <a:latin typeface="Times New Roman" panose="02020603050405020304" pitchFamily="18" charset="0"/>
                <a:cs typeface="Times New Roman" panose="02020603050405020304" pitchFamily="18" charset="0"/>
              </a:rPr>
              <a:t>en tant qu'utilisatrice (soins, prévention), </a:t>
            </a:r>
            <a:endParaRPr lang="fr-FR" sz="3000" dirty="0" smtClean="0">
              <a:latin typeface="Times New Roman" panose="02020603050405020304" pitchFamily="18" charset="0"/>
              <a:cs typeface="Times New Roman" panose="02020603050405020304" pitchFamily="18" charset="0"/>
            </a:endParaRPr>
          </a:p>
          <a:p>
            <a:pPr algn="just" fontAlgn="base">
              <a:lnSpc>
                <a:spcPct val="150000"/>
              </a:lnSpc>
              <a:buFont typeface="Wingdings" panose="05000000000000000000" pitchFamily="2" charset="2"/>
              <a:buChar char="§"/>
            </a:pPr>
            <a:r>
              <a:rPr lang="fr-FR" sz="3000" dirty="0" smtClean="0">
                <a:latin typeface="Times New Roman" panose="02020603050405020304" pitchFamily="18" charset="0"/>
                <a:cs typeface="Times New Roman" panose="02020603050405020304" pitchFamily="18" charset="0"/>
              </a:rPr>
              <a:t>soit </a:t>
            </a:r>
            <a:r>
              <a:rPr lang="fr-FR" sz="3000" dirty="0">
                <a:latin typeface="Times New Roman" panose="02020603050405020304" pitchFamily="18" charset="0"/>
                <a:cs typeface="Times New Roman" panose="02020603050405020304" pitchFamily="18" charset="0"/>
              </a:rPr>
              <a:t>en tant que source de financement par le biais des cotisations sociales et des impôts. </a:t>
            </a:r>
            <a:endParaRPr lang="fr-FR" sz="3000" dirty="0" smtClean="0">
              <a:latin typeface="Times New Roman" panose="02020603050405020304" pitchFamily="18" charset="0"/>
              <a:cs typeface="Times New Roman" panose="02020603050405020304" pitchFamily="18" charset="0"/>
            </a:endParaRPr>
          </a:p>
          <a:p>
            <a:pPr marL="0" indent="0" algn="just" fontAlgn="base">
              <a:lnSpc>
                <a:spcPct val="150000"/>
              </a:lnSpc>
              <a:buNone/>
            </a:pPr>
            <a:r>
              <a:rPr lang="fr-FR" sz="3000" dirty="0" smtClean="0">
                <a:latin typeface="Times New Roman" panose="02020603050405020304" pitchFamily="18" charset="0"/>
                <a:cs typeface="Times New Roman" panose="02020603050405020304" pitchFamily="18" charset="0"/>
              </a:rPr>
              <a:t>Elle </a:t>
            </a:r>
            <a:r>
              <a:rPr lang="fr-FR" sz="3000" dirty="0">
                <a:latin typeface="Times New Roman" panose="02020603050405020304" pitchFamily="18" charset="0"/>
                <a:cs typeface="Times New Roman" panose="02020603050405020304" pitchFamily="18" charset="0"/>
              </a:rPr>
              <a:t>intervient aussi en tant </a:t>
            </a:r>
            <a:r>
              <a:rPr lang="fr-FR" sz="3000" b="1" dirty="0">
                <a:latin typeface="Times New Roman" panose="02020603050405020304" pitchFamily="18" charset="0"/>
                <a:cs typeface="Times New Roman" panose="02020603050405020304" pitchFamily="18" charset="0"/>
              </a:rPr>
              <a:t>qu'usager, client et citoyen</a:t>
            </a:r>
            <a:r>
              <a:rPr lang="fr-FR" sz="3000" dirty="0">
                <a:latin typeface="Times New Roman" panose="02020603050405020304" pitchFamily="18" charset="0"/>
                <a:cs typeface="Times New Roman" panose="02020603050405020304" pitchFamily="18" charset="0"/>
              </a:rPr>
              <a:t>, par l'intermédiaire des associations de défense des malades, pour aider et </a:t>
            </a:r>
            <a:r>
              <a:rPr lang="fr-FR" sz="3000" b="1" dirty="0">
                <a:latin typeface="Times New Roman" panose="02020603050405020304" pitchFamily="18" charset="0"/>
                <a:cs typeface="Times New Roman" panose="02020603050405020304" pitchFamily="18" charset="0"/>
              </a:rPr>
              <a:t>influer</a:t>
            </a:r>
            <a:r>
              <a:rPr lang="fr-FR" sz="3000" dirty="0">
                <a:latin typeface="Times New Roman" panose="02020603050405020304" pitchFamily="18" charset="0"/>
                <a:cs typeface="Times New Roman" panose="02020603050405020304" pitchFamily="18" charset="0"/>
              </a:rPr>
              <a:t> sur les décisions en matière de santé publique</a:t>
            </a:r>
            <a:r>
              <a:rPr lang="fr-FR" sz="3000" dirty="0" smtClean="0">
                <a:latin typeface="Times New Roman" panose="02020603050405020304" pitchFamily="18" charset="0"/>
                <a:cs typeface="Times New Roman" panose="02020603050405020304" pitchFamily="18" charset="0"/>
              </a:rPr>
              <a:t>. (association malades VIH, IRC, Drépanocytose,,,)</a:t>
            </a:r>
            <a:endParaRPr lang="fr-FR" sz="3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fr-FR" dirty="0"/>
          </a:p>
        </p:txBody>
      </p:sp>
    </p:spTree>
    <p:extLst>
      <p:ext uri="{BB962C8B-B14F-4D97-AF65-F5344CB8AC3E}">
        <p14:creationId xmlns:p14="http://schemas.microsoft.com/office/powerpoint/2010/main" val="506309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260648"/>
            <a:ext cx="9036496" cy="6408712"/>
          </a:xfrm>
        </p:spPr>
        <p:txBody>
          <a:bodyPr>
            <a:normAutofit/>
          </a:bodyPr>
          <a:lstStyle/>
          <a:p>
            <a:pPr marL="0" indent="0" algn="ctr">
              <a:lnSpc>
                <a:spcPct val="250000"/>
              </a:lnSpc>
              <a:buNone/>
            </a:pPr>
            <a:r>
              <a:rPr lang="fr-FR" b="1" dirty="0">
                <a:latin typeface="Times New Roman" panose="02020603050405020304" pitchFamily="18" charset="0"/>
                <a:cs typeface="Times New Roman" panose="02020603050405020304" pitchFamily="18" charset="0"/>
              </a:rPr>
              <a:t>SACOM/PROM-SAN 531 </a:t>
            </a:r>
          </a:p>
          <a:p>
            <a:pPr marL="0" indent="0" algn="ctr">
              <a:lnSpc>
                <a:spcPct val="250000"/>
              </a:lnSpc>
              <a:buNone/>
            </a:pPr>
            <a:r>
              <a:rPr lang="fr-FR" b="1" dirty="0" smtClean="0">
                <a:latin typeface="Times New Roman" panose="02020603050405020304" pitchFamily="18" charset="0"/>
                <a:cs typeface="Times New Roman" panose="02020603050405020304" pitchFamily="18" charset="0"/>
              </a:rPr>
              <a:t>UE: Systéme et politique de </a:t>
            </a:r>
            <a:r>
              <a:rPr lang="fr-FR" b="1" dirty="0" smtClean="0">
                <a:latin typeface="Times New Roman" panose="02020603050405020304" pitchFamily="18" charset="0"/>
                <a:cs typeface="Times New Roman" panose="02020603050405020304" pitchFamily="18" charset="0"/>
              </a:rPr>
              <a:t>santé </a:t>
            </a:r>
            <a:r>
              <a:rPr lang="fr-FR" b="1" dirty="0" smtClean="0">
                <a:latin typeface="Times New Roman" panose="02020603050405020304" pitchFamily="18" charset="0"/>
                <a:cs typeface="Times New Roman" panose="02020603050405020304" pitchFamily="18" charset="0"/>
              </a:rPr>
              <a:t>en promotion</a:t>
            </a:r>
            <a:endParaRPr lang="fr-FR" b="1" dirty="0" smtClean="0">
              <a:solidFill>
                <a:srgbClr val="000000"/>
              </a:solidFill>
              <a:latin typeface="Times New Roman" panose="02020603050405020304" pitchFamily="18" charset="0"/>
              <a:cs typeface="Times New Roman" panose="02020603050405020304" pitchFamily="18" charset="0"/>
            </a:endParaRPr>
          </a:p>
          <a:p>
            <a:pPr marL="0" indent="0" algn="ctr">
              <a:lnSpc>
                <a:spcPct val="250000"/>
              </a:lnSpc>
              <a:buNone/>
            </a:pPr>
            <a:r>
              <a:rPr lang="fr-FR" b="1" dirty="0" smtClean="0">
                <a:latin typeface="Times New Roman" panose="02020603050405020304" pitchFamily="18" charset="0"/>
                <a:cs typeface="Times New Roman" panose="02020603050405020304" pitchFamily="18" charset="0"/>
              </a:rPr>
              <a:t>SACOM </a:t>
            </a:r>
            <a:r>
              <a:rPr lang="fr-FR" b="1" dirty="0">
                <a:latin typeface="Times New Roman" panose="02020603050405020304" pitchFamily="18" charset="0"/>
                <a:cs typeface="Times New Roman" panose="02020603050405020304" pitchFamily="18" charset="0"/>
              </a:rPr>
              <a:t>/PROM-SAN </a:t>
            </a:r>
            <a:r>
              <a:rPr lang="fr-FR" b="1" dirty="0" smtClean="0">
                <a:latin typeface="Times New Roman" panose="02020603050405020304" pitchFamily="18" charset="0"/>
                <a:cs typeface="Times New Roman" panose="02020603050405020304" pitchFamily="18" charset="0"/>
              </a:rPr>
              <a:t>5311</a:t>
            </a:r>
          </a:p>
          <a:p>
            <a:pPr marL="0" indent="0" algn="ctr">
              <a:lnSpc>
                <a:spcPct val="250000"/>
              </a:lnSpc>
              <a:buNone/>
            </a:pPr>
            <a:r>
              <a:rPr lang="fr-FR" b="1" dirty="0" smtClean="0">
                <a:latin typeface="Times New Roman" panose="02020603050405020304" pitchFamily="18" charset="0"/>
                <a:cs typeface="Times New Roman" panose="02020603050405020304" pitchFamily="18" charset="0"/>
              </a:rPr>
              <a:t>EC: Piliers </a:t>
            </a:r>
            <a:r>
              <a:rPr lang="fr-FR" b="1" dirty="0">
                <a:latin typeface="Times New Roman" panose="02020603050405020304" pitchFamily="18" charset="0"/>
                <a:cs typeface="Times New Roman" panose="02020603050405020304" pitchFamily="18" charset="0"/>
              </a:rPr>
              <a:t>du Système de Santé  </a:t>
            </a:r>
            <a:endParaRPr lang="fr-FR" b="1" dirty="0">
              <a:solidFill>
                <a:srgbClr val="000000"/>
              </a:solidFill>
              <a:latin typeface="Times New Roman" panose="02020603050405020304" pitchFamily="18" charset="0"/>
              <a:cs typeface="Times New Roman" panose="02020603050405020304" pitchFamily="18" charset="0"/>
            </a:endParaRPr>
          </a:p>
          <a:p>
            <a:pPr algn="ctr">
              <a:lnSpc>
                <a:spcPct val="250000"/>
              </a:lnSpc>
            </a:pPr>
            <a:endParaRPr lang="fr-FR" dirty="0"/>
          </a:p>
        </p:txBody>
      </p:sp>
    </p:spTree>
    <p:extLst>
      <p:ext uri="{BB962C8B-B14F-4D97-AF65-F5344CB8AC3E}">
        <p14:creationId xmlns:p14="http://schemas.microsoft.com/office/powerpoint/2010/main" val="20074711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r>
              <a:rPr lang="fr-FR" sz="2800" b="1" dirty="0">
                <a:latin typeface="Times New Roman" panose="02020603050405020304" pitchFamily="18" charset="0"/>
                <a:cs typeface="Times New Roman" panose="02020603050405020304" pitchFamily="18" charset="0"/>
              </a:rPr>
              <a:t>Acteurs </a:t>
            </a:r>
            <a:endParaRPr lang="fr-FR" sz="2800" dirty="0"/>
          </a:p>
        </p:txBody>
      </p:sp>
      <p:sp>
        <p:nvSpPr>
          <p:cNvPr id="3" name="Espace réservé du contenu 2"/>
          <p:cNvSpPr>
            <a:spLocks noGrp="1"/>
          </p:cNvSpPr>
          <p:nvPr>
            <p:ph idx="1"/>
          </p:nvPr>
        </p:nvSpPr>
        <p:spPr>
          <a:xfrm>
            <a:off x="457200" y="908720"/>
            <a:ext cx="8229600" cy="5760640"/>
          </a:xfrm>
        </p:spPr>
        <p:txBody>
          <a:bodyPr>
            <a:normAutofit/>
          </a:bodyPr>
          <a:lstStyle/>
          <a:p>
            <a:pPr marL="0" indent="0">
              <a:lnSpc>
                <a:spcPct val="150000"/>
              </a:lnSpc>
              <a:buNone/>
            </a:pPr>
            <a:r>
              <a:rPr lang="fr-FR" sz="2800" dirty="0">
                <a:latin typeface="Times New Roman" panose="02020603050405020304" pitchFamily="18" charset="0"/>
                <a:cs typeface="Times New Roman" panose="02020603050405020304" pitchFamily="18" charset="0"/>
              </a:rPr>
              <a:t>Les consommateurs de soins sont constitués  de la population en général  notamment</a:t>
            </a:r>
            <a:r>
              <a:rPr lang="en-US" sz="2800" dirty="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a:p>
            <a:pPr marL="514350" indent="-514350">
              <a:lnSpc>
                <a:spcPct val="150000"/>
              </a:lnSpc>
              <a:buFont typeface="Wingdings" pitchFamily="2" charset="2"/>
              <a:buChar char="v"/>
            </a:pPr>
            <a:r>
              <a:rPr lang="fr-FR" sz="2800" dirty="0">
                <a:latin typeface="Times New Roman" panose="02020603050405020304" pitchFamily="18" charset="0"/>
                <a:cs typeface="Times New Roman" panose="02020603050405020304" pitchFamily="18" charset="0"/>
              </a:rPr>
              <a:t>les enfants  de 0 </a:t>
            </a:r>
            <a:r>
              <a:rPr lang="fr-FR" sz="2800" dirty="0" smtClean="0">
                <a:latin typeface="Times New Roman" panose="02020603050405020304" pitchFamily="18" charset="0"/>
                <a:cs typeface="Times New Roman" panose="02020603050405020304" pitchFamily="18" charset="0"/>
              </a:rPr>
              <a:t>a 5 </a:t>
            </a:r>
            <a:r>
              <a:rPr lang="fr-FR" sz="2800" dirty="0">
                <a:latin typeface="Times New Roman" panose="02020603050405020304" pitchFamily="18" charset="0"/>
                <a:cs typeface="Times New Roman" panose="02020603050405020304" pitchFamily="18" charset="0"/>
              </a:rPr>
              <a:t>ans</a:t>
            </a:r>
          </a:p>
          <a:p>
            <a:pPr marL="514350" indent="-514350">
              <a:lnSpc>
                <a:spcPct val="150000"/>
              </a:lnSpc>
              <a:buFont typeface="Wingdings" pitchFamily="2" charset="2"/>
              <a:buChar char="v"/>
            </a:pPr>
            <a:r>
              <a:rPr lang="fr-FR" sz="2800" dirty="0">
                <a:latin typeface="Times New Roman" panose="02020603050405020304" pitchFamily="18" charset="0"/>
                <a:cs typeface="Times New Roman" panose="02020603050405020304" pitchFamily="18" charset="0"/>
              </a:rPr>
              <a:t>les femmes enceintes</a:t>
            </a:r>
          </a:p>
          <a:p>
            <a:pPr marL="514350" indent="-514350">
              <a:lnSpc>
                <a:spcPct val="150000"/>
              </a:lnSpc>
              <a:buFont typeface="Wingdings" pitchFamily="2" charset="2"/>
              <a:buChar char="v"/>
            </a:pPr>
            <a:r>
              <a:rPr lang="fr-FR" sz="2800" dirty="0">
                <a:latin typeface="Times New Roman" panose="02020603050405020304" pitchFamily="18" charset="0"/>
                <a:cs typeface="Times New Roman" panose="02020603050405020304" pitchFamily="18" charset="0"/>
              </a:rPr>
              <a:t>les personnes du 3</a:t>
            </a:r>
            <a:r>
              <a:rPr lang="fr-FR" sz="2800" baseline="30000" dirty="0">
                <a:latin typeface="Times New Roman" panose="02020603050405020304" pitchFamily="18" charset="0"/>
                <a:cs typeface="Times New Roman" panose="02020603050405020304" pitchFamily="18" charset="0"/>
              </a:rPr>
              <a:t>e</a:t>
            </a:r>
            <a:r>
              <a:rPr lang="fr-FR" sz="2800" dirty="0">
                <a:latin typeface="Times New Roman" panose="02020603050405020304" pitchFamily="18" charset="0"/>
                <a:cs typeface="Times New Roman" panose="02020603050405020304" pitchFamily="18" charset="0"/>
              </a:rPr>
              <a:t> âge</a:t>
            </a:r>
          </a:p>
          <a:p>
            <a:pPr marL="514350" indent="-514350">
              <a:lnSpc>
                <a:spcPct val="150000"/>
              </a:lnSpc>
              <a:buFont typeface="Wingdings" pitchFamily="2" charset="2"/>
              <a:buChar char="v"/>
            </a:pPr>
            <a:r>
              <a:rPr lang="fr-FR" sz="2800" dirty="0">
                <a:latin typeface="Times New Roman" panose="02020603050405020304" pitchFamily="18" charset="0"/>
                <a:cs typeface="Times New Roman" panose="02020603050405020304" pitchFamily="18" charset="0"/>
              </a:rPr>
              <a:t>Les personnes vivants avec le VIH</a:t>
            </a:r>
          </a:p>
          <a:p>
            <a:pPr marL="514350" indent="-514350">
              <a:lnSpc>
                <a:spcPct val="150000"/>
              </a:lnSpc>
              <a:buFont typeface="Wingdings" pitchFamily="2" charset="2"/>
              <a:buChar char="v"/>
            </a:pPr>
            <a:r>
              <a:rPr lang="fr-FR" sz="2800" dirty="0">
                <a:latin typeface="Times New Roman" panose="02020603050405020304" pitchFamily="18" charset="0"/>
                <a:cs typeface="Times New Roman" panose="02020603050405020304" pitchFamily="18" charset="0"/>
              </a:rPr>
              <a:t>Les </a:t>
            </a:r>
            <a:r>
              <a:rPr lang="fr-FR" sz="2800" dirty="0" smtClean="0">
                <a:latin typeface="Times New Roman" panose="02020603050405020304" pitchFamily="18" charset="0"/>
                <a:cs typeface="Times New Roman" panose="02020603050405020304" pitchFamily="18" charset="0"/>
              </a:rPr>
              <a:t>tuberculeux,,</a:t>
            </a:r>
          </a:p>
          <a:p>
            <a:pPr marL="0" indent="0">
              <a:lnSpc>
                <a:spcPct val="150000"/>
              </a:lnSpc>
              <a:buNone/>
            </a:pPr>
            <a:r>
              <a:rPr lang="fr-FR" sz="2800" b="1" dirty="0" smtClean="0">
                <a:latin typeface="Times New Roman" panose="02020603050405020304" pitchFamily="18" charset="0"/>
                <a:cs typeface="Times New Roman" panose="02020603050405020304" pitchFamily="18" charset="0"/>
              </a:rPr>
              <a:t>  Charte du patient hospitalisé</a:t>
            </a:r>
            <a:r>
              <a:rPr lang="fr-FR" sz="2800" dirty="0" smtClean="0">
                <a:latin typeface="Times New Roman" panose="02020603050405020304" pitchFamily="18" charset="0"/>
                <a:cs typeface="Times New Roman" panose="02020603050405020304" pitchFamily="18" charset="0"/>
              </a:rPr>
              <a:t> (1995), remise lors </a:t>
            </a:r>
          </a:p>
          <a:p>
            <a:endParaRPr lang="fr-FR" dirty="0"/>
          </a:p>
        </p:txBody>
      </p:sp>
    </p:spTree>
    <p:extLst>
      <p:ext uri="{BB962C8B-B14F-4D97-AF65-F5344CB8AC3E}">
        <p14:creationId xmlns:p14="http://schemas.microsoft.com/office/powerpoint/2010/main" val="35128121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576064"/>
          </a:xfrm>
        </p:spPr>
        <p:txBody>
          <a:bodyPr>
            <a:normAutofit/>
          </a:bodyPr>
          <a:lstStyle/>
          <a:p>
            <a:r>
              <a:rPr lang="en-US" sz="2800" b="1" dirty="0">
                <a:latin typeface="Times New Roman" pitchFamily="18" charset="0"/>
                <a:cs typeface="Times New Roman" pitchFamily="18" charset="0"/>
              </a:rPr>
              <a:t>Organisation </a:t>
            </a:r>
            <a:r>
              <a:rPr lang="en-US" sz="2800" b="1" dirty="0" smtClean="0">
                <a:latin typeface="Times New Roman" pitchFamily="18" charset="0"/>
                <a:cs typeface="Times New Roman" pitchFamily="18" charset="0"/>
              </a:rPr>
              <a:t>Systéme </a:t>
            </a:r>
            <a:r>
              <a:rPr lang="en-US" sz="2800" b="1" dirty="0">
                <a:latin typeface="Times New Roman" pitchFamily="18" charset="0"/>
                <a:cs typeface="Times New Roman" pitchFamily="18" charset="0"/>
              </a:rPr>
              <a:t>de santé</a:t>
            </a:r>
            <a:endParaRPr lang="fr-FR" sz="2800" dirty="0"/>
          </a:p>
        </p:txBody>
      </p:sp>
      <p:sp>
        <p:nvSpPr>
          <p:cNvPr id="3" name="Espace réservé du contenu 2"/>
          <p:cNvSpPr>
            <a:spLocks noGrp="1"/>
          </p:cNvSpPr>
          <p:nvPr>
            <p:ph idx="1"/>
          </p:nvPr>
        </p:nvSpPr>
        <p:spPr>
          <a:xfrm>
            <a:off x="251520" y="764704"/>
            <a:ext cx="8435280" cy="5976664"/>
          </a:xfrm>
        </p:spPr>
        <p:txBody>
          <a:bodyPr>
            <a:normAutofit fontScale="92500" lnSpcReduction="10000"/>
          </a:bodyPr>
          <a:lstStyle/>
          <a:p>
            <a:pPr lvl="1" algn="just">
              <a:lnSpc>
                <a:spcPct val="150000"/>
              </a:lnSpc>
              <a:buNone/>
            </a:pPr>
            <a:r>
              <a:rPr lang="fr-FR" sz="3000" dirty="0">
                <a:latin typeface="Times New Roman" pitchFamily="18" charset="0"/>
                <a:cs typeface="Times New Roman" pitchFamily="18" charset="0"/>
              </a:rPr>
              <a:t>Réunion de Lusaka en 1985: définit les trois niveaux du système de santé: </a:t>
            </a:r>
          </a:p>
          <a:p>
            <a:pPr marL="1428750" lvl="2" indent="-514350" algn="just">
              <a:lnSpc>
                <a:spcPct val="150000"/>
              </a:lnSpc>
              <a:buFont typeface="+mj-lt"/>
              <a:buAutoNum type="arabicPeriod"/>
            </a:pPr>
            <a:r>
              <a:rPr lang="fr-FR" sz="3000" dirty="0">
                <a:latin typeface="Times New Roman" pitchFamily="18" charset="0"/>
                <a:cs typeface="Times New Roman" pitchFamily="18" charset="0"/>
              </a:rPr>
              <a:t>Niveau central ou national: conception ou élaboration </a:t>
            </a:r>
          </a:p>
          <a:p>
            <a:pPr marL="1428750" lvl="2" indent="-514350" algn="just">
              <a:lnSpc>
                <a:spcPct val="150000"/>
              </a:lnSpc>
              <a:buFont typeface="+mj-lt"/>
              <a:buAutoNum type="arabicPeriod"/>
            </a:pPr>
            <a:r>
              <a:rPr lang="fr-FR" sz="3000" dirty="0">
                <a:latin typeface="Times New Roman" pitchFamily="18" charset="0"/>
                <a:cs typeface="Times New Roman" pitchFamily="18" charset="0"/>
              </a:rPr>
              <a:t>Niveau intermédiaire ou régional: supervision  </a:t>
            </a:r>
          </a:p>
          <a:p>
            <a:pPr marL="1428750" lvl="2" indent="-514350" algn="just">
              <a:lnSpc>
                <a:spcPct val="150000"/>
              </a:lnSpc>
              <a:buFont typeface="+mj-lt"/>
              <a:buAutoNum type="arabicPeriod"/>
            </a:pPr>
            <a:r>
              <a:rPr lang="fr-FR" sz="3000" dirty="0">
                <a:latin typeface="Times New Roman" pitchFamily="18" charset="0"/>
                <a:cs typeface="Times New Roman" pitchFamily="18" charset="0"/>
              </a:rPr>
              <a:t>Niveau départemental ou local: opérationnel ou mise en œuvre les activités de </a:t>
            </a:r>
            <a:r>
              <a:rPr lang="fr-FR" sz="3000" dirty="0" smtClean="0">
                <a:latin typeface="Times New Roman" pitchFamily="18" charset="0"/>
                <a:cs typeface="Times New Roman" pitchFamily="18" charset="0"/>
              </a:rPr>
              <a:t>santé</a:t>
            </a:r>
          </a:p>
          <a:p>
            <a:pPr marL="914400" lvl="2" indent="0" algn="just">
              <a:lnSpc>
                <a:spcPct val="150000"/>
              </a:lnSpc>
              <a:buNone/>
            </a:pPr>
            <a:r>
              <a:rPr lang="fr-FR" sz="3000" dirty="0" smtClean="0">
                <a:latin typeface="Times New Roman" pitchFamily="18" charset="0"/>
                <a:cs typeface="Times New Roman" pitchFamily="18" charset="0"/>
              </a:rPr>
              <a:t>Réunion </a:t>
            </a:r>
            <a:r>
              <a:rPr lang="fr-FR" sz="3000" dirty="0">
                <a:latin typeface="Times New Roman" pitchFamily="18" charset="0"/>
                <a:cs typeface="Times New Roman" pitchFamily="18" charset="0"/>
              </a:rPr>
              <a:t>de Harare en 1987: la zone opérationnelle est appelée DISTRICT.</a:t>
            </a:r>
          </a:p>
          <a:p>
            <a:pPr lvl="2" algn="just">
              <a:lnSpc>
                <a:spcPct val="150000"/>
              </a:lnSpc>
              <a:buFontTx/>
              <a:buChar char="-"/>
            </a:pPr>
            <a:endParaRPr lang="fr-FR" sz="2800"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17664805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Image 1" descr="http://www.sante.gouv.sn/IMG/gif/pyrami1.gif"/>
          <p:cNvPicPr>
            <a:picLocks noGrp="1" noChangeArrowheads="1"/>
          </p:cNvPicPr>
          <p:nvPr>
            <p:ph idx="1"/>
          </p:nvPr>
        </p:nvPicPr>
        <p:blipFill>
          <a:blip r:embed="rId2" cstate="print"/>
          <a:srcRect/>
          <a:stretch>
            <a:fillRect/>
          </a:stretch>
        </p:blipFill>
        <p:spPr bwMode="auto">
          <a:xfrm>
            <a:off x="251520" y="0"/>
            <a:ext cx="8712968" cy="7101408"/>
          </a:xfrm>
          <a:prstGeom prst="rect">
            <a:avLst/>
          </a:prstGeom>
          <a:noFill/>
          <a:ln w="9525">
            <a:noFill/>
            <a:miter lim="800000"/>
            <a:headEnd/>
            <a:tailEnd/>
          </a:ln>
        </p:spPr>
      </p:pic>
    </p:spTree>
    <p:extLst>
      <p:ext uri="{BB962C8B-B14F-4D97-AF65-F5344CB8AC3E}">
        <p14:creationId xmlns:p14="http://schemas.microsoft.com/office/powerpoint/2010/main" val="2316500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ACTE 3 DE LA DECENTRALISATION: VERS LA DESORGANISATION DU SYSTEME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274638"/>
            <a:ext cx="8640960" cy="6322714"/>
          </a:xfrm>
          <a:prstGeom prst="rect">
            <a:avLst/>
          </a:prstGeom>
          <a:noFill/>
          <a:ln>
            <a:noFill/>
          </a:ln>
        </p:spPr>
      </p:pic>
    </p:spTree>
    <p:extLst>
      <p:ext uri="{BB962C8B-B14F-4D97-AF65-F5344CB8AC3E}">
        <p14:creationId xmlns:p14="http://schemas.microsoft.com/office/powerpoint/2010/main" val="17295884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12. La référence pendant la grossesse et l'accouchement: concepts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74638"/>
            <a:ext cx="8496944" cy="6583362"/>
          </a:xfrm>
          <a:prstGeom prst="rect">
            <a:avLst/>
          </a:prstGeom>
          <a:noFill/>
          <a:ln>
            <a:noFill/>
          </a:ln>
        </p:spPr>
      </p:pic>
    </p:spTree>
    <p:extLst>
      <p:ext uri="{BB962C8B-B14F-4D97-AF65-F5344CB8AC3E}">
        <p14:creationId xmlns:p14="http://schemas.microsoft.com/office/powerpoint/2010/main" val="28298326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r>
              <a:rPr lang="en-US" sz="2800" b="1" dirty="0">
                <a:latin typeface="Times New Roman" pitchFamily="18" charset="0"/>
                <a:cs typeface="Times New Roman" pitchFamily="18" charset="0"/>
              </a:rPr>
              <a:t>Organisation Systéme de santé</a:t>
            </a:r>
            <a:endParaRPr lang="fr-FR" sz="2800" dirty="0"/>
          </a:p>
        </p:txBody>
      </p:sp>
      <p:sp>
        <p:nvSpPr>
          <p:cNvPr id="3" name="Espace réservé du contenu 2"/>
          <p:cNvSpPr>
            <a:spLocks noGrp="1"/>
          </p:cNvSpPr>
          <p:nvPr>
            <p:ph idx="1"/>
          </p:nvPr>
        </p:nvSpPr>
        <p:spPr>
          <a:xfrm>
            <a:off x="457200" y="692696"/>
            <a:ext cx="8229600" cy="6048672"/>
          </a:xfrm>
        </p:spPr>
        <p:txBody>
          <a:bodyPr>
            <a:normAutofit/>
          </a:bodyPr>
          <a:lstStyle/>
          <a:p>
            <a:pPr algn="just">
              <a:buFontTx/>
              <a:buChar char="-"/>
            </a:pPr>
            <a:r>
              <a:rPr lang="fr-FR" sz="2800" dirty="0">
                <a:latin typeface="Times New Roman" panose="02020603050405020304" pitchFamily="18" charset="0"/>
                <a:cs typeface="Times New Roman" panose="02020603050405020304" pitchFamily="18" charset="0"/>
              </a:rPr>
              <a:t>Le district sanitaire est constitué par:</a:t>
            </a:r>
          </a:p>
          <a:p>
            <a:pPr marL="971550" lvl="1" indent="-514350" algn="just">
              <a:buFont typeface="+mj-lt"/>
              <a:buAutoNum type="arabicPeriod"/>
            </a:pPr>
            <a:r>
              <a:rPr lang="fr-FR" dirty="0">
                <a:latin typeface="Times New Roman" panose="02020603050405020304" pitchFamily="18" charset="0"/>
                <a:cs typeface="Times New Roman" panose="02020603050405020304" pitchFamily="18" charset="0"/>
              </a:rPr>
              <a:t>un centre de santé ou hôpital de district ou centre de référence</a:t>
            </a:r>
          </a:p>
          <a:p>
            <a:pPr marL="971550" lvl="1" indent="-514350" algn="just">
              <a:buFont typeface="+mj-lt"/>
              <a:buAutoNum type="arabicPeriod"/>
            </a:pPr>
            <a:r>
              <a:rPr lang="fr-FR" dirty="0">
                <a:latin typeface="Times New Roman" panose="02020603050405020304" pitchFamily="18" charset="0"/>
                <a:cs typeface="Times New Roman" panose="02020603050405020304" pitchFamily="18" charset="0"/>
              </a:rPr>
              <a:t>des postes de santé et maternités rurales</a:t>
            </a:r>
          </a:p>
          <a:p>
            <a:pPr marL="971550" lvl="1" indent="-514350" algn="just">
              <a:buFont typeface="+mj-lt"/>
              <a:buAutoNum type="arabicPeriod"/>
            </a:pPr>
            <a:r>
              <a:rPr lang="en-US" dirty="0">
                <a:latin typeface="Times New Roman" panose="02020603050405020304" pitchFamily="18" charset="0"/>
                <a:cs typeface="Times New Roman" panose="02020603050405020304" pitchFamily="18" charset="0"/>
              </a:rPr>
              <a:t>Et l</a:t>
            </a:r>
            <a:r>
              <a:rPr lang="fr-FR" dirty="0">
                <a:latin typeface="Times New Roman" panose="02020603050405020304" pitchFamily="18" charset="0"/>
                <a:cs typeface="Times New Roman" panose="02020603050405020304" pitchFamily="18" charset="0"/>
              </a:rPr>
              <a:t>es</a:t>
            </a:r>
            <a:r>
              <a:rPr lang="en-US"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cases de santé.</a:t>
            </a:r>
          </a:p>
          <a:p>
            <a:pPr algn="just">
              <a:buFontTx/>
              <a:buChar char="-"/>
            </a:pPr>
            <a:r>
              <a:rPr lang="fr-FR" sz="2800" dirty="0">
                <a:latin typeface="Times New Roman" panose="02020603050405020304" pitchFamily="18" charset="0"/>
                <a:cs typeface="Times New Roman" panose="02020603050405020304" pitchFamily="18" charset="0"/>
              </a:rPr>
              <a:t>L’organisation des soins</a:t>
            </a:r>
            <a:r>
              <a:rPr lang="en-US" sz="2800" dirty="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est la suivante:</a:t>
            </a:r>
          </a:p>
          <a:p>
            <a:pPr marL="971550" lvl="1" indent="-514350" algn="just">
              <a:buFont typeface="+mj-lt"/>
              <a:buAutoNum type="arabicPeriod"/>
            </a:pPr>
            <a:r>
              <a:rPr lang="fr-FR" dirty="0">
                <a:latin typeface="Times New Roman" panose="02020603050405020304" pitchFamily="18" charset="0"/>
                <a:cs typeface="Times New Roman" panose="02020603050405020304" pitchFamily="18" charset="0"/>
              </a:rPr>
              <a:t>Soins </a:t>
            </a:r>
            <a:r>
              <a:rPr lang="fr-FR" dirty="0" smtClean="0">
                <a:latin typeface="Times New Roman" panose="02020603050405020304" pitchFamily="18" charset="0"/>
                <a:cs typeface="Times New Roman" panose="02020603050405020304" pitchFamily="18" charset="0"/>
              </a:rPr>
              <a:t>primaires: </a:t>
            </a:r>
            <a:r>
              <a:rPr lang="fr-FR" dirty="0">
                <a:latin typeface="Times New Roman" panose="02020603050405020304" pitchFamily="18" charset="0"/>
                <a:cs typeface="Times New Roman" panose="02020603050405020304" pitchFamily="18" charset="0"/>
              </a:rPr>
              <a:t>postes de santé (Paquet Minimum d’Activités) </a:t>
            </a:r>
          </a:p>
          <a:p>
            <a:pPr marL="971550" lvl="1" indent="-514350" algn="just">
              <a:buFont typeface="+mj-lt"/>
              <a:buAutoNum type="arabicPeriod"/>
            </a:pPr>
            <a:r>
              <a:rPr lang="fr-FR" dirty="0">
                <a:latin typeface="Times New Roman" panose="02020603050405020304" pitchFamily="18" charset="0"/>
                <a:cs typeface="Times New Roman" panose="02020603050405020304" pitchFamily="18" charset="0"/>
              </a:rPr>
              <a:t>Soins </a:t>
            </a:r>
            <a:r>
              <a:rPr lang="fr-FR" dirty="0" smtClean="0">
                <a:latin typeface="Times New Roman" panose="02020603050405020304" pitchFamily="18" charset="0"/>
                <a:cs typeface="Times New Roman" panose="02020603050405020304" pitchFamily="18" charset="0"/>
              </a:rPr>
              <a:t>secondaires :  </a:t>
            </a:r>
            <a:r>
              <a:rPr lang="fr-FR" dirty="0">
                <a:latin typeface="Times New Roman" panose="02020603050405020304" pitchFamily="18" charset="0"/>
                <a:cs typeface="Times New Roman" panose="02020603050405020304" pitchFamily="18" charset="0"/>
              </a:rPr>
              <a:t>centre de santé et hôpital de district </a:t>
            </a:r>
            <a:endParaRPr lang="fr-FR" dirty="0" smtClean="0">
              <a:latin typeface="Times New Roman" panose="02020603050405020304" pitchFamily="18" charset="0"/>
              <a:cs typeface="Times New Roman" panose="02020603050405020304" pitchFamily="18" charset="0"/>
            </a:endParaRPr>
          </a:p>
          <a:p>
            <a:pPr marL="971550" lvl="1" indent="-514350" algn="just">
              <a:buFont typeface="+mj-lt"/>
              <a:buAutoNum type="arabicPeriod"/>
            </a:pPr>
            <a:r>
              <a:rPr lang="fr-FR" dirty="0" smtClean="0">
                <a:latin typeface="Times New Roman" panose="02020603050405020304" pitchFamily="18" charset="0"/>
                <a:cs typeface="Times New Roman" panose="02020603050405020304" pitchFamily="18" charset="0"/>
              </a:rPr>
              <a:t>Soins </a:t>
            </a:r>
            <a:r>
              <a:rPr lang="fr-FR" dirty="0">
                <a:latin typeface="Times New Roman" panose="02020603050405020304" pitchFamily="18" charset="0"/>
                <a:cs typeface="Times New Roman" panose="02020603050405020304" pitchFamily="18" charset="0"/>
              </a:rPr>
              <a:t>tertiaires: Hôpitaux régionaux et CHU (Soins spécialisés)</a:t>
            </a:r>
          </a:p>
          <a:p>
            <a:endParaRPr lang="fr-FR" dirty="0"/>
          </a:p>
        </p:txBody>
      </p:sp>
    </p:spTree>
    <p:extLst>
      <p:ext uri="{BB962C8B-B14F-4D97-AF65-F5344CB8AC3E}">
        <p14:creationId xmlns:p14="http://schemas.microsoft.com/office/powerpoint/2010/main" val="17980476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2800" b="1" dirty="0" smtClean="0">
                <a:latin typeface="Times New Roman" pitchFamily="18" charset="0"/>
                <a:cs typeface="Times New Roman" pitchFamily="18" charset="0"/>
              </a:rPr>
              <a:t>En résumé : système </a:t>
            </a:r>
            <a:r>
              <a:rPr lang="fr-FR" sz="2800" b="1" dirty="0">
                <a:latin typeface="Times New Roman" pitchFamily="18" charset="0"/>
                <a:cs typeface="Times New Roman" pitchFamily="18" charset="0"/>
              </a:rPr>
              <a:t>de santé</a:t>
            </a:r>
            <a:endParaRPr lang="fr-FR" sz="2800" dirty="0"/>
          </a:p>
        </p:txBody>
      </p:sp>
      <p:sp>
        <p:nvSpPr>
          <p:cNvPr id="3" name="Espace réservé du contenu 2"/>
          <p:cNvSpPr>
            <a:spLocks noGrp="1"/>
          </p:cNvSpPr>
          <p:nvPr>
            <p:ph idx="1"/>
          </p:nvPr>
        </p:nvSpPr>
        <p:spPr>
          <a:xfrm>
            <a:off x="457200" y="1052736"/>
            <a:ext cx="8435280" cy="5544616"/>
          </a:xfrm>
        </p:spPr>
        <p:txBody>
          <a:bodyPr>
            <a:normAutofit/>
          </a:bodyPr>
          <a:lstStyle/>
          <a:p>
            <a:pPr algn="just">
              <a:lnSpc>
                <a:spcPct val="170000"/>
              </a:lnSpc>
              <a:buNone/>
            </a:pPr>
            <a:r>
              <a:rPr lang="en-US" altLang="ja-JP" sz="2800" dirty="0">
                <a:solidFill>
                  <a:srgbClr val="000000"/>
                </a:solidFill>
                <a:latin typeface="Times New Roman" pitchFamily="18" charset="0"/>
                <a:cs typeface="Times New Roman" pitchFamily="18" charset="0"/>
              </a:rPr>
              <a:t>Un système de santé se compose de toutes les</a:t>
            </a:r>
          </a:p>
          <a:p>
            <a:pPr algn="just">
              <a:lnSpc>
                <a:spcPct val="170000"/>
              </a:lnSpc>
              <a:buNone/>
            </a:pPr>
            <a:r>
              <a:rPr lang="en-US" altLang="ja-JP" sz="2800" dirty="0">
                <a:solidFill>
                  <a:srgbClr val="000000"/>
                </a:solidFill>
                <a:latin typeface="Times New Roman" pitchFamily="18" charset="0"/>
                <a:cs typeface="Times New Roman" pitchFamily="18" charset="0"/>
              </a:rPr>
              <a:t>organisations, personnes et actions orientées</a:t>
            </a:r>
          </a:p>
          <a:p>
            <a:pPr marL="514350" indent="-514350" algn="just">
              <a:lnSpc>
                <a:spcPct val="170000"/>
              </a:lnSpc>
              <a:buFont typeface="+mj-lt"/>
              <a:buAutoNum type="arabicPeriod"/>
            </a:pPr>
            <a:r>
              <a:rPr lang="en-US" altLang="ja-JP" sz="2800" dirty="0">
                <a:solidFill>
                  <a:srgbClr val="000000"/>
                </a:solidFill>
                <a:latin typeface="Times New Roman" pitchFamily="18" charset="0"/>
                <a:cs typeface="Times New Roman" pitchFamily="18" charset="0"/>
              </a:rPr>
              <a:t>Promotion de la santé, </a:t>
            </a:r>
          </a:p>
          <a:p>
            <a:pPr marL="514350" indent="-514350">
              <a:lnSpc>
                <a:spcPct val="170000"/>
              </a:lnSpc>
              <a:buFont typeface="+mj-lt"/>
              <a:buAutoNum type="arabicPeriod"/>
            </a:pPr>
            <a:r>
              <a:rPr lang="en-US" altLang="ja-JP" sz="2800" dirty="0">
                <a:solidFill>
                  <a:srgbClr val="000000"/>
                </a:solidFill>
                <a:latin typeface="Times New Roman" pitchFamily="18" charset="0"/>
                <a:cs typeface="Times New Roman" pitchFamily="18" charset="0"/>
              </a:rPr>
              <a:t>Restauration de la santé</a:t>
            </a:r>
          </a:p>
          <a:p>
            <a:pPr marL="514350" indent="-514350">
              <a:lnSpc>
                <a:spcPct val="150000"/>
              </a:lnSpc>
              <a:buFont typeface="+mj-lt"/>
              <a:buAutoNum type="arabicPeriod"/>
            </a:pPr>
            <a:r>
              <a:rPr lang="en-US" altLang="ja-JP" sz="2800" dirty="0">
                <a:solidFill>
                  <a:srgbClr val="000000"/>
                </a:solidFill>
                <a:latin typeface="Times New Roman" pitchFamily="18" charset="0"/>
                <a:cs typeface="Times New Roman" pitchFamily="18" charset="0"/>
              </a:rPr>
              <a:t>Maintien de la santé</a:t>
            </a:r>
            <a:endParaRPr lang="fr-FR" sz="2800" i="1" dirty="0">
              <a:latin typeface="Times New Roman" pitchFamily="18" charset="0"/>
              <a:cs typeface="Times New Roman" pitchFamily="18" charset="0"/>
            </a:endParaRPr>
          </a:p>
          <a:p>
            <a:pPr marL="0" indent="0">
              <a:lnSpc>
                <a:spcPct val="150000"/>
              </a:lnSpc>
              <a:buNone/>
            </a:pP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objectif </a:t>
            </a:r>
            <a:r>
              <a:rPr lang="fr-FR" sz="2800" dirty="0">
                <a:latin typeface="Times New Roman" panose="02020603050405020304" pitchFamily="18" charset="0"/>
                <a:cs typeface="Times New Roman" panose="02020603050405020304" pitchFamily="18" charset="0"/>
              </a:rPr>
              <a:t>l'amélioration de la santé de </a:t>
            </a:r>
            <a:r>
              <a:rPr lang="fr-FR" sz="2800" dirty="0" smtClean="0">
                <a:latin typeface="Times New Roman" panose="02020603050405020304" pitchFamily="18" charset="0"/>
                <a:cs typeface="Times New Roman" panose="02020603050405020304" pitchFamily="18" charset="0"/>
              </a:rPr>
              <a:t>la population</a:t>
            </a:r>
            <a:r>
              <a:rPr lang="fr-FR" sz="2800" dirty="0">
                <a:latin typeface="Times New Roman" panose="02020603050405020304" pitchFamily="18" charset="0"/>
                <a:cs typeface="Times New Roman" panose="02020603050405020304" pitchFamily="18" charset="0"/>
              </a:rPr>
              <a:t>.</a:t>
            </a:r>
            <a:endParaRPr lang="fr-FR" dirty="0"/>
          </a:p>
          <a:p>
            <a:endParaRPr lang="fr-FR" dirty="0"/>
          </a:p>
        </p:txBody>
      </p:sp>
      <p:sp>
        <p:nvSpPr>
          <p:cNvPr id="4" name="Flèche droite 3"/>
          <p:cNvSpPr/>
          <p:nvPr/>
        </p:nvSpPr>
        <p:spPr>
          <a:xfrm>
            <a:off x="683568" y="5373216"/>
            <a:ext cx="72008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97356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7013" y="214298"/>
            <a:ext cx="8631267" cy="1500190"/>
          </a:xfrm>
          <a:solidFill>
            <a:schemeClr val="bg1"/>
          </a:solidFill>
        </p:spPr>
        <p:txBody>
          <a:bodyPr>
            <a:normAutofit fontScale="90000"/>
          </a:bodyPr>
          <a:lstStyle/>
          <a:p>
            <a:r>
              <a:rPr lang="fr-FR" sz="3600" dirty="0" smtClean="0"/>
              <a:t>Cadre conceptuel du système de santé selon l’OMS:</a:t>
            </a:r>
            <a:r>
              <a:rPr lang="fr-FR" sz="2800" dirty="0" smtClean="0"/>
              <a:t/>
            </a:r>
            <a:br>
              <a:rPr lang="fr-FR" sz="2800" dirty="0" smtClean="0"/>
            </a:br>
            <a:r>
              <a:rPr lang="fr-FR" sz="2200" dirty="0" smtClean="0"/>
              <a:t>Fonctions, Indicateurs de performance, et Objectifs du système de santé</a:t>
            </a:r>
            <a:endParaRPr lang="fr-FR" sz="2800" dirty="0" smtClean="0"/>
          </a:p>
        </p:txBody>
      </p:sp>
      <p:grpSp>
        <p:nvGrpSpPr>
          <p:cNvPr id="21" name="Groupe 20"/>
          <p:cNvGrpSpPr/>
          <p:nvPr/>
        </p:nvGrpSpPr>
        <p:grpSpPr>
          <a:xfrm>
            <a:off x="155575" y="1993920"/>
            <a:ext cx="8634413" cy="4364038"/>
            <a:chOff x="155575" y="1565292"/>
            <a:chExt cx="8634413" cy="4364038"/>
          </a:xfrm>
        </p:grpSpPr>
        <p:sp>
          <p:nvSpPr>
            <p:cNvPr id="10243" name="Text Box 3"/>
            <p:cNvSpPr txBox="1">
              <a:spLocks noChangeArrowheads="1"/>
            </p:cNvSpPr>
            <p:nvPr/>
          </p:nvSpPr>
          <p:spPr bwMode="auto">
            <a:xfrm>
              <a:off x="155575" y="1655780"/>
              <a:ext cx="3349625" cy="336550"/>
            </a:xfrm>
            <a:prstGeom prst="rect">
              <a:avLst/>
            </a:prstGeom>
            <a:solidFill>
              <a:schemeClr val="accent3"/>
            </a:solidFill>
            <a:ln w="9525">
              <a:solidFill>
                <a:schemeClr val="tx1"/>
              </a:solidFill>
              <a:miter lim="800000"/>
              <a:headEnd/>
              <a:tailEnd/>
            </a:ln>
          </p:spPr>
          <p:txBody>
            <a:bodyPr>
              <a:spAutoFit/>
            </a:bodyPr>
            <a:lstStyle/>
            <a:p>
              <a:pPr algn="ctr">
                <a:spcBef>
                  <a:spcPct val="50000"/>
                </a:spcBef>
              </a:pPr>
              <a:r>
                <a:rPr lang="en-US" sz="1600"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rPr>
                <a:t> </a:t>
              </a:r>
              <a:r>
                <a:rPr lang="en-US" sz="1600" dirty="0">
                  <a:ln w="18415" cmpd="sng">
                    <a:solidFill>
                      <a:srgbClr val="FFFFFF"/>
                    </a:solidFill>
                    <a:prstDash val="solid"/>
                  </a:ln>
                  <a:solidFill>
                    <a:srgbClr val="FFFF00"/>
                  </a:solidFill>
                  <a:effectLst>
                    <a:outerShdw blurRad="63500" dir="3600000" algn="tl" rotWithShape="0">
                      <a:srgbClr val="000000">
                        <a:alpha val="70000"/>
                      </a:srgbClr>
                    </a:outerShdw>
                  </a:effectLst>
                </a:rPr>
                <a:t>FONCTIONS DU SYSTEME</a:t>
              </a:r>
            </a:p>
          </p:txBody>
        </p:sp>
        <p:sp>
          <p:nvSpPr>
            <p:cNvPr id="10244" name="Text Box 4"/>
            <p:cNvSpPr txBox="1">
              <a:spLocks noChangeArrowheads="1"/>
            </p:cNvSpPr>
            <p:nvPr/>
          </p:nvSpPr>
          <p:spPr bwMode="auto">
            <a:xfrm>
              <a:off x="5665788" y="1565292"/>
              <a:ext cx="3124200" cy="581025"/>
            </a:xfrm>
            <a:prstGeom prst="rect">
              <a:avLst/>
            </a:prstGeom>
            <a:solidFill>
              <a:srgbClr val="00B050"/>
            </a:solidFill>
            <a:ln w="9525">
              <a:solidFill>
                <a:schemeClr val="tx1"/>
              </a:solidFill>
              <a:miter lim="800000"/>
              <a:headEnd/>
              <a:tailEnd/>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50000"/>
                </a:spcBef>
              </a:pPr>
              <a:r>
                <a:rPr lang="en-US" sz="1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OBJECTIFS / RESULTATS DU SYSTEME</a:t>
              </a:r>
            </a:p>
          </p:txBody>
        </p:sp>
        <p:sp>
          <p:nvSpPr>
            <p:cNvPr id="10245" name="Rectangle 5"/>
            <p:cNvSpPr>
              <a:spLocks noChangeArrowheads="1"/>
            </p:cNvSpPr>
            <p:nvPr/>
          </p:nvSpPr>
          <p:spPr bwMode="auto">
            <a:xfrm>
              <a:off x="1135063" y="2208230"/>
              <a:ext cx="2057400" cy="609600"/>
            </a:xfrm>
            <a:prstGeom prst="rect">
              <a:avLst/>
            </a:prstGeom>
            <a:solidFill>
              <a:schemeClr val="accent3"/>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Administration</a:t>
              </a:r>
            </a:p>
            <a:p>
              <a:pPr algn="ctr"/>
              <a:endParaRPr lang="fr-FR" sz="14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246" name="Rectangle 6"/>
            <p:cNvSpPr>
              <a:spLocks noChangeArrowheads="1"/>
            </p:cNvSpPr>
            <p:nvPr/>
          </p:nvSpPr>
          <p:spPr bwMode="auto">
            <a:xfrm>
              <a:off x="1147763" y="3149617"/>
              <a:ext cx="2057400" cy="609600"/>
            </a:xfrm>
            <a:prstGeom prst="rect">
              <a:avLst/>
            </a:prstGeom>
            <a:solidFill>
              <a:schemeClr val="accent3"/>
            </a:solidFill>
            <a:ln w="9525">
              <a:solidFill>
                <a:schemeClr val="tx1"/>
              </a:solidFill>
              <a:miter lim="800000"/>
              <a:headEnd/>
              <a:tailEnd/>
            </a:ln>
          </p:spPr>
          <p:txBody>
            <a:bodyPr wrap="none" anchor="ctr"/>
            <a:lstStyle/>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Développement </a:t>
              </a:r>
            </a:p>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des ressources</a:t>
              </a:r>
            </a:p>
          </p:txBody>
        </p:sp>
        <p:sp>
          <p:nvSpPr>
            <p:cNvPr id="10247" name="Rectangle 7"/>
            <p:cNvSpPr>
              <a:spLocks noChangeArrowheads="1"/>
            </p:cNvSpPr>
            <p:nvPr/>
          </p:nvSpPr>
          <p:spPr bwMode="auto">
            <a:xfrm>
              <a:off x="1160463" y="3943367"/>
              <a:ext cx="2057400" cy="609600"/>
            </a:xfrm>
            <a:prstGeom prst="rect">
              <a:avLst/>
            </a:prstGeom>
            <a:solidFill>
              <a:schemeClr val="accent3"/>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Prestation de service</a:t>
              </a:r>
              <a:endParaRPr lang="en-US" sz="14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248" name="Rectangle 8"/>
            <p:cNvSpPr>
              <a:spLocks noChangeArrowheads="1"/>
            </p:cNvSpPr>
            <p:nvPr/>
          </p:nvSpPr>
          <p:spPr bwMode="auto">
            <a:xfrm>
              <a:off x="1135063" y="4781567"/>
              <a:ext cx="2057400" cy="1047750"/>
            </a:xfrm>
            <a:prstGeom prst="rect">
              <a:avLst/>
            </a:prstGeom>
            <a:solidFill>
              <a:schemeClr val="accent3"/>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Financement</a:t>
              </a:r>
            </a:p>
            <a:p>
              <a:pPr algn="ctr"/>
              <a:r>
                <a:rPr lang="fr-FR" sz="1400">
                  <a:ln w="18415" cmpd="sng">
                    <a:solidFill>
                      <a:srgbClr val="FFFFFF"/>
                    </a:solidFill>
                    <a:prstDash val="solid"/>
                  </a:ln>
                  <a:solidFill>
                    <a:srgbClr val="FFFFFF"/>
                  </a:solidFill>
                  <a:effectLst>
                    <a:outerShdw blurRad="63500" dir="3600000" algn="tl" rotWithShape="0">
                      <a:srgbClr val="000000">
                        <a:alpha val="70000"/>
                      </a:srgbClr>
                    </a:outerShdw>
                  </a:effectLst>
                </a:rPr>
                <a:t>(collecte, mise </a:t>
              </a:r>
            </a:p>
            <a:p>
              <a:pPr algn="ctr"/>
              <a:r>
                <a:rPr lang="fr-FR" sz="1400">
                  <a:ln w="18415" cmpd="sng">
                    <a:solidFill>
                      <a:srgbClr val="FFFFFF"/>
                    </a:solidFill>
                    <a:prstDash val="solid"/>
                  </a:ln>
                  <a:solidFill>
                    <a:srgbClr val="FFFFFF"/>
                  </a:solidFill>
                  <a:effectLst>
                    <a:outerShdw blurRad="63500" dir="3600000" algn="tl" rotWithShape="0">
                      <a:srgbClr val="000000">
                        <a:alpha val="70000"/>
                      </a:srgbClr>
                    </a:outerShdw>
                  </a:effectLst>
                </a:rPr>
                <a:t>en commun, et achat)</a:t>
              </a:r>
            </a:p>
          </p:txBody>
        </p:sp>
        <p:sp>
          <p:nvSpPr>
            <p:cNvPr id="10249" name="Rectangle 9"/>
            <p:cNvSpPr>
              <a:spLocks noChangeArrowheads="1"/>
            </p:cNvSpPr>
            <p:nvPr/>
          </p:nvSpPr>
          <p:spPr bwMode="auto">
            <a:xfrm>
              <a:off x="290513" y="2168542"/>
              <a:ext cx="533400" cy="3760788"/>
            </a:xfrm>
            <a:prstGeom prst="rect">
              <a:avLst/>
            </a:prstGeom>
            <a:solidFill>
              <a:schemeClr val="accent2"/>
            </a:solidFill>
            <a:ln w="9525">
              <a:solidFill>
                <a:schemeClr val="tx1"/>
              </a:solidFill>
              <a:miter lim="800000"/>
              <a:headEnd/>
              <a:tailEnd/>
            </a:ln>
          </p:spPr>
          <p:txBody>
            <a:bodyPr anchorCtr="1"/>
            <a:lstStyle/>
            <a:p>
              <a:pPr algn="ctr">
                <a:lnSpc>
                  <a:spcPct val="85000"/>
                </a:lnSpc>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I</a:t>
              </a: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N</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T</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R</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A</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N</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T</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S</a:t>
              </a:r>
            </a:p>
          </p:txBody>
        </p:sp>
        <p:sp>
          <p:nvSpPr>
            <p:cNvPr id="10250" name="Rectangle 10"/>
            <p:cNvSpPr>
              <a:spLocks noChangeArrowheads="1"/>
            </p:cNvSpPr>
            <p:nvPr/>
          </p:nvSpPr>
          <p:spPr bwMode="auto">
            <a:xfrm>
              <a:off x="6153150" y="3567130"/>
              <a:ext cx="2590800" cy="762000"/>
            </a:xfrm>
            <a:prstGeom prst="rect">
              <a:avLst/>
            </a:prstGeom>
            <a:solidFill>
              <a:srgbClr val="00B050"/>
            </a:solidFill>
            <a:ln w="9525">
              <a:solidFill>
                <a:schemeClr val="tx1"/>
              </a:solidFill>
              <a:miter lim="800000"/>
              <a:headEnd/>
              <a:tailEnd/>
            </a:ln>
          </p:spPr>
          <p:txBody>
            <a:bodyPr wrap="none" anchor="ctr"/>
            <a:lstStyle/>
            <a:p>
              <a:pPr algn="ctr"/>
              <a:r>
                <a:rPr lang="en-US">
                  <a:ln w="18415" cmpd="sng">
                    <a:solidFill>
                      <a:srgbClr val="FFFFFF"/>
                    </a:solidFill>
                    <a:prstDash val="solid"/>
                  </a:ln>
                  <a:solidFill>
                    <a:srgbClr val="FFFFFF"/>
                  </a:solidFill>
                  <a:effectLst>
                    <a:outerShdw blurRad="63500" dir="3600000" algn="tl" rotWithShape="0">
                      <a:srgbClr val="000000">
                        <a:alpha val="70000"/>
                      </a:srgbClr>
                    </a:outerShdw>
                  </a:effectLst>
                </a:rPr>
                <a:t>SANTE</a:t>
              </a:r>
            </a:p>
          </p:txBody>
        </p:sp>
        <p:sp>
          <p:nvSpPr>
            <p:cNvPr id="10251" name="Rectangle 11"/>
            <p:cNvSpPr>
              <a:spLocks noChangeArrowheads="1"/>
            </p:cNvSpPr>
            <p:nvPr/>
          </p:nvSpPr>
          <p:spPr bwMode="auto">
            <a:xfrm>
              <a:off x="5849938" y="2257442"/>
              <a:ext cx="2590800" cy="990600"/>
            </a:xfrm>
            <a:prstGeom prst="rect">
              <a:avLst/>
            </a:prstGeom>
            <a:solidFill>
              <a:srgbClr val="00B050"/>
            </a:solidFill>
            <a:ln w="9525">
              <a:solidFill>
                <a:schemeClr val="tx1"/>
              </a:solidFill>
              <a:miter lim="800000"/>
              <a:headEnd/>
              <a:tailEnd/>
            </a:ln>
          </p:spPr>
          <p:txBody>
            <a:bodyPr wrap="none" anchor="ctr"/>
            <a:lstStyle/>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Réactivité</a:t>
              </a:r>
            </a:p>
            <a:p>
              <a:pPr algn="ctr"/>
              <a:r>
                <a:rPr lang="fr-FR" sz="1400" dirty="0">
                  <a:ln w="18415" cmpd="sng">
                    <a:solidFill>
                      <a:srgbClr val="FFFFFF"/>
                    </a:solidFill>
                    <a:prstDash val="solid"/>
                  </a:ln>
                  <a:solidFill>
                    <a:srgbClr val="FFFFFF"/>
                  </a:solidFill>
                  <a:effectLst>
                    <a:outerShdw blurRad="63500" dir="3600000" algn="tl" rotWithShape="0">
                      <a:srgbClr val="000000">
                        <a:alpha val="70000"/>
                      </a:srgbClr>
                    </a:outerShdw>
                  </a:effectLst>
                </a:rPr>
                <a:t>(la manière dont les gens sont  </a:t>
              </a:r>
            </a:p>
            <a:p>
              <a:pPr algn="ctr"/>
              <a:r>
                <a:rPr lang="fr-FR" sz="1400" dirty="0">
                  <a:ln w="18415" cmpd="sng">
                    <a:solidFill>
                      <a:srgbClr val="FFFFFF"/>
                    </a:solidFill>
                    <a:prstDash val="solid"/>
                  </a:ln>
                  <a:solidFill>
                    <a:srgbClr val="FFFFFF"/>
                  </a:solidFill>
                  <a:effectLst>
                    <a:outerShdw blurRad="63500" dir="3600000" algn="tl" rotWithShape="0">
                      <a:srgbClr val="000000">
                        <a:alpha val="70000"/>
                      </a:srgbClr>
                    </a:outerShdw>
                  </a:effectLst>
                </a:rPr>
                <a:t>traitées et l’environnement</a:t>
              </a:r>
              <a:r>
                <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10252" name="Rectangle 12"/>
            <p:cNvSpPr>
              <a:spLocks noChangeArrowheads="1"/>
            </p:cNvSpPr>
            <p:nvPr/>
          </p:nvSpPr>
          <p:spPr bwMode="auto">
            <a:xfrm>
              <a:off x="6007100" y="4599005"/>
              <a:ext cx="2590800" cy="914400"/>
            </a:xfrm>
            <a:prstGeom prst="rect">
              <a:avLst/>
            </a:prstGeom>
            <a:solidFill>
              <a:srgbClr val="00B050"/>
            </a:solidFill>
            <a:ln w="9525">
              <a:solidFill>
                <a:schemeClr val="tx1"/>
              </a:solidFill>
              <a:miter lim="800000"/>
              <a:headEnd/>
              <a:tailEnd/>
            </a:ln>
          </p:spPr>
          <p:txBody>
            <a:bodyPr wrap="none" anchor="ctr"/>
            <a:lstStyle/>
            <a:p>
              <a:pPr algn="ctr"/>
              <a:r>
                <a:rPr lang="fr-FR" sz="1800">
                  <a:ln w="18415" cmpd="sng">
                    <a:solidFill>
                      <a:srgbClr val="FFFFFF"/>
                    </a:solidFill>
                    <a:prstDash val="solid"/>
                  </a:ln>
                  <a:solidFill>
                    <a:srgbClr val="FFFFFF"/>
                  </a:solidFill>
                  <a:effectLst>
                    <a:outerShdw blurRad="63500" dir="3600000" algn="tl" rotWithShape="0">
                      <a:srgbClr val="000000">
                        <a:alpha val="70000"/>
                      </a:srgbClr>
                    </a:outerShdw>
                  </a:effectLst>
                </a:rPr>
                <a:t>Contribution</a:t>
              </a:r>
            </a:p>
            <a:p>
              <a:pPr algn="ctr"/>
              <a:r>
                <a:rPr lang="fr-FR" sz="1800">
                  <a:ln w="18415" cmpd="sng">
                    <a:solidFill>
                      <a:srgbClr val="FFFFFF"/>
                    </a:solidFill>
                    <a:prstDash val="solid"/>
                  </a:ln>
                  <a:solidFill>
                    <a:srgbClr val="FFFFFF"/>
                  </a:solidFill>
                  <a:effectLst>
                    <a:outerShdw blurRad="63500" dir="3600000" algn="tl" rotWithShape="0">
                      <a:srgbClr val="000000">
                        <a:alpha val="70000"/>
                      </a:srgbClr>
                    </a:outerShdw>
                  </a:effectLst>
                </a:rPr>
                <a:t>Financière équitable</a:t>
              </a:r>
            </a:p>
          </p:txBody>
        </p:sp>
        <p:sp>
          <p:nvSpPr>
            <p:cNvPr id="10253" name="Rectangle 13"/>
            <p:cNvSpPr>
              <a:spLocks noChangeArrowheads="1"/>
            </p:cNvSpPr>
            <p:nvPr/>
          </p:nvSpPr>
          <p:spPr bwMode="auto">
            <a:xfrm>
              <a:off x="3924300" y="2238392"/>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Couverture</a:t>
              </a:r>
            </a:p>
          </p:txBody>
        </p:sp>
        <p:sp>
          <p:nvSpPr>
            <p:cNvPr id="10254" name="Rectangle 14"/>
            <p:cNvSpPr>
              <a:spLocks noChangeArrowheads="1"/>
            </p:cNvSpPr>
            <p:nvPr/>
          </p:nvSpPr>
          <p:spPr bwMode="auto">
            <a:xfrm>
              <a:off x="3905250" y="2821005"/>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Qualité</a:t>
              </a:r>
            </a:p>
          </p:txBody>
        </p:sp>
        <p:sp>
          <p:nvSpPr>
            <p:cNvPr id="10255" name="Rectangle 15"/>
            <p:cNvSpPr>
              <a:spLocks noChangeArrowheads="1"/>
            </p:cNvSpPr>
            <p:nvPr/>
          </p:nvSpPr>
          <p:spPr bwMode="auto">
            <a:xfrm>
              <a:off x="3910013" y="4668855"/>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Efficience</a:t>
              </a:r>
            </a:p>
          </p:txBody>
        </p:sp>
        <p:sp>
          <p:nvSpPr>
            <p:cNvPr id="10256" name="AutoShape 16"/>
            <p:cNvSpPr>
              <a:spLocks/>
            </p:cNvSpPr>
            <p:nvPr/>
          </p:nvSpPr>
          <p:spPr bwMode="auto">
            <a:xfrm>
              <a:off x="3382963" y="2646380"/>
              <a:ext cx="381000" cy="2438400"/>
            </a:xfrm>
            <a:prstGeom prst="rightBrace">
              <a:avLst>
                <a:gd name="adj1" fmla="val 53333"/>
                <a:gd name="adj2" fmla="val 50000"/>
              </a:avLst>
            </a:prstGeom>
            <a:noFill/>
            <a:ln w="50800">
              <a:solidFill>
                <a:schemeClr val="tx1"/>
              </a:solidFill>
              <a:round/>
              <a:headEnd/>
              <a:tailEnd/>
            </a:ln>
          </p:spPr>
          <p:txBody>
            <a:bodyPr wrap="none" anchor="ctr"/>
            <a:lstStyle/>
            <a:p>
              <a:endParaRPr lang="fr-FR"/>
            </a:p>
          </p:txBody>
        </p:sp>
        <p:sp>
          <p:nvSpPr>
            <p:cNvPr id="10257" name="AutoShape 17"/>
            <p:cNvSpPr>
              <a:spLocks/>
            </p:cNvSpPr>
            <p:nvPr/>
          </p:nvSpPr>
          <p:spPr bwMode="auto">
            <a:xfrm>
              <a:off x="5408613" y="2628917"/>
              <a:ext cx="381000" cy="2438400"/>
            </a:xfrm>
            <a:prstGeom prst="leftBrace">
              <a:avLst>
                <a:gd name="adj1" fmla="val 53333"/>
                <a:gd name="adj2" fmla="val 50000"/>
              </a:avLst>
            </a:prstGeom>
            <a:noFill/>
            <a:ln w="50800">
              <a:solidFill>
                <a:schemeClr val="tx1"/>
              </a:solidFill>
              <a:round/>
              <a:headEnd/>
              <a:tailEnd/>
            </a:ln>
          </p:spPr>
          <p:txBody>
            <a:bodyPr wrap="none" anchor="ctr"/>
            <a:lstStyle/>
            <a:p>
              <a:endParaRPr lang="fr-FR"/>
            </a:p>
          </p:txBody>
        </p:sp>
        <p:sp>
          <p:nvSpPr>
            <p:cNvPr id="10258" name="AutoShape 18"/>
            <p:cNvSpPr>
              <a:spLocks noChangeArrowheads="1"/>
            </p:cNvSpPr>
            <p:nvPr/>
          </p:nvSpPr>
          <p:spPr bwMode="auto">
            <a:xfrm>
              <a:off x="4010025" y="3275030"/>
              <a:ext cx="1371600" cy="1219200"/>
            </a:xfrm>
            <a:prstGeom prst="rightArrow">
              <a:avLst>
                <a:gd name="adj1" fmla="val 50000"/>
                <a:gd name="adj2" fmla="val 28125"/>
              </a:avLst>
            </a:prstGeom>
            <a:solidFill>
              <a:srgbClr val="808080"/>
            </a:solidFill>
            <a:ln w="25400">
              <a:solidFill>
                <a:schemeClr val="tx1"/>
              </a:solidFill>
              <a:miter lim="800000"/>
              <a:headEnd/>
              <a:tailEnd/>
            </a:ln>
          </p:spPr>
          <p:txBody>
            <a:bodyPr wrap="none" anchor="ctr"/>
            <a:lstStyle/>
            <a:p>
              <a:endParaRPr lang="fr-FR"/>
            </a:p>
          </p:txBody>
        </p:sp>
        <p:sp>
          <p:nvSpPr>
            <p:cNvPr id="10259" name="Rectangle 19"/>
            <p:cNvSpPr>
              <a:spLocks noChangeArrowheads="1"/>
            </p:cNvSpPr>
            <p:nvPr/>
          </p:nvSpPr>
          <p:spPr bwMode="auto">
            <a:xfrm>
              <a:off x="3929063" y="5203842"/>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Equité</a:t>
              </a:r>
            </a:p>
          </p:txBody>
        </p:sp>
        <p:sp>
          <p:nvSpPr>
            <p:cNvPr id="10260" name="Text Box 20"/>
            <p:cNvSpPr txBox="1">
              <a:spLocks noChangeArrowheads="1"/>
            </p:cNvSpPr>
            <p:nvPr/>
          </p:nvSpPr>
          <p:spPr bwMode="auto">
            <a:xfrm>
              <a:off x="3754438" y="1647842"/>
              <a:ext cx="1635125" cy="336550"/>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fr-F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Indicateurs</a:t>
              </a:r>
              <a:endParaRPr lang="fr-FR"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2" name="Groupe 21"/>
          <p:cNvGrpSpPr/>
          <p:nvPr/>
        </p:nvGrpSpPr>
        <p:grpSpPr>
          <a:xfrm>
            <a:off x="223867" y="1988840"/>
            <a:ext cx="8634413" cy="4364038"/>
            <a:chOff x="155575" y="1565292"/>
            <a:chExt cx="8634413" cy="4364038"/>
          </a:xfrm>
        </p:grpSpPr>
        <p:sp>
          <p:nvSpPr>
            <p:cNvPr id="23" name="Text Box 3"/>
            <p:cNvSpPr txBox="1">
              <a:spLocks noChangeArrowheads="1"/>
            </p:cNvSpPr>
            <p:nvPr/>
          </p:nvSpPr>
          <p:spPr bwMode="auto">
            <a:xfrm>
              <a:off x="155575" y="1655780"/>
              <a:ext cx="3349625" cy="336550"/>
            </a:xfrm>
            <a:prstGeom prst="rect">
              <a:avLst/>
            </a:prstGeom>
            <a:solidFill>
              <a:schemeClr val="accent3"/>
            </a:solidFill>
            <a:ln w="9525">
              <a:solidFill>
                <a:schemeClr val="tx1"/>
              </a:solidFill>
              <a:miter lim="800000"/>
              <a:headEnd/>
              <a:tailEnd/>
            </a:ln>
          </p:spPr>
          <p:txBody>
            <a:bodyPr>
              <a:spAutoFit/>
            </a:bodyPr>
            <a:lstStyle/>
            <a:p>
              <a:pPr algn="ctr">
                <a:spcBef>
                  <a:spcPct val="50000"/>
                </a:spcBef>
              </a:pPr>
              <a:r>
                <a:rPr lang="en-US" sz="1600"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rPr>
                <a:t> </a:t>
              </a:r>
              <a:r>
                <a:rPr lang="en-US" sz="1600" dirty="0">
                  <a:ln w="18415" cmpd="sng">
                    <a:solidFill>
                      <a:srgbClr val="FFFFFF"/>
                    </a:solidFill>
                    <a:prstDash val="solid"/>
                  </a:ln>
                  <a:solidFill>
                    <a:srgbClr val="FFFF00"/>
                  </a:solidFill>
                  <a:effectLst>
                    <a:outerShdw blurRad="63500" dir="3600000" algn="tl" rotWithShape="0">
                      <a:srgbClr val="000000">
                        <a:alpha val="70000"/>
                      </a:srgbClr>
                    </a:outerShdw>
                  </a:effectLst>
                </a:rPr>
                <a:t>FONCTIONS DU SYSTEME</a:t>
              </a:r>
            </a:p>
          </p:txBody>
        </p:sp>
        <p:sp>
          <p:nvSpPr>
            <p:cNvPr id="24" name="Text Box 4"/>
            <p:cNvSpPr txBox="1">
              <a:spLocks noChangeArrowheads="1"/>
            </p:cNvSpPr>
            <p:nvPr/>
          </p:nvSpPr>
          <p:spPr bwMode="auto">
            <a:xfrm>
              <a:off x="5665788" y="1565292"/>
              <a:ext cx="3124200" cy="581025"/>
            </a:xfrm>
            <a:prstGeom prst="rect">
              <a:avLst/>
            </a:prstGeom>
            <a:solidFill>
              <a:srgbClr val="00B050"/>
            </a:solidFill>
            <a:ln w="9525">
              <a:solidFill>
                <a:schemeClr val="tx1"/>
              </a:solidFill>
              <a:miter lim="800000"/>
              <a:headEnd/>
              <a:tailEnd/>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ct val="50000"/>
                </a:spcBef>
              </a:pPr>
              <a:r>
                <a:rPr lang="en-US" sz="1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OBJECTIFS </a:t>
              </a:r>
              <a:r>
                <a:rPr lang="en-US" sz="1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RESULTATS DU SYSTEME</a:t>
              </a:r>
            </a:p>
          </p:txBody>
        </p:sp>
        <p:sp>
          <p:nvSpPr>
            <p:cNvPr id="25" name="Rectangle 5"/>
            <p:cNvSpPr>
              <a:spLocks noChangeArrowheads="1"/>
            </p:cNvSpPr>
            <p:nvPr/>
          </p:nvSpPr>
          <p:spPr bwMode="auto">
            <a:xfrm>
              <a:off x="1135063" y="2208230"/>
              <a:ext cx="2057400" cy="609600"/>
            </a:xfrm>
            <a:prstGeom prst="rect">
              <a:avLst/>
            </a:prstGeom>
            <a:solidFill>
              <a:schemeClr val="accent3"/>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Administration</a:t>
              </a:r>
            </a:p>
            <a:p>
              <a:pPr algn="ctr"/>
              <a:endParaRPr lang="fr-FR" sz="14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6" name="Rectangle 6"/>
            <p:cNvSpPr>
              <a:spLocks noChangeArrowheads="1"/>
            </p:cNvSpPr>
            <p:nvPr/>
          </p:nvSpPr>
          <p:spPr bwMode="auto">
            <a:xfrm>
              <a:off x="1147763" y="3149617"/>
              <a:ext cx="2057400" cy="609600"/>
            </a:xfrm>
            <a:prstGeom prst="rect">
              <a:avLst/>
            </a:prstGeom>
            <a:solidFill>
              <a:schemeClr val="accent3"/>
            </a:solidFill>
            <a:ln w="9525">
              <a:solidFill>
                <a:schemeClr val="tx1"/>
              </a:solidFill>
              <a:miter lim="800000"/>
              <a:headEnd/>
              <a:tailEnd/>
            </a:ln>
          </p:spPr>
          <p:txBody>
            <a:bodyPr wrap="none" anchor="ctr"/>
            <a:lstStyle/>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Développement </a:t>
              </a:r>
            </a:p>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des ressources</a:t>
              </a:r>
            </a:p>
          </p:txBody>
        </p:sp>
        <p:sp>
          <p:nvSpPr>
            <p:cNvPr id="27" name="Rectangle 7"/>
            <p:cNvSpPr>
              <a:spLocks noChangeArrowheads="1"/>
            </p:cNvSpPr>
            <p:nvPr/>
          </p:nvSpPr>
          <p:spPr bwMode="auto">
            <a:xfrm>
              <a:off x="1160463" y="3943367"/>
              <a:ext cx="2057400" cy="609600"/>
            </a:xfrm>
            <a:prstGeom prst="rect">
              <a:avLst/>
            </a:prstGeom>
            <a:solidFill>
              <a:schemeClr val="accent3"/>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Prestation de service</a:t>
              </a:r>
              <a:endParaRPr lang="en-US" sz="14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8" name="Rectangle 8"/>
            <p:cNvSpPr>
              <a:spLocks noChangeArrowheads="1"/>
            </p:cNvSpPr>
            <p:nvPr/>
          </p:nvSpPr>
          <p:spPr bwMode="auto">
            <a:xfrm>
              <a:off x="1135063" y="4781567"/>
              <a:ext cx="2057400" cy="1047750"/>
            </a:xfrm>
            <a:prstGeom prst="rect">
              <a:avLst/>
            </a:prstGeom>
            <a:solidFill>
              <a:schemeClr val="accent3"/>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Financement</a:t>
              </a:r>
            </a:p>
            <a:p>
              <a:pPr algn="ctr"/>
              <a:r>
                <a:rPr lang="fr-FR" sz="1400">
                  <a:ln w="18415" cmpd="sng">
                    <a:solidFill>
                      <a:srgbClr val="FFFFFF"/>
                    </a:solidFill>
                    <a:prstDash val="solid"/>
                  </a:ln>
                  <a:solidFill>
                    <a:srgbClr val="FFFFFF"/>
                  </a:solidFill>
                  <a:effectLst>
                    <a:outerShdw blurRad="63500" dir="3600000" algn="tl" rotWithShape="0">
                      <a:srgbClr val="000000">
                        <a:alpha val="70000"/>
                      </a:srgbClr>
                    </a:outerShdw>
                  </a:effectLst>
                </a:rPr>
                <a:t>(collecte, mise </a:t>
              </a:r>
            </a:p>
            <a:p>
              <a:pPr algn="ctr"/>
              <a:r>
                <a:rPr lang="fr-FR" sz="1400">
                  <a:ln w="18415" cmpd="sng">
                    <a:solidFill>
                      <a:srgbClr val="FFFFFF"/>
                    </a:solidFill>
                    <a:prstDash val="solid"/>
                  </a:ln>
                  <a:solidFill>
                    <a:srgbClr val="FFFFFF"/>
                  </a:solidFill>
                  <a:effectLst>
                    <a:outerShdw blurRad="63500" dir="3600000" algn="tl" rotWithShape="0">
                      <a:srgbClr val="000000">
                        <a:alpha val="70000"/>
                      </a:srgbClr>
                    </a:outerShdw>
                  </a:effectLst>
                </a:rPr>
                <a:t>en commun, et achat)</a:t>
              </a:r>
            </a:p>
          </p:txBody>
        </p:sp>
        <p:sp>
          <p:nvSpPr>
            <p:cNvPr id="29" name="Rectangle 9"/>
            <p:cNvSpPr>
              <a:spLocks noChangeArrowheads="1"/>
            </p:cNvSpPr>
            <p:nvPr/>
          </p:nvSpPr>
          <p:spPr bwMode="auto">
            <a:xfrm>
              <a:off x="290513" y="2168542"/>
              <a:ext cx="533400" cy="3760788"/>
            </a:xfrm>
            <a:prstGeom prst="rect">
              <a:avLst/>
            </a:prstGeom>
            <a:solidFill>
              <a:schemeClr val="accent2"/>
            </a:solidFill>
            <a:ln w="9525">
              <a:solidFill>
                <a:schemeClr val="tx1"/>
              </a:solidFill>
              <a:miter lim="800000"/>
              <a:headEnd/>
              <a:tailEnd/>
            </a:ln>
          </p:spPr>
          <p:txBody>
            <a:bodyPr anchorCtr="1"/>
            <a:lstStyle/>
            <a:p>
              <a:pPr algn="ctr">
                <a:lnSpc>
                  <a:spcPct val="85000"/>
                </a:lnSpc>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I</a:t>
              </a: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N</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T</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R</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A</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N</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T</a:t>
              </a:r>
            </a:p>
            <a:p>
              <a:pPr algn="ctr">
                <a:lnSpc>
                  <a:spcPct val="85000"/>
                </a:lnSpc>
              </a:pPr>
              <a:endPar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lnSpc>
                  <a:spcPct val="85000"/>
                </a:lnSpc>
              </a:pPr>
              <a:r>
                <a:rPr lang="en-US" sz="1800" dirty="0">
                  <a:ln w="18415" cmpd="sng">
                    <a:solidFill>
                      <a:srgbClr val="FFFFFF"/>
                    </a:solidFill>
                    <a:prstDash val="solid"/>
                  </a:ln>
                  <a:solidFill>
                    <a:srgbClr val="FFFFFF"/>
                  </a:solidFill>
                  <a:effectLst>
                    <a:outerShdw blurRad="63500" dir="3600000" algn="tl" rotWithShape="0">
                      <a:srgbClr val="000000">
                        <a:alpha val="70000"/>
                      </a:srgbClr>
                    </a:outerShdw>
                  </a:effectLst>
                </a:rPr>
                <a:t>S</a:t>
              </a:r>
            </a:p>
          </p:txBody>
        </p:sp>
        <p:sp>
          <p:nvSpPr>
            <p:cNvPr id="30" name="Rectangle 10"/>
            <p:cNvSpPr>
              <a:spLocks noChangeArrowheads="1"/>
            </p:cNvSpPr>
            <p:nvPr/>
          </p:nvSpPr>
          <p:spPr bwMode="auto">
            <a:xfrm>
              <a:off x="6153150" y="3567130"/>
              <a:ext cx="2590800" cy="762000"/>
            </a:xfrm>
            <a:prstGeom prst="rect">
              <a:avLst/>
            </a:prstGeom>
            <a:solidFill>
              <a:srgbClr val="00B050"/>
            </a:solidFill>
            <a:ln w="9525">
              <a:solidFill>
                <a:schemeClr val="tx1"/>
              </a:solidFill>
              <a:miter lim="800000"/>
              <a:headEnd/>
              <a:tailEnd/>
            </a:ln>
          </p:spPr>
          <p:txBody>
            <a:bodyPr wrap="none" anchor="ctr"/>
            <a:lstStyle/>
            <a:p>
              <a:pPr algn="ctr"/>
              <a:r>
                <a:rPr lang="en-US">
                  <a:ln w="18415" cmpd="sng">
                    <a:solidFill>
                      <a:srgbClr val="FFFFFF"/>
                    </a:solidFill>
                    <a:prstDash val="solid"/>
                  </a:ln>
                  <a:solidFill>
                    <a:srgbClr val="FFFFFF"/>
                  </a:solidFill>
                  <a:effectLst>
                    <a:outerShdw blurRad="63500" dir="3600000" algn="tl" rotWithShape="0">
                      <a:srgbClr val="000000">
                        <a:alpha val="70000"/>
                      </a:srgbClr>
                    </a:outerShdw>
                  </a:effectLst>
                </a:rPr>
                <a:t>SANTE</a:t>
              </a:r>
            </a:p>
          </p:txBody>
        </p:sp>
        <p:sp>
          <p:nvSpPr>
            <p:cNvPr id="31" name="Rectangle 11"/>
            <p:cNvSpPr>
              <a:spLocks noChangeArrowheads="1"/>
            </p:cNvSpPr>
            <p:nvPr/>
          </p:nvSpPr>
          <p:spPr bwMode="auto">
            <a:xfrm>
              <a:off x="5849938" y="2257442"/>
              <a:ext cx="2590800" cy="990600"/>
            </a:xfrm>
            <a:prstGeom prst="rect">
              <a:avLst/>
            </a:prstGeom>
            <a:solidFill>
              <a:srgbClr val="00B050"/>
            </a:solidFill>
            <a:ln w="9525">
              <a:solidFill>
                <a:schemeClr val="tx1"/>
              </a:solidFill>
              <a:miter lim="800000"/>
              <a:headEnd/>
              <a:tailEnd/>
            </a:ln>
          </p:spPr>
          <p:txBody>
            <a:bodyPr wrap="none" anchor="ctr"/>
            <a:lstStyle/>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Réactivité</a:t>
              </a:r>
            </a:p>
            <a:p>
              <a:pPr algn="ctr"/>
              <a:r>
                <a:rPr lang="fr-FR" sz="1400" dirty="0">
                  <a:ln w="18415" cmpd="sng">
                    <a:solidFill>
                      <a:srgbClr val="FFFFFF"/>
                    </a:solidFill>
                    <a:prstDash val="solid"/>
                  </a:ln>
                  <a:solidFill>
                    <a:srgbClr val="FFFFFF"/>
                  </a:solidFill>
                  <a:effectLst>
                    <a:outerShdw blurRad="63500" dir="3600000" algn="tl" rotWithShape="0">
                      <a:srgbClr val="000000">
                        <a:alpha val="70000"/>
                      </a:srgbClr>
                    </a:outerShdw>
                  </a:effectLst>
                </a:rPr>
                <a:t>(la manière dont les gens sont  </a:t>
              </a:r>
            </a:p>
            <a:p>
              <a:pPr algn="ctr"/>
              <a:r>
                <a:rPr lang="fr-FR" sz="1400" dirty="0">
                  <a:ln w="18415" cmpd="sng">
                    <a:solidFill>
                      <a:srgbClr val="FFFFFF"/>
                    </a:solidFill>
                    <a:prstDash val="solid"/>
                  </a:ln>
                  <a:solidFill>
                    <a:srgbClr val="FFFFFF"/>
                  </a:solidFill>
                  <a:effectLst>
                    <a:outerShdw blurRad="63500" dir="3600000" algn="tl" rotWithShape="0">
                      <a:srgbClr val="000000">
                        <a:alpha val="70000"/>
                      </a:srgbClr>
                    </a:outerShdw>
                  </a:effectLst>
                </a:rPr>
                <a:t>traitées et l’environnement</a:t>
              </a:r>
              <a:r>
                <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32" name="Rectangle 12"/>
            <p:cNvSpPr>
              <a:spLocks noChangeArrowheads="1"/>
            </p:cNvSpPr>
            <p:nvPr/>
          </p:nvSpPr>
          <p:spPr bwMode="auto">
            <a:xfrm>
              <a:off x="6007100" y="4599005"/>
              <a:ext cx="2590800" cy="914400"/>
            </a:xfrm>
            <a:prstGeom prst="rect">
              <a:avLst/>
            </a:prstGeom>
            <a:solidFill>
              <a:srgbClr val="00B050"/>
            </a:solidFill>
            <a:ln w="9525">
              <a:solidFill>
                <a:schemeClr val="tx1"/>
              </a:solidFill>
              <a:miter lim="800000"/>
              <a:headEnd/>
              <a:tailEnd/>
            </a:ln>
          </p:spPr>
          <p:txBody>
            <a:bodyPr wrap="none" anchor="ctr"/>
            <a:lstStyle/>
            <a:p>
              <a:pPr algn="ctr"/>
              <a:r>
                <a:rPr lang="fr-FR" sz="1800">
                  <a:ln w="18415" cmpd="sng">
                    <a:solidFill>
                      <a:srgbClr val="FFFFFF"/>
                    </a:solidFill>
                    <a:prstDash val="solid"/>
                  </a:ln>
                  <a:solidFill>
                    <a:srgbClr val="FFFFFF"/>
                  </a:solidFill>
                  <a:effectLst>
                    <a:outerShdw blurRad="63500" dir="3600000" algn="tl" rotWithShape="0">
                      <a:srgbClr val="000000">
                        <a:alpha val="70000"/>
                      </a:srgbClr>
                    </a:outerShdw>
                  </a:effectLst>
                </a:rPr>
                <a:t>Contribution</a:t>
              </a:r>
            </a:p>
            <a:p>
              <a:pPr algn="ctr"/>
              <a:r>
                <a:rPr lang="fr-FR" sz="1800">
                  <a:ln w="18415" cmpd="sng">
                    <a:solidFill>
                      <a:srgbClr val="FFFFFF"/>
                    </a:solidFill>
                    <a:prstDash val="solid"/>
                  </a:ln>
                  <a:solidFill>
                    <a:srgbClr val="FFFFFF"/>
                  </a:solidFill>
                  <a:effectLst>
                    <a:outerShdw blurRad="63500" dir="3600000" algn="tl" rotWithShape="0">
                      <a:srgbClr val="000000">
                        <a:alpha val="70000"/>
                      </a:srgbClr>
                    </a:outerShdw>
                  </a:effectLst>
                </a:rPr>
                <a:t>Financière équitable</a:t>
              </a:r>
            </a:p>
          </p:txBody>
        </p:sp>
        <p:sp>
          <p:nvSpPr>
            <p:cNvPr id="33" name="Rectangle 13"/>
            <p:cNvSpPr>
              <a:spLocks noChangeArrowheads="1"/>
            </p:cNvSpPr>
            <p:nvPr/>
          </p:nvSpPr>
          <p:spPr bwMode="auto">
            <a:xfrm>
              <a:off x="3924300" y="2238392"/>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dirty="0">
                  <a:ln w="18415" cmpd="sng">
                    <a:solidFill>
                      <a:srgbClr val="FFFFFF"/>
                    </a:solidFill>
                    <a:prstDash val="solid"/>
                  </a:ln>
                  <a:solidFill>
                    <a:srgbClr val="FFFFFF"/>
                  </a:solidFill>
                  <a:effectLst>
                    <a:outerShdw blurRad="63500" dir="3600000" algn="tl" rotWithShape="0">
                      <a:srgbClr val="000000">
                        <a:alpha val="70000"/>
                      </a:srgbClr>
                    </a:outerShdw>
                  </a:effectLst>
                </a:rPr>
                <a:t>Couverture</a:t>
              </a:r>
            </a:p>
          </p:txBody>
        </p:sp>
        <p:sp>
          <p:nvSpPr>
            <p:cNvPr id="34" name="Rectangle 14"/>
            <p:cNvSpPr>
              <a:spLocks noChangeArrowheads="1"/>
            </p:cNvSpPr>
            <p:nvPr/>
          </p:nvSpPr>
          <p:spPr bwMode="auto">
            <a:xfrm>
              <a:off x="3905250" y="2821005"/>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Qualité</a:t>
              </a:r>
            </a:p>
          </p:txBody>
        </p:sp>
        <p:sp>
          <p:nvSpPr>
            <p:cNvPr id="35" name="Rectangle 15"/>
            <p:cNvSpPr>
              <a:spLocks noChangeArrowheads="1"/>
            </p:cNvSpPr>
            <p:nvPr/>
          </p:nvSpPr>
          <p:spPr bwMode="auto">
            <a:xfrm>
              <a:off x="3910013" y="4668855"/>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Efficience</a:t>
              </a:r>
            </a:p>
          </p:txBody>
        </p:sp>
        <p:sp>
          <p:nvSpPr>
            <p:cNvPr id="36" name="AutoShape 16"/>
            <p:cNvSpPr>
              <a:spLocks/>
            </p:cNvSpPr>
            <p:nvPr/>
          </p:nvSpPr>
          <p:spPr bwMode="auto">
            <a:xfrm>
              <a:off x="3382963" y="2646380"/>
              <a:ext cx="381000" cy="2438400"/>
            </a:xfrm>
            <a:prstGeom prst="rightBrace">
              <a:avLst>
                <a:gd name="adj1" fmla="val 53333"/>
                <a:gd name="adj2" fmla="val 50000"/>
              </a:avLst>
            </a:prstGeom>
            <a:noFill/>
            <a:ln w="50800">
              <a:solidFill>
                <a:schemeClr val="tx1"/>
              </a:solidFill>
              <a:round/>
              <a:headEnd/>
              <a:tailEnd/>
            </a:ln>
          </p:spPr>
          <p:txBody>
            <a:bodyPr wrap="none" anchor="ctr"/>
            <a:lstStyle/>
            <a:p>
              <a:endParaRPr lang="fr-FR"/>
            </a:p>
          </p:txBody>
        </p:sp>
        <p:sp>
          <p:nvSpPr>
            <p:cNvPr id="37" name="AutoShape 17"/>
            <p:cNvSpPr>
              <a:spLocks/>
            </p:cNvSpPr>
            <p:nvPr/>
          </p:nvSpPr>
          <p:spPr bwMode="auto">
            <a:xfrm>
              <a:off x="5408613" y="2628917"/>
              <a:ext cx="381000" cy="2438400"/>
            </a:xfrm>
            <a:prstGeom prst="leftBrace">
              <a:avLst>
                <a:gd name="adj1" fmla="val 53333"/>
                <a:gd name="adj2" fmla="val 50000"/>
              </a:avLst>
            </a:prstGeom>
            <a:noFill/>
            <a:ln w="50800">
              <a:solidFill>
                <a:schemeClr val="tx1"/>
              </a:solidFill>
              <a:round/>
              <a:headEnd/>
              <a:tailEnd/>
            </a:ln>
          </p:spPr>
          <p:txBody>
            <a:bodyPr wrap="none" anchor="ctr"/>
            <a:lstStyle/>
            <a:p>
              <a:endParaRPr lang="fr-FR"/>
            </a:p>
          </p:txBody>
        </p:sp>
        <p:sp>
          <p:nvSpPr>
            <p:cNvPr id="38" name="AutoShape 18"/>
            <p:cNvSpPr>
              <a:spLocks noChangeArrowheads="1"/>
            </p:cNvSpPr>
            <p:nvPr/>
          </p:nvSpPr>
          <p:spPr bwMode="auto">
            <a:xfrm>
              <a:off x="4010025" y="3275030"/>
              <a:ext cx="1371600" cy="1219200"/>
            </a:xfrm>
            <a:prstGeom prst="rightArrow">
              <a:avLst>
                <a:gd name="adj1" fmla="val 50000"/>
                <a:gd name="adj2" fmla="val 28125"/>
              </a:avLst>
            </a:prstGeom>
            <a:solidFill>
              <a:srgbClr val="808080"/>
            </a:solidFill>
            <a:ln w="25400">
              <a:solidFill>
                <a:schemeClr val="tx1"/>
              </a:solidFill>
              <a:miter lim="800000"/>
              <a:headEnd/>
              <a:tailEnd/>
            </a:ln>
          </p:spPr>
          <p:txBody>
            <a:bodyPr wrap="none" anchor="ctr"/>
            <a:lstStyle/>
            <a:p>
              <a:endParaRPr lang="fr-FR"/>
            </a:p>
          </p:txBody>
        </p:sp>
        <p:sp>
          <p:nvSpPr>
            <p:cNvPr id="39" name="Rectangle 19"/>
            <p:cNvSpPr>
              <a:spLocks noChangeArrowheads="1"/>
            </p:cNvSpPr>
            <p:nvPr/>
          </p:nvSpPr>
          <p:spPr bwMode="auto">
            <a:xfrm>
              <a:off x="3929063" y="5203842"/>
              <a:ext cx="1371600" cy="304800"/>
            </a:xfrm>
            <a:prstGeom prst="rect">
              <a:avLst/>
            </a:prstGeom>
            <a:solidFill>
              <a:schemeClr val="accent1"/>
            </a:solidFill>
            <a:ln w="9525">
              <a:solidFill>
                <a:schemeClr val="tx1"/>
              </a:solidFill>
              <a:miter lim="800000"/>
              <a:headEnd/>
              <a:tailEnd/>
            </a:ln>
          </p:spPr>
          <p:txBody>
            <a:bodyPr wrap="none" anchor="ctr"/>
            <a:lstStyle/>
            <a:p>
              <a:pPr algn="ctr"/>
              <a:r>
                <a:rPr lang="fr-FR" sz="1600">
                  <a:ln w="18415" cmpd="sng">
                    <a:solidFill>
                      <a:srgbClr val="FFFFFF"/>
                    </a:solidFill>
                    <a:prstDash val="solid"/>
                  </a:ln>
                  <a:solidFill>
                    <a:srgbClr val="FFFFFF"/>
                  </a:solidFill>
                  <a:effectLst>
                    <a:outerShdw blurRad="63500" dir="3600000" algn="tl" rotWithShape="0">
                      <a:srgbClr val="000000">
                        <a:alpha val="70000"/>
                      </a:srgbClr>
                    </a:outerShdw>
                  </a:effectLst>
                </a:rPr>
                <a:t>Equité</a:t>
              </a:r>
            </a:p>
          </p:txBody>
        </p:sp>
        <p:sp>
          <p:nvSpPr>
            <p:cNvPr id="40" name="Text Box 20"/>
            <p:cNvSpPr txBox="1">
              <a:spLocks noChangeArrowheads="1"/>
            </p:cNvSpPr>
            <p:nvPr/>
          </p:nvSpPr>
          <p:spPr bwMode="auto">
            <a:xfrm>
              <a:off x="3754438" y="1647842"/>
              <a:ext cx="1635125" cy="336550"/>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fr-FR"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Indicateurs</a:t>
              </a:r>
              <a:endParaRPr lang="fr-FR"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41" name="Rectangle 2"/>
          <p:cNvSpPr txBox="1">
            <a:spLocks noChangeArrowheads="1"/>
          </p:cNvSpPr>
          <p:nvPr/>
        </p:nvSpPr>
        <p:spPr>
          <a:xfrm>
            <a:off x="227013" y="188640"/>
            <a:ext cx="8631267" cy="1500190"/>
          </a:xfrm>
          <a:prstGeom prst="rect">
            <a:avLst/>
          </a:prstGeom>
          <a:solidFill>
            <a:schemeClr val="bg1"/>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smtClean="0"/>
              <a:t>Cadre conceptuel du système de santé selon l’OMS:</a:t>
            </a:r>
            <a:r>
              <a:rPr lang="fr-FR" sz="2800" smtClean="0"/>
              <a:t/>
            </a:r>
            <a:br>
              <a:rPr lang="fr-FR" sz="2800" smtClean="0"/>
            </a:br>
            <a:r>
              <a:rPr lang="fr-FR" sz="2200" smtClean="0"/>
              <a:t>Fonctions, Indicateurs de performance, et Objectifs du système de santé</a:t>
            </a:r>
            <a:endParaRPr lang="fr-FR" sz="2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4294967295"/>
          </p:nvPr>
        </p:nvSpPr>
        <p:spPr>
          <a:xfrm>
            <a:off x="0" y="332656"/>
            <a:ext cx="9144000" cy="6525344"/>
          </a:xfrm>
        </p:spPr>
        <p:txBody>
          <a:bodyPr>
            <a:normAutofit/>
          </a:bodyPr>
          <a:lstStyle/>
          <a:p>
            <a:pPr marL="0" indent="0">
              <a:buNone/>
            </a:pPr>
            <a:endParaRPr lang="fr-FR" sz="2800" b="1" dirty="0" smtClean="0">
              <a:latin typeface="Times New Roman" panose="02020603050405020304" pitchFamily="18" charset="0"/>
              <a:cs typeface="Times New Roman" panose="02020603050405020304" pitchFamily="18" charset="0"/>
            </a:endParaRPr>
          </a:p>
          <a:p>
            <a:pPr marL="0" indent="0">
              <a:buNone/>
            </a:pPr>
            <a:endParaRPr lang="fr-FR" sz="2800" b="1" dirty="0">
              <a:latin typeface="Times New Roman" panose="02020603050405020304" pitchFamily="18" charset="0"/>
              <a:cs typeface="Times New Roman" panose="02020603050405020304" pitchFamily="18" charset="0"/>
            </a:endParaRPr>
          </a:p>
          <a:p>
            <a:pPr marL="0" indent="0">
              <a:buNone/>
            </a:pPr>
            <a:endParaRPr lang="fr-FR" sz="2800" b="1" dirty="0" smtClean="0">
              <a:latin typeface="Times New Roman" panose="02020603050405020304" pitchFamily="18" charset="0"/>
              <a:cs typeface="Times New Roman" panose="02020603050405020304" pitchFamily="18" charset="0"/>
            </a:endParaRPr>
          </a:p>
          <a:p>
            <a:pPr marL="0" indent="0">
              <a:buNone/>
            </a:pPr>
            <a:r>
              <a:rPr lang="fr-FR" sz="2800" b="1" dirty="0" smtClean="0">
                <a:latin typeface="Times New Roman" panose="02020603050405020304" pitchFamily="18" charset="0"/>
                <a:cs typeface="Times New Roman" panose="02020603050405020304" pitchFamily="18" charset="0"/>
              </a:rPr>
              <a:t>                 </a:t>
            </a:r>
          </a:p>
          <a:p>
            <a:pPr marL="0" indent="0">
              <a:buNone/>
            </a:pPr>
            <a:endParaRPr lang="fr-FR" sz="2800" b="1" dirty="0">
              <a:latin typeface="Times New Roman" panose="02020603050405020304" pitchFamily="18" charset="0"/>
              <a:cs typeface="Times New Roman" panose="02020603050405020304" pitchFamily="18" charset="0"/>
            </a:endParaRPr>
          </a:p>
          <a:p>
            <a:pPr marL="0" indent="0">
              <a:buNone/>
            </a:pPr>
            <a:r>
              <a:rPr lang="fr-FR" sz="2800" b="1" dirty="0" smtClean="0">
                <a:latin typeface="Times New Roman" panose="02020603050405020304" pitchFamily="18" charset="0"/>
                <a:cs typeface="Times New Roman" panose="02020603050405020304" pitchFamily="18" charset="0"/>
              </a:rPr>
              <a:t>               Chapitre 2: Piliers </a:t>
            </a:r>
            <a:r>
              <a:rPr lang="fr-FR" sz="2800" b="1" dirty="0">
                <a:latin typeface="Times New Roman" panose="02020603050405020304" pitchFamily="18" charset="0"/>
                <a:cs typeface="Times New Roman" panose="02020603050405020304" pitchFamily="18" charset="0"/>
              </a:rPr>
              <a:t>du systéme de santé </a:t>
            </a:r>
          </a:p>
        </p:txBody>
      </p:sp>
    </p:spTree>
    <p:extLst>
      <p:ext uri="{BB962C8B-B14F-4D97-AF65-F5344CB8AC3E}">
        <p14:creationId xmlns:p14="http://schemas.microsoft.com/office/powerpoint/2010/main" val="18516936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r>
              <a:rPr lang="fr-FR" sz="2800" dirty="0" smtClean="0">
                <a:latin typeface="Times New Roman" panose="02020603050405020304" pitchFamily="18" charset="0"/>
                <a:cs typeface="Times New Roman" panose="02020603050405020304" pitchFamily="18" charset="0"/>
              </a:rPr>
              <a:t>Objectifs </a:t>
            </a:r>
            <a:endParaRPr lang="fr-FR" sz="2800" dirty="0">
              <a:latin typeface="Times New Roman" panose="02020603050405020304" pitchFamily="18" charset="0"/>
              <a:cs typeface="Times New Roman" panose="02020603050405020304" pitchFamily="18"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19505883"/>
              </p:ext>
            </p:extLst>
          </p:nvPr>
        </p:nvGraphicFramePr>
        <p:xfrm>
          <a:off x="251520" y="908720"/>
          <a:ext cx="8784976"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358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39552" y="116632"/>
            <a:ext cx="7690048" cy="6624736"/>
          </a:xfrm>
        </p:spPr>
        <p:txBody>
          <a:bodyPr/>
          <a:lstStyle/>
          <a:p>
            <a:pPr marL="0" indent="0" algn="ctr">
              <a:buNone/>
            </a:pPr>
            <a:endParaRPr lang="fr-FR" dirty="0"/>
          </a:p>
          <a:p>
            <a:pPr marL="0" indent="0" algn="ctr">
              <a:buNone/>
            </a:pPr>
            <a:endParaRPr lang="fr-FR" b="1" dirty="0" smtClean="0"/>
          </a:p>
          <a:p>
            <a:pPr marL="0" indent="0" algn="ctr">
              <a:buNone/>
            </a:pPr>
            <a:endParaRPr lang="fr-FR" b="1" dirty="0"/>
          </a:p>
          <a:p>
            <a:pPr marL="0" indent="0" algn="ctr">
              <a:buNone/>
            </a:pPr>
            <a:r>
              <a:rPr lang="fr-FR" b="1" dirty="0" smtClean="0"/>
              <a:t> </a:t>
            </a:r>
            <a:endParaRPr lang="fr-FR" b="1" dirty="0" smtClean="0"/>
          </a:p>
          <a:p>
            <a:pPr marL="0" indent="0" algn="ctr">
              <a:buNone/>
            </a:pPr>
            <a:r>
              <a:rPr lang="fr-FR" b="1" dirty="0" smtClean="0"/>
              <a:t>       </a:t>
            </a:r>
            <a:r>
              <a:rPr lang="fr-FR" b="1" dirty="0">
                <a:latin typeface="Times New Roman" panose="02020603050405020304" pitchFamily="18" charset="0"/>
                <a:cs typeface="Times New Roman" panose="02020603050405020304" pitchFamily="18" charset="0"/>
              </a:rPr>
              <a:t>S</a:t>
            </a:r>
            <a:r>
              <a:rPr lang="fr-FR" b="1" dirty="0" smtClean="0">
                <a:latin typeface="Times New Roman" panose="02020603050405020304" pitchFamily="18" charset="0"/>
                <a:cs typeface="Times New Roman" panose="02020603050405020304" pitchFamily="18" charset="0"/>
              </a:rPr>
              <a:t>ystème de santé</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14464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solidFill>
        </p:spPr>
        <p:txBody>
          <a:bodyPr anchor="t">
            <a:noAutofit/>
          </a:bodyPr>
          <a:lstStyle/>
          <a:p>
            <a:r>
              <a:rPr lang="fr-FR" sz="2800" b="1" dirty="0" smtClean="0">
                <a:latin typeface="Times New Roman" pitchFamily="18" charset="0"/>
                <a:cs typeface="Times New Roman" pitchFamily="18" charset="0"/>
              </a:rPr>
              <a:t>Piliers du système de santé</a:t>
            </a:r>
            <a:r>
              <a:rPr lang="fr-FR" sz="2800" dirty="0" smtClean="0">
                <a:solidFill>
                  <a:srgbClr val="FFFF00"/>
                </a:solidFill>
              </a:rPr>
              <a:t>:</a:t>
            </a:r>
            <a:endParaRPr lang="fr-FR" sz="2800" dirty="0">
              <a:solidFill>
                <a:schemeClr val="bg1"/>
              </a:solidFill>
            </a:endParaRPr>
          </a:p>
        </p:txBody>
      </p:sp>
      <p:sp>
        <p:nvSpPr>
          <p:cNvPr id="3" name="Espace réservé du contenu 2"/>
          <p:cNvSpPr>
            <a:spLocks noGrp="1"/>
          </p:cNvSpPr>
          <p:nvPr>
            <p:ph idx="1"/>
          </p:nvPr>
        </p:nvSpPr>
        <p:spPr>
          <a:xfrm>
            <a:off x="457200" y="857232"/>
            <a:ext cx="8229600" cy="6000768"/>
          </a:xfrm>
          <a:solidFill>
            <a:schemeClr val="bg1"/>
          </a:solidFill>
        </p:spPr>
        <p:txBody>
          <a:bodyPr>
            <a:normAutofit fontScale="92500"/>
          </a:bodyPr>
          <a:lstStyle/>
          <a:p>
            <a:pPr marL="0" indent="0">
              <a:lnSpc>
                <a:spcPct val="150000"/>
              </a:lnSpc>
              <a:buNone/>
            </a:pPr>
            <a:r>
              <a:rPr lang="fr-FR" sz="2800" dirty="0" smtClean="0">
                <a:latin typeface="Times New Roman" panose="02020603050405020304" pitchFamily="18" charset="0"/>
                <a:cs typeface="Times New Roman" panose="02020603050405020304" pitchFamily="18" charset="0"/>
              </a:rPr>
              <a:t> Les six piliers essentiels des systèmes de santé:</a:t>
            </a:r>
          </a:p>
          <a:p>
            <a:pPr marL="971550" lvl="1" indent="-514350">
              <a:lnSpc>
                <a:spcPct val="150000"/>
              </a:lnSpc>
              <a:buFont typeface="+mj-lt"/>
              <a:buAutoNum type="arabicPeriod"/>
            </a:pPr>
            <a:r>
              <a:rPr lang="fr-FR" dirty="0" smtClean="0">
                <a:latin typeface="Times New Roman" panose="02020603050405020304" pitchFamily="18" charset="0"/>
                <a:cs typeface="Times New Roman" panose="02020603050405020304" pitchFamily="18" charset="0"/>
              </a:rPr>
              <a:t>Prestation de service</a:t>
            </a:r>
          </a:p>
          <a:p>
            <a:pPr marL="971550" lvl="1" indent="-514350">
              <a:lnSpc>
                <a:spcPct val="150000"/>
              </a:lnSpc>
              <a:buFont typeface="+mj-lt"/>
              <a:buAutoNum type="arabicPeriod"/>
            </a:pPr>
            <a:r>
              <a:rPr lang="fr-FR" dirty="0" smtClean="0">
                <a:latin typeface="Times New Roman" panose="02020603050405020304" pitchFamily="18" charset="0"/>
                <a:cs typeface="Times New Roman" panose="02020603050405020304" pitchFamily="18" charset="0"/>
              </a:rPr>
              <a:t>Ressources humaines pour la santé</a:t>
            </a:r>
          </a:p>
          <a:p>
            <a:pPr marL="971550" lvl="1" indent="-514350">
              <a:lnSpc>
                <a:spcPct val="150000"/>
              </a:lnSpc>
              <a:buFont typeface="+mj-lt"/>
              <a:buAutoNum type="arabicPeriod"/>
            </a:pPr>
            <a:r>
              <a:rPr lang="fr-FR" dirty="0" smtClean="0">
                <a:latin typeface="Times New Roman" panose="02020603050405020304" pitchFamily="18" charset="0"/>
                <a:cs typeface="Times New Roman" panose="02020603050405020304" pitchFamily="18" charset="0"/>
              </a:rPr>
              <a:t>Financement et Système d’Assurance</a:t>
            </a:r>
          </a:p>
          <a:p>
            <a:pPr marL="971550" lvl="1" indent="-514350">
              <a:lnSpc>
                <a:spcPct val="150000"/>
              </a:lnSpc>
              <a:buFont typeface="+mj-lt"/>
              <a:buAutoNum type="arabicPeriod"/>
            </a:pPr>
            <a:r>
              <a:rPr lang="fr-FR" dirty="0" smtClean="0">
                <a:latin typeface="Times New Roman" panose="02020603050405020304" pitchFamily="18" charset="0"/>
                <a:cs typeface="Times New Roman" panose="02020603050405020304" pitchFamily="18" charset="0"/>
              </a:rPr>
              <a:t>Système d’information sur la santé</a:t>
            </a:r>
          </a:p>
          <a:p>
            <a:pPr marL="971550" lvl="1" indent="-514350">
              <a:lnSpc>
                <a:spcPct val="150000"/>
              </a:lnSpc>
              <a:buFont typeface="+mj-lt"/>
              <a:buAutoNum type="arabicPeriod"/>
            </a:pPr>
            <a:r>
              <a:rPr lang="fr-FR" dirty="0" smtClean="0">
                <a:latin typeface="Times New Roman" panose="02020603050405020304" pitchFamily="18" charset="0"/>
                <a:cs typeface="Times New Roman" panose="02020603050405020304" pitchFamily="18" charset="0"/>
              </a:rPr>
              <a:t>Système d’approvisionnement</a:t>
            </a:r>
          </a:p>
          <a:p>
            <a:pPr marL="971550" lvl="1" indent="-514350">
              <a:lnSpc>
                <a:spcPct val="150000"/>
              </a:lnSpc>
              <a:buFont typeface="+mj-lt"/>
              <a:buAutoNum type="arabicPeriod"/>
            </a:pPr>
            <a:r>
              <a:rPr lang="fr-FR" dirty="0" smtClean="0">
                <a:latin typeface="Times New Roman" panose="02020603050405020304" pitchFamily="18" charset="0"/>
                <a:cs typeface="Times New Roman" panose="02020603050405020304" pitchFamily="18" charset="0"/>
              </a:rPr>
              <a:t>Recherche sur les systèmes de santé</a:t>
            </a:r>
          </a:p>
          <a:p>
            <a:pPr>
              <a:lnSpc>
                <a:spcPct val="150000"/>
              </a:lnSpc>
            </a:pPr>
            <a:r>
              <a:rPr lang="fr-FR" sz="2800" dirty="0" smtClean="0">
                <a:latin typeface="Times New Roman" panose="02020603050405020304" pitchFamily="18" charset="0"/>
                <a:cs typeface="Times New Roman" panose="02020603050405020304" pitchFamily="18" charset="0"/>
              </a:rPr>
              <a:t>Tous </a:t>
            </a:r>
            <a:r>
              <a:rPr lang="fr-FR" sz="2800" dirty="0">
                <a:latin typeface="Times New Roman" panose="02020603050405020304" pitchFamily="18" charset="0"/>
                <a:cs typeface="Times New Roman" panose="02020603050405020304" pitchFamily="18" charset="0"/>
              </a:rPr>
              <a:t>ces six </a:t>
            </a:r>
            <a:r>
              <a:rPr lang="fr-FR" sz="2800" dirty="0" smtClean="0">
                <a:latin typeface="Times New Roman" panose="02020603050405020304" pitchFamily="18" charset="0"/>
                <a:cs typeface="Times New Roman" panose="02020603050405020304" pitchFamily="18" charset="0"/>
              </a:rPr>
              <a:t>piliers </a:t>
            </a:r>
            <a:r>
              <a:rPr lang="fr-FR" sz="2800" dirty="0">
                <a:latin typeface="Times New Roman" panose="02020603050405020304" pitchFamily="18" charset="0"/>
                <a:cs typeface="Times New Roman" panose="02020603050405020304" pitchFamily="18" charset="0"/>
              </a:rPr>
              <a:t>reposent sur la structure organisationnelle des systèmes de santé.</a:t>
            </a:r>
          </a:p>
          <a:p>
            <a:pPr marL="971550" lvl="1" indent="-514350">
              <a:lnSpc>
                <a:spcPct val="150000"/>
              </a:lnSpc>
              <a:buFont typeface="+mj-lt"/>
              <a:buAutoNum type="arabicPeriod"/>
            </a:pPr>
            <a:endParaRPr lang="fr-F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Object 2"/>
          <p:cNvGraphicFramePr>
            <a:graphicFrameLocks noGrp="1" noChangeAspect="1"/>
          </p:cNvGraphicFramePr>
          <p:nvPr>
            <p:ph idx="1"/>
            <p:extLst>
              <p:ext uri="{D42A27DB-BD31-4B8C-83A1-F6EECF244321}">
                <p14:modId xmlns:p14="http://schemas.microsoft.com/office/powerpoint/2010/main" val="387521510"/>
              </p:ext>
            </p:extLst>
          </p:nvPr>
        </p:nvGraphicFramePr>
        <p:xfrm>
          <a:off x="190500" y="274638"/>
          <a:ext cx="8759825" cy="6594475"/>
        </p:xfrm>
        <a:graphic>
          <a:graphicData uri="http://schemas.openxmlformats.org/presentationml/2006/ole">
            <mc:AlternateContent xmlns:mc="http://schemas.openxmlformats.org/markup-compatibility/2006">
              <mc:Choice xmlns:v="urn:schemas-microsoft-com:vml" Requires="v">
                <p:oleObj spid="_x0000_s1046" name="Diapositive" r:id="rId3" imgW="713218" imgH="536615" progId="PowerPoint.Slide.8">
                  <p:embed/>
                </p:oleObj>
              </mc:Choice>
              <mc:Fallback>
                <p:oleObj name="Diapositive" r:id="rId3" imgW="713218" imgH="536615" progId="PowerPoint.Slide.8">
                  <p:embed/>
                  <p:pic>
                    <p:nvPicPr>
                      <p:cNvPr id="1026" name="Object 2"/>
                      <p:cNvPicPr>
                        <a:picLocks noChangeAspect="1" noChangeArrowheads="1"/>
                      </p:cNvPicPr>
                      <p:nvPr/>
                    </p:nvPicPr>
                    <p:blipFill>
                      <a:blip r:embed="rId4"/>
                      <a:srcRect/>
                      <a:stretch>
                        <a:fillRect/>
                      </a:stretch>
                    </p:blipFill>
                    <p:spPr bwMode="auto">
                      <a:xfrm>
                        <a:off x="190500" y="274638"/>
                        <a:ext cx="8759825" cy="6594475"/>
                      </a:xfrm>
                      <a:prstGeom prst="rect">
                        <a:avLst/>
                      </a:prstGeom>
                      <a:noFill/>
                    </p:spPr>
                  </p:pic>
                </p:oleObj>
              </mc:Fallback>
            </mc:AlternateContent>
          </a:graphicData>
        </a:graphic>
      </p:graphicFrame>
    </p:spTree>
    <p:extLst>
      <p:ext uri="{BB962C8B-B14F-4D97-AF65-F5344CB8AC3E}">
        <p14:creationId xmlns:p14="http://schemas.microsoft.com/office/powerpoint/2010/main" val="22387125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ChangeArrowheads="1"/>
          </p:cNvSpPr>
          <p:nvPr/>
        </p:nvSpPr>
        <p:spPr bwMode="auto">
          <a:xfrm>
            <a:off x="395288" y="908050"/>
            <a:ext cx="3022600" cy="184150"/>
          </a:xfrm>
          <a:prstGeom prst="rect">
            <a:avLst/>
          </a:prstGeom>
          <a:noFill/>
          <a:ln w="9525">
            <a:noFill/>
            <a:miter lim="800000"/>
            <a:headEnd/>
            <a:tailEnd/>
          </a:ln>
        </p:spPr>
        <p:txBody>
          <a:bodyPr lIns="0" tIns="0" rIns="0" bIns="0">
            <a:spAutoFit/>
          </a:bodyPr>
          <a:lstStyle/>
          <a:p>
            <a:pPr algn="ctr" eaLnBrk="0" hangingPunct="0">
              <a:buSzPct val="100000"/>
              <a:defRPr/>
            </a:pPr>
            <a:r>
              <a:rPr lang="en-US" sz="1200" b="1">
                <a:solidFill>
                  <a:srgbClr val="FF0000"/>
                </a:solidFill>
                <a:effectLst>
                  <a:outerShdw blurRad="38100" dist="38100" dir="2700000" algn="tl">
                    <a:srgbClr val="C0C0C0"/>
                  </a:outerShdw>
                </a:effectLst>
                <a:latin typeface="Times New Roman" pitchFamily="18" charset="0"/>
                <a:cs typeface="Times New Roman" pitchFamily="18" charset="0"/>
              </a:rPr>
              <a:t>ÉLÉMENTS DE BASE</a:t>
            </a:r>
          </a:p>
        </p:txBody>
      </p:sp>
      <p:sp>
        <p:nvSpPr>
          <p:cNvPr id="3" name="Rectangle 9"/>
          <p:cNvSpPr>
            <a:spLocks noChangeArrowheads="1"/>
          </p:cNvSpPr>
          <p:nvPr/>
        </p:nvSpPr>
        <p:spPr bwMode="auto">
          <a:xfrm>
            <a:off x="5724525" y="908050"/>
            <a:ext cx="3048000" cy="185738"/>
          </a:xfrm>
          <a:prstGeom prst="rect">
            <a:avLst/>
          </a:prstGeom>
          <a:noFill/>
          <a:ln w="9525">
            <a:noFill/>
            <a:miter lim="800000"/>
            <a:headEnd/>
            <a:tailEnd/>
          </a:ln>
        </p:spPr>
        <p:txBody>
          <a:bodyPr lIns="0" tIns="0" rIns="0" bIns="0">
            <a:spAutoFit/>
          </a:bodyPr>
          <a:lstStyle/>
          <a:p>
            <a:pPr algn="ctr" eaLnBrk="0" hangingPunct="0">
              <a:buSzPct val="100000"/>
              <a:defRPr/>
            </a:pPr>
            <a:r>
              <a:rPr lang="en-US" sz="1200" b="1" dirty="0">
                <a:solidFill>
                  <a:srgbClr val="FF0000"/>
                </a:solidFill>
                <a:effectLst>
                  <a:outerShdw blurRad="38100" dist="38100" dir="2700000" algn="tl">
                    <a:srgbClr val="C0C0C0"/>
                  </a:outerShdw>
                </a:effectLst>
                <a:latin typeface="Times New Roman" pitchFamily="18" charset="0"/>
                <a:cs typeface="Times New Roman" pitchFamily="18" charset="0"/>
              </a:rPr>
              <a:t>BUTS / RÉSULTATS</a:t>
            </a:r>
          </a:p>
        </p:txBody>
      </p:sp>
      <p:sp>
        <p:nvSpPr>
          <p:cNvPr id="4" name="Rectangle 10"/>
          <p:cNvSpPr>
            <a:spLocks noChangeArrowheads="1"/>
          </p:cNvSpPr>
          <p:nvPr/>
        </p:nvSpPr>
        <p:spPr bwMode="auto">
          <a:xfrm>
            <a:off x="6011863" y="2813050"/>
            <a:ext cx="3024187" cy="184150"/>
          </a:xfrm>
          <a:prstGeom prst="rect">
            <a:avLst/>
          </a:prstGeom>
          <a:solidFill>
            <a:srgbClr val="C4DAF4"/>
          </a:solidFill>
          <a:ln w="9525">
            <a:noFill/>
            <a:miter lim="800000"/>
            <a:headEnd/>
            <a:tailEnd/>
          </a:ln>
          <a:effectLst>
            <a:outerShdw dist="35921" dir="2700000" algn="ctr" rotWithShape="0">
              <a:srgbClr val="808080"/>
            </a:outerShdw>
          </a:effectLst>
        </p:spPr>
        <p:txBody>
          <a:bodyPr lIns="0" tIns="0" rIns="0" bIns="0">
            <a:spAutoFit/>
          </a:bodyPr>
          <a:lstStyle/>
          <a:p>
            <a:pPr algn="ctr" eaLnBrk="0" hangingPunct="0">
              <a:buSzPct val="100000"/>
              <a:defRPr/>
            </a:pPr>
            <a:r>
              <a:rPr lang="en-US" sz="1200" b="1">
                <a:solidFill>
                  <a:srgbClr val="000000"/>
                </a:solidFill>
                <a:latin typeface="Times New Roman" pitchFamily="18" charset="0"/>
                <a:cs typeface="Times New Roman" pitchFamily="18" charset="0"/>
              </a:rPr>
              <a:t>Réactivité aux besoins légitimes</a:t>
            </a:r>
          </a:p>
        </p:txBody>
      </p:sp>
      <p:sp>
        <p:nvSpPr>
          <p:cNvPr id="5" name="Rectangle 11"/>
          <p:cNvSpPr>
            <a:spLocks noChangeArrowheads="1"/>
          </p:cNvSpPr>
          <p:nvPr/>
        </p:nvSpPr>
        <p:spPr bwMode="auto">
          <a:xfrm>
            <a:off x="6011863" y="3708400"/>
            <a:ext cx="3024187" cy="368300"/>
          </a:xfrm>
          <a:prstGeom prst="rect">
            <a:avLst/>
          </a:prstGeom>
          <a:solidFill>
            <a:srgbClr val="C4DAF4"/>
          </a:solidFill>
          <a:ln w="9525">
            <a:noFill/>
            <a:miter lim="800000"/>
            <a:headEnd/>
            <a:tailEnd/>
          </a:ln>
          <a:effectLst>
            <a:outerShdw dist="35921" dir="2700000" algn="ctr" rotWithShape="0">
              <a:srgbClr val="808080"/>
            </a:outerShdw>
          </a:effectLst>
        </p:spPr>
        <p:txBody>
          <a:bodyPr lIns="0" tIns="0" rIns="0" bIns="0">
            <a:spAutoFit/>
          </a:bodyPr>
          <a:lstStyle/>
          <a:p>
            <a:pPr algn="ctr" eaLnBrk="0" hangingPunct="0">
              <a:buSzPct val="100000"/>
              <a:defRPr/>
            </a:pPr>
            <a:r>
              <a:rPr lang="en-US" sz="1200" b="1" dirty="0">
                <a:solidFill>
                  <a:srgbClr val="000000"/>
                </a:solidFill>
                <a:latin typeface="Times New Roman" pitchFamily="18" charset="0"/>
                <a:cs typeface="Times New Roman" pitchFamily="18" charset="0"/>
              </a:rPr>
              <a:t>Protection </a:t>
            </a:r>
            <a:r>
              <a:rPr lang="en-US" sz="1200" b="1" dirty="0" err="1">
                <a:solidFill>
                  <a:srgbClr val="000000"/>
                </a:solidFill>
                <a:latin typeface="Times New Roman" pitchFamily="18" charset="0"/>
                <a:cs typeface="Times New Roman" pitchFamily="18" charset="0"/>
              </a:rPr>
              <a:t>contre</a:t>
            </a:r>
            <a:r>
              <a:rPr lang="en-US" sz="1200" b="1" dirty="0">
                <a:solidFill>
                  <a:srgbClr val="000000"/>
                </a:solidFill>
                <a:latin typeface="Times New Roman" pitchFamily="18" charset="0"/>
                <a:cs typeface="Times New Roman" pitchFamily="18" charset="0"/>
              </a:rPr>
              <a:t> les</a:t>
            </a:r>
          </a:p>
          <a:p>
            <a:pPr algn="ctr" eaLnBrk="0" hangingPunct="0">
              <a:buSzPct val="100000"/>
              <a:defRPr/>
            </a:pPr>
            <a:r>
              <a:rPr lang="en-US" sz="1200" b="1" dirty="0" err="1">
                <a:solidFill>
                  <a:srgbClr val="000000"/>
                </a:solidFill>
                <a:latin typeface="Times New Roman" pitchFamily="18" charset="0"/>
                <a:cs typeface="Times New Roman" pitchFamily="18" charset="0"/>
              </a:rPr>
              <a:t>risques</a:t>
            </a:r>
            <a:r>
              <a:rPr lang="en-US" sz="1200" b="1" dirty="0">
                <a:solidFill>
                  <a:srgbClr val="000000"/>
                </a:solidFill>
                <a:latin typeface="Times New Roman" pitchFamily="18" charset="0"/>
                <a:cs typeface="Times New Roman" pitchFamily="18" charset="0"/>
              </a:rPr>
              <a:t> </a:t>
            </a:r>
            <a:r>
              <a:rPr lang="en-US" sz="1200" b="1" dirty="0" err="1">
                <a:solidFill>
                  <a:srgbClr val="000000"/>
                </a:solidFill>
                <a:latin typeface="Times New Roman" pitchFamily="18" charset="0"/>
                <a:cs typeface="Times New Roman" pitchFamily="18" charset="0"/>
              </a:rPr>
              <a:t>sociaux</a:t>
            </a:r>
            <a:r>
              <a:rPr lang="en-US" sz="1200" b="1" dirty="0">
                <a:solidFill>
                  <a:srgbClr val="000000"/>
                </a:solidFill>
                <a:latin typeface="Times New Roman" pitchFamily="18" charset="0"/>
                <a:cs typeface="Times New Roman" pitchFamily="18" charset="0"/>
              </a:rPr>
              <a:t> et t financiers</a:t>
            </a:r>
          </a:p>
        </p:txBody>
      </p:sp>
      <p:sp>
        <p:nvSpPr>
          <p:cNvPr id="6" name="Text Box 12"/>
          <p:cNvSpPr txBox="1">
            <a:spLocks noChangeArrowheads="1"/>
          </p:cNvSpPr>
          <p:nvPr/>
        </p:nvSpPr>
        <p:spPr bwMode="auto">
          <a:xfrm>
            <a:off x="6011863" y="1268413"/>
            <a:ext cx="3024187" cy="461962"/>
          </a:xfrm>
          <a:prstGeom prst="rect">
            <a:avLst/>
          </a:prstGeom>
          <a:solidFill>
            <a:srgbClr val="C4DAF4"/>
          </a:solidFill>
          <a:ln w="12700">
            <a:noFill/>
            <a:miter lim="800000"/>
            <a:headEnd/>
            <a:tailEnd/>
          </a:ln>
          <a:effectLst>
            <a:outerShdw dist="35921" dir="2700000" algn="ctr" rotWithShape="0">
              <a:schemeClr val="bg2"/>
            </a:outerShdw>
          </a:effectLst>
        </p:spPr>
        <p:txBody>
          <a:bodyPr lIns="91408" tIns="45704" rIns="91408" bIns="45704" anchor="ctr">
            <a:spAutoFit/>
          </a:bodyPr>
          <a:lstStyle/>
          <a:p>
            <a:pPr algn="ctr" eaLnBrk="0" hangingPunct="0">
              <a:buSzPct val="100000"/>
              <a:defRPr/>
            </a:pPr>
            <a:r>
              <a:rPr lang="en-US" sz="1200" b="1">
                <a:solidFill>
                  <a:srgbClr val="000000"/>
                </a:solidFill>
                <a:latin typeface="Times New Roman" pitchFamily="18" charset="0"/>
                <a:cs typeface="Times New Roman" pitchFamily="18" charset="0"/>
              </a:rPr>
              <a:t>Santé améliorée </a:t>
            </a:r>
          </a:p>
          <a:p>
            <a:pPr algn="ctr" eaLnBrk="0" hangingPunct="0">
              <a:buSzPct val="100000"/>
              <a:defRPr/>
            </a:pPr>
            <a:r>
              <a:rPr lang="en-US" sz="1200" b="1">
                <a:solidFill>
                  <a:srgbClr val="000000"/>
                </a:solidFill>
                <a:latin typeface="Times New Roman" pitchFamily="18" charset="0"/>
                <a:cs typeface="Times New Roman" pitchFamily="18" charset="0"/>
              </a:rPr>
              <a:t>(niveau et équité)</a:t>
            </a:r>
          </a:p>
        </p:txBody>
      </p:sp>
      <p:sp>
        <p:nvSpPr>
          <p:cNvPr id="7" name="Rectangle 17"/>
          <p:cNvSpPr>
            <a:spLocks noChangeArrowheads="1"/>
          </p:cNvSpPr>
          <p:nvPr/>
        </p:nvSpPr>
        <p:spPr bwMode="auto">
          <a:xfrm>
            <a:off x="0" y="115888"/>
            <a:ext cx="9144000" cy="184150"/>
          </a:xfrm>
          <a:prstGeom prst="rect">
            <a:avLst/>
          </a:prstGeom>
          <a:noFill/>
          <a:ln w="9525">
            <a:noFill/>
            <a:miter lim="800000"/>
            <a:headEnd/>
            <a:tailEnd/>
          </a:ln>
        </p:spPr>
        <p:txBody>
          <a:bodyPr lIns="0" tIns="0" rIns="0" bIns="0">
            <a:spAutoFit/>
          </a:bodyPr>
          <a:lstStyle/>
          <a:p>
            <a:pPr algn="ctr" eaLnBrk="0" hangingPunct="0"/>
            <a:r>
              <a:rPr lang="en-GB" sz="1200" b="1">
                <a:latin typeface="Times New Roman" pitchFamily="18" charset="0"/>
                <a:cs typeface="Times New Roman" pitchFamily="18" charset="0"/>
              </a:rPr>
              <a:t> </a:t>
            </a:r>
          </a:p>
        </p:txBody>
      </p:sp>
      <p:sp>
        <p:nvSpPr>
          <p:cNvPr id="8" name="AutoShape 18"/>
          <p:cNvSpPr>
            <a:spLocks noChangeArrowheads="1"/>
          </p:cNvSpPr>
          <p:nvPr/>
        </p:nvSpPr>
        <p:spPr bwMode="auto">
          <a:xfrm>
            <a:off x="4068763" y="2492375"/>
            <a:ext cx="1295400" cy="1368425"/>
          </a:xfrm>
          <a:prstGeom prst="rightArrow">
            <a:avLst>
              <a:gd name="adj1" fmla="val 50000"/>
              <a:gd name="adj2" fmla="val 25000"/>
            </a:avLst>
          </a:prstGeom>
          <a:solidFill>
            <a:srgbClr val="3092D1"/>
          </a:solidFill>
          <a:ln w="9525">
            <a:noFill/>
            <a:miter lim="800000"/>
            <a:headEnd/>
            <a:tailEnd/>
          </a:ln>
          <a:effectLst>
            <a:outerShdw dist="35921" dir="2700000" algn="ctr" rotWithShape="0">
              <a:schemeClr val="bg2"/>
            </a:outerShdw>
          </a:effectLst>
        </p:spPr>
        <p:txBody>
          <a:bodyPr wrap="none" anchor="ctr"/>
          <a:lstStyle/>
          <a:p>
            <a:pPr eaLnBrk="0" hangingPunct="0">
              <a:defRPr/>
            </a:pPr>
            <a:endParaRPr lang="fr-FR" sz="1200">
              <a:latin typeface="Times New Roman" pitchFamily="18" charset="0"/>
              <a:cs typeface="Times New Roman" pitchFamily="18" charset="0"/>
            </a:endParaRPr>
          </a:p>
        </p:txBody>
      </p:sp>
      <p:sp>
        <p:nvSpPr>
          <p:cNvPr id="9" name="AutoShape 19"/>
          <p:cNvSpPr>
            <a:spLocks/>
          </p:cNvSpPr>
          <p:nvPr/>
        </p:nvSpPr>
        <p:spPr bwMode="auto">
          <a:xfrm rot="10800000">
            <a:off x="3560763" y="1292225"/>
            <a:ext cx="506412" cy="3937000"/>
          </a:xfrm>
          <a:prstGeom prst="leftBrace">
            <a:avLst>
              <a:gd name="adj1" fmla="val 61799"/>
              <a:gd name="adj2" fmla="val 50000"/>
            </a:avLst>
          </a:prstGeom>
          <a:noFill/>
          <a:ln w="76200">
            <a:solidFill>
              <a:schemeClr val="tx1"/>
            </a:solidFill>
            <a:round/>
            <a:headEnd/>
            <a:tailEnd/>
          </a:ln>
        </p:spPr>
        <p:txBody>
          <a:bodyPr wrap="none" anchor="ctr"/>
          <a:lstStyle/>
          <a:p>
            <a:pPr eaLnBrk="0" hangingPunct="0"/>
            <a:endParaRPr lang="fr-FR" sz="1200">
              <a:latin typeface="Times New Roman" pitchFamily="18" charset="0"/>
              <a:cs typeface="Times New Roman" pitchFamily="18" charset="0"/>
            </a:endParaRPr>
          </a:p>
        </p:txBody>
      </p:sp>
      <p:sp>
        <p:nvSpPr>
          <p:cNvPr id="10" name="AutoShape 21"/>
          <p:cNvSpPr>
            <a:spLocks/>
          </p:cNvSpPr>
          <p:nvPr/>
        </p:nvSpPr>
        <p:spPr bwMode="auto">
          <a:xfrm>
            <a:off x="5508625" y="1268413"/>
            <a:ext cx="503238" cy="3889375"/>
          </a:xfrm>
          <a:prstGeom prst="leftBrace">
            <a:avLst>
              <a:gd name="adj1" fmla="val 51346"/>
              <a:gd name="adj2" fmla="val 50000"/>
            </a:avLst>
          </a:prstGeom>
          <a:noFill/>
          <a:ln w="76200">
            <a:solidFill>
              <a:schemeClr val="tx1"/>
            </a:solidFill>
            <a:round/>
            <a:headEnd/>
            <a:tailEnd/>
          </a:ln>
        </p:spPr>
        <p:txBody>
          <a:bodyPr wrap="none" anchor="ctr"/>
          <a:lstStyle/>
          <a:p>
            <a:pPr eaLnBrk="0" hangingPunct="0"/>
            <a:endParaRPr lang="fr-FR" sz="1200">
              <a:latin typeface="Times New Roman" pitchFamily="18" charset="0"/>
              <a:cs typeface="Times New Roman" pitchFamily="18" charset="0"/>
            </a:endParaRPr>
          </a:p>
        </p:txBody>
      </p:sp>
      <p:sp>
        <p:nvSpPr>
          <p:cNvPr id="11" name="Text Box 22"/>
          <p:cNvSpPr txBox="1">
            <a:spLocks noChangeArrowheads="1"/>
          </p:cNvSpPr>
          <p:nvPr/>
        </p:nvSpPr>
        <p:spPr bwMode="auto">
          <a:xfrm>
            <a:off x="3786188" y="1557338"/>
            <a:ext cx="1797050" cy="646112"/>
          </a:xfrm>
          <a:prstGeom prst="rect">
            <a:avLst/>
          </a:prstGeom>
          <a:noFill/>
          <a:ln w="9525">
            <a:noFill/>
            <a:miter lim="800000"/>
            <a:headEnd/>
            <a:tailEnd/>
          </a:ln>
        </p:spPr>
        <p:txBody>
          <a:bodyPr lIns="91408" tIns="45704" rIns="91408" bIns="45704">
            <a:spAutoFit/>
          </a:bodyPr>
          <a:lstStyle/>
          <a:p>
            <a:pPr algn="ctr" eaLnBrk="0" hangingPunct="0">
              <a:buSzPct val="100000"/>
            </a:pPr>
            <a:r>
              <a:rPr lang="en-US" sz="1200" b="1">
                <a:solidFill>
                  <a:srgbClr val="0070C0"/>
                </a:solidFill>
                <a:latin typeface="Times New Roman" pitchFamily="18" charset="0"/>
                <a:cs typeface="Times New Roman" pitchFamily="18" charset="0"/>
              </a:rPr>
              <a:t>Accès</a:t>
            </a:r>
          </a:p>
          <a:p>
            <a:pPr algn="ctr" eaLnBrk="0" hangingPunct="0">
              <a:buSzPct val="100000"/>
            </a:pPr>
            <a:endParaRPr lang="en-US" sz="1200" b="1">
              <a:solidFill>
                <a:srgbClr val="0070C0"/>
              </a:solidFill>
              <a:latin typeface="Times New Roman" pitchFamily="18" charset="0"/>
              <a:cs typeface="Times New Roman" pitchFamily="18" charset="0"/>
            </a:endParaRPr>
          </a:p>
          <a:p>
            <a:pPr algn="ctr" eaLnBrk="0" hangingPunct="0">
              <a:buSzPct val="100000"/>
            </a:pPr>
            <a:r>
              <a:rPr lang="en-US" sz="1200" b="1">
                <a:solidFill>
                  <a:srgbClr val="0070C0"/>
                </a:solidFill>
                <a:latin typeface="Times New Roman" pitchFamily="18" charset="0"/>
                <a:cs typeface="Times New Roman" pitchFamily="18" charset="0"/>
              </a:rPr>
              <a:t>Couverture</a:t>
            </a:r>
          </a:p>
        </p:txBody>
      </p:sp>
      <p:sp>
        <p:nvSpPr>
          <p:cNvPr id="12" name="Text Box 23"/>
          <p:cNvSpPr txBox="1">
            <a:spLocks noChangeArrowheads="1"/>
          </p:cNvSpPr>
          <p:nvPr/>
        </p:nvSpPr>
        <p:spPr bwMode="auto">
          <a:xfrm>
            <a:off x="3857625" y="4652963"/>
            <a:ext cx="1506538" cy="646112"/>
          </a:xfrm>
          <a:prstGeom prst="rect">
            <a:avLst/>
          </a:prstGeom>
          <a:noFill/>
          <a:ln w="9525">
            <a:noFill/>
            <a:miter lim="800000"/>
            <a:headEnd/>
            <a:tailEnd/>
          </a:ln>
        </p:spPr>
        <p:txBody>
          <a:bodyPr lIns="91408" tIns="45704" rIns="91408" bIns="45704">
            <a:spAutoFit/>
          </a:bodyPr>
          <a:lstStyle/>
          <a:p>
            <a:pPr algn="ctr" eaLnBrk="0" hangingPunct="0">
              <a:buSzPct val="100000"/>
            </a:pPr>
            <a:r>
              <a:rPr lang="en-US" sz="1200" dirty="0" err="1">
                <a:solidFill>
                  <a:srgbClr val="0070C0"/>
                </a:solidFill>
                <a:latin typeface="Times New Roman" pitchFamily="18" charset="0"/>
                <a:cs typeface="Times New Roman" pitchFamily="18" charset="0"/>
              </a:rPr>
              <a:t>Qualité</a:t>
            </a:r>
            <a:endParaRPr lang="en-US" sz="1200" dirty="0">
              <a:solidFill>
                <a:srgbClr val="0070C0"/>
              </a:solidFill>
              <a:latin typeface="Times New Roman" pitchFamily="18" charset="0"/>
              <a:cs typeface="Times New Roman" pitchFamily="18" charset="0"/>
            </a:endParaRPr>
          </a:p>
          <a:p>
            <a:pPr algn="ctr" eaLnBrk="0" hangingPunct="0">
              <a:buSzPct val="100000"/>
            </a:pPr>
            <a:endParaRPr lang="en-US" sz="1200" dirty="0">
              <a:solidFill>
                <a:srgbClr val="0070C0"/>
              </a:solidFill>
              <a:latin typeface="Times New Roman" pitchFamily="18" charset="0"/>
              <a:cs typeface="Times New Roman" pitchFamily="18" charset="0"/>
            </a:endParaRPr>
          </a:p>
          <a:p>
            <a:pPr algn="ctr" eaLnBrk="0" hangingPunct="0">
              <a:buSzPct val="100000"/>
            </a:pPr>
            <a:r>
              <a:rPr lang="en-US" sz="1200" dirty="0" err="1">
                <a:solidFill>
                  <a:srgbClr val="0070C0"/>
                </a:solidFill>
                <a:latin typeface="Times New Roman" pitchFamily="18" charset="0"/>
                <a:cs typeface="Times New Roman" pitchFamily="18" charset="0"/>
              </a:rPr>
              <a:t>Sécurité</a:t>
            </a:r>
            <a:endParaRPr lang="en-US" sz="1200" dirty="0">
              <a:solidFill>
                <a:srgbClr val="0070C0"/>
              </a:solidFill>
              <a:latin typeface="Times New Roman" pitchFamily="18" charset="0"/>
              <a:cs typeface="Times New Roman" pitchFamily="18" charset="0"/>
            </a:endParaRPr>
          </a:p>
        </p:txBody>
      </p:sp>
      <p:sp>
        <p:nvSpPr>
          <p:cNvPr id="13" name="Rectangle 25"/>
          <p:cNvSpPr>
            <a:spLocks noChangeArrowheads="1"/>
          </p:cNvSpPr>
          <p:nvPr/>
        </p:nvSpPr>
        <p:spPr bwMode="auto">
          <a:xfrm>
            <a:off x="0" y="214312"/>
            <a:ext cx="8929688" cy="523220"/>
          </a:xfrm>
          <a:prstGeom prst="rect">
            <a:avLst/>
          </a:prstGeom>
          <a:noFill/>
          <a:ln w="9525">
            <a:noFill/>
            <a:miter lim="800000"/>
            <a:headEnd/>
            <a:tailEnd/>
          </a:ln>
        </p:spPr>
        <p:txBody>
          <a:bodyPr wrap="square">
            <a:spAutoFit/>
          </a:bodyPr>
          <a:lstStyle/>
          <a:p>
            <a:pPr algn="ctr" eaLnBrk="0" hangingPunct="0">
              <a:buSzPct val="100000"/>
            </a:pPr>
            <a:r>
              <a:rPr lang="en-US" sz="2800" b="1" dirty="0" smtClean="0">
                <a:solidFill>
                  <a:srgbClr val="000000"/>
                </a:solidFill>
                <a:latin typeface="Times New Roman" pitchFamily="18" charset="0"/>
                <a:cs typeface="Times New Roman" pitchFamily="18" charset="0"/>
              </a:rPr>
              <a:t>Composantes </a:t>
            </a:r>
            <a:r>
              <a:rPr lang="en-US" sz="2800" b="1" dirty="0">
                <a:solidFill>
                  <a:srgbClr val="000000"/>
                </a:solidFill>
                <a:latin typeface="Times New Roman" pitchFamily="18" charset="0"/>
                <a:cs typeface="Times New Roman" pitchFamily="18" charset="0"/>
              </a:rPr>
              <a:t>du système de santé </a:t>
            </a:r>
            <a:r>
              <a:rPr lang="en-US" sz="1800" b="1" dirty="0">
                <a:solidFill>
                  <a:srgbClr val="000000"/>
                </a:solidFill>
                <a:latin typeface="Times New Roman" pitchFamily="18" charset="0"/>
                <a:cs typeface="Times New Roman" pitchFamily="18" charset="0"/>
              </a:rPr>
              <a:t>:</a:t>
            </a:r>
          </a:p>
        </p:txBody>
      </p:sp>
      <p:grpSp>
        <p:nvGrpSpPr>
          <p:cNvPr id="23" name="Groupe 22"/>
          <p:cNvGrpSpPr/>
          <p:nvPr/>
        </p:nvGrpSpPr>
        <p:grpSpPr>
          <a:xfrm>
            <a:off x="107950" y="1356271"/>
            <a:ext cx="3419475" cy="3944937"/>
            <a:chOff x="107950" y="1356271"/>
            <a:chExt cx="3419475" cy="3944937"/>
          </a:xfrm>
        </p:grpSpPr>
        <p:grpSp>
          <p:nvGrpSpPr>
            <p:cNvPr id="14" name="Group 23"/>
            <p:cNvGrpSpPr>
              <a:grpSpLocks/>
            </p:cNvGrpSpPr>
            <p:nvPr/>
          </p:nvGrpSpPr>
          <p:grpSpPr bwMode="auto">
            <a:xfrm>
              <a:off x="139700" y="1356271"/>
              <a:ext cx="3387725" cy="3944937"/>
              <a:chOff x="103584" y="1447801"/>
              <a:chExt cx="3388296" cy="3944523"/>
            </a:xfrm>
          </p:grpSpPr>
          <p:sp>
            <p:nvSpPr>
              <p:cNvPr id="15" name="Rectangle 6"/>
              <p:cNvSpPr>
                <a:spLocks noChangeArrowheads="1"/>
              </p:cNvSpPr>
              <p:nvPr/>
            </p:nvSpPr>
            <p:spPr bwMode="auto">
              <a:xfrm>
                <a:off x="152805" y="1447801"/>
                <a:ext cx="3339075" cy="396833"/>
              </a:xfrm>
              <a:prstGeom prst="rect">
                <a:avLst/>
              </a:prstGeom>
              <a:solidFill>
                <a:srgbClr val="C4DAF4"/>
              </a:solidFill>
              <a:ln w="12700" cap="rnd">
                <a:noFill/>
                <a:miter lim="800000"/>
                <a:headEnd/>
                <a:tailEnd/>
              </a:ln>
              <a:effectLst>
                <a:outerShdw dist="35921" dir="2700000" algn="ctr" rotWithShape="0">
                  <a:srgbClr val="808080">
                    <a:alpha val="50000"/>
                  </a:srgbClr>
                </a:outerShdw>
              </a:effectLst>
            </p:spPr>
            <p:txBody>
              <a:bodyPr lIns="91408" tIns="45704" rIns="91408" bIns="45704"/>
              <a:lstStyle/>
              <a:p>
                <a:pPr algn="ctr" eaLnBrk="0" hangingPunct="0">
                  <a:buSzPct val="100000"/>
                  <a:defRPr/>
                </a:pPr>
                <a:r>
                  <a:rPr lang="en-US" sz="1200" b="1" dirty="0">
                    <a:solidFill>
                      <a:srgbClr val="000000"/>
                    </a:solidFill>
                    <a:latin typeface="Times New Roman" pitchFamily="18" charset="0"/>
                    <a:cs typeface="Times New Roman" pitchFamily="18" charset="0"/>
                  </a:rPr>
                  <a:t>PRESTATION DE SERVICE</a:t>
                </a:r>
              </a:p>
            </p:txBody>
          </p:sp>
          <p:sp>
            <p:nvSpPr>
              <p:cNvPr id="16" name="Rectangle 7"/>
              <p:cNvSpPr>
                <a:spLocks noChangeArrowheads="1"/>
              </p:cNvSpPr>
              <p:nvPr/>
            </p:nvSpPr>
            <p:spPr bwMode="auto">
              <a:xfrm>
                <a:off x="103584" y="5207678"/>
                <a:ext cx="3352800" cy="184646"/>
              </a:xfrm>
              <a:prstGeom prst="rect">
                <a:avLst/>
              </a:prstGeom>
              <a:solidFill>
                <a:srgbClr val="C4DAF4"/>
              </a:solidFill>
              <a:ln w="9525">
                <a:noFill/>
                <a:miter lim="800000"/>
                <a:headEnd/>
                <a:tailEnd/>
              </a:ln>
            </p:spPr>
            <p:txBody>
              <a:bodyPr lIns="0" tIns="0" rIns="0" bIns="0">
                <a:spAutoFit/>
              </a:bodyPr>
              <a:lstStyle/>
              <a:p>
                <a:pPr algn="ctr" eaLnBrk="0" hangingPunct="0">
                  <a:buSzPct val="100000"/>
                </a:pPr>
                <a:r>
                  <a:rPr lang="en-US" sz="1200" b="1">
                    <a:solidFill>
                      <a:srgbClr val="000000"/>
                    </a:solidFill>
                    <a:latin typeface="Times New Roman" pitchFamily="18" charset="0"/>
                    <a:cs typeface="Times New Roman" pitchFamily="18" charset="0"/>
                  </a:rPr>
                  <a:t>LEADERSHIP / GOUVERNANCE </a:t>
                </a:r>
              </a:p>
            </p:txBody>
          </p:sp>
        </p:grpSp>
        <p:sp>
          <p:nvSpPr>
            <p:cNvPr id="17" name="Rectangle 6"/>
            <p:cNvSpPr>
              <a:spLocks noChangeArrowheads="1"/>
            </p:cNvSpPr>
            <p:nvPr/>
          </p:nvSpPr>
          <p:spPr bwMode="auto">
            <a:xfrm>
              <a:off x="152400" y="2060575"/>
              <a:ext cx="3340100" cy="431800"/>
            </a:xfrm>
            <a:prstGeom prst="rect">
              <a:avLst/>
            </a:prstGeom>
            <a:solidFill>
              <a:srgbClr val="C4DAF4"/>
            </a:solidFill>
            <a:ln w="12700" cap="rnd">
              <a:noFill/>
              <a:miter lim="800000"/>
              <a:headEnd/>
              <a:tailEnd/>
            </a:ln>
            <a:effectLst>
              <a:outerShdw dist="35921" dir="2700000" algn="ctr" rotWithShape="0">
                <a:srgbClr val="808080">
                  <a:alpha val="50000"/>
                </a:srgbClr>
              </a:outerShdw>
            </a:effectLst>
          </p:spPr>
          <p:txBody>
            <a:bodyPr lIns="91408" tIns="45704" rIns="91408" bIns="45704"/>
            <a:lstStyle/>
            <a:p>
              <a:pPr algn="ctr" eaLnBrk="0" hangingPunct="0">
                <a:buSzPct val="100000"/>
                <a:defRPr/>
              </a:pPr>
              <a:r>
                <a:rPr lang="en-US" sz="1200" b="1">
                  <a:solidFill>
                    <a:srgbClr val="000000"/>
                  </a:solidFill>
                  <a:latin typeface="Times New Roman" pitchFamily="18" charset="0"/>
                  <a:cs typeface="Times New Roman" pitchFamily="18" charset="0"/>
                </a:rPr>
                <a:t>PERSONNEL DE SANTÉ</a:t>
              </a:r>
            </a:p>
          </p:txBody>
        </p:sp>
        <p:sp>
          <p:nvSpPr>
            <p:cNvPr id="18" name="Rectangle 6"/>
            <p:cNvSpPr>
              <a:spLocks noChangeArrowheads="1"/>
            </p:cNvSpPr>
            <p:nvPr/>
          </p:nvSpPr>
          <p:spPr bwMode="auto">
            <a:xfrm>
              <a:off x="152400" y="2708275"/>
              <a:ext cx="3340100" cy="288925"/>
            </a:xfrm>
            <a:prstGeom prst="rect">
              <a:avLst/>
            </a:prstGeom>
            <a:solidFill>
              <a:srgbClr val="C4DAF4"/>
            </a:solidFill>
            <a:ln w="12700" cap="rnd">
              <a:noFill/>
              <a:miter lim="800000"/>
              <a:headEnd/>
              <a:tailEnd/>
            </a:ln>
            <a:effectLst>
              <a:outerShdw dist="35921" dir="2700000" algn="ctr" rotWithShape="0">
                <a:srgbClr val="808080">
                  <a:alpha val="50000"/>
                </a:srgbClr>
              </a:outerShdw>
            </a:effectLst>
          </p:spPr>
          <p:txBody>
            <a:bodyPr lIns="91408" tIns="45704" rIns="91408" bIns="45704"/>
            <a:lstStyle/>
            <a:p>
              <a:pPr algn="ctr" eaLnBrk="0" hangingPunct="0">
                <a:buSzPct val="100000"/>
                <a:defRPr/>
              </a:pPr>
              <a:r>
                <a:rPr lang="en-US" sz="1200" b="1">
                  <a:solidFill>
                    <a:srgbClr val="000000"/>
                  </a:solidFill>
                  <a:latin typeface="Times New Roman" pitchFamily="18" charset="0"/>
                  <a:cs typeface="Times New Roman" pitchFamily="18" charset="0"/>
                </a:rPr>
                <a:t>INFORMATION</a:t>
              </a:r>
            </a:p>
          </p:txBody>
        </p:sp>
        <p:sp>
          <p:nvSpPr>
            <p:cNvPr id="19" name="Rectangle 6"/>
            <p:cNvSpPr>
              <a:spLocks noChangeArrowheads="1"/>
            </p:cNvSpPr>
            <p:nvPr/>
          </p:nvSpPr>
          <p:spPr bwMode="auto">
            <a:xfrm>
              <a:off x="152400" y="3357563"/>
              <a:ext cx="3340100" cy="576262"/>
            </a:xfrm>
            <a:prstGeom prst="rect">
              <a:avLst/>
            </a:prstGeom>
            <a:solidFill>
              <a:srgbClr val="C4DAF4"/>
            </a:solidFill>
            <a:ln w="12700" cap="rnd">
              <a:noFill/>
              <a:miter lim="800000"/>
              <a:headEnd/>
              <a:tailEnd/>
            </a:ln>
            <a:effectLst>
              <a:outerShdw dist="35921" dir="2700000" algn="ctr" rotWithShape="0">
                <a:srgbClr val="808080">
                  <a:alpha val="50000"/>
                </a:srgbClr>
              </a:outerShdw>
            </a:effectLst>
          </p:spPr>
          <p:txBody>
            <a:bodyPr lIns="91408" tIns="45704" rIns="91408" bIns="45704"/>
            <a:lstStyle/>
            <a:p>
              <a:pPr algn="ctr" eaLnBrk="0" hangingPunct="0">
                <a:buSzPct val="100000"/>
                <a:defRPr/>
              </a:pPr>
              <a:r>
                <a:rPr lang="en-US" sz="1200" b="1">
                  <a:solidFill>
                    <a:srgbClr val="000000"/>
                  </a:solidFill>
                  <a:latin typeface="Times New Roman" pitchFamily="18" charset="0"/>
                  <a:cs typeface="Times New Roman" pitchFamily="18" charset="0"/>
                </a:rPr>
                <a:t>PRODUITS MEDICAUX, </a:t>
              </a:r>
            </a:p>
            <a:p>
              <a:pPr algn="ctr" eaLnBrk="0" hangingPunct="0">
                <a:buSzPct val="100000"/>
                <a:defRPr/>
              </a:pPr>
              <a:r>
                <a:rPr lang="en-US" sz="1200" b="1">
                  <a:solidFill>
                    <a:srgbClr val="000000"/>
                  </a:solidFill>
                  <a:latin typeface="Times New Roman" pitchFamily="18" charset="0"/>
                  <a:cs typeface="Times New Roman" pitchFamily="18" charset="0"/>
                </a:rPr>
                <a:t>VACCINS &amp; TECHNOLOGIE</a:t>
              </a:r>
            </a:p>
          </p:txBody>
        </p:sp>
        <p:sp>
          <p:nvSpPr>
            <p:cNvPr id="20" name="Rectangle 6"/>
            <p:cNvSpPr>
              <a:spLocks noChangeArrowheads="1"/>
            </p:cNvSpPr>
            <p:nvPr/>
          </p:nvSpPr>
          <p:spPr bwMode="auto">
            <a:xfrm>
              <a:off x="107950" y="4221163"/>
              <a:ext cx="3352800" cy="457200"/>
            </a:xfrm>
            <a:prstGeom prst="rect">
              <a:avLst/>
            </a:prstGeom>
            <a:solidFill>
              <a:srgbClr val="C4DAF4"/>
            </a:solidFill>
            <a:ln w="12700" cap="rnd">
              <a:noFill/>
              <a:miter lim="800000"/>
              <a:headEnd/>
              <a:tailEnd/>
            </a:ln>
            <a:effectLst>
              <a:outerShdw dist="35921" dir="2700000" algn="ctr" rotWithShape="0">
                <a:srgbClr val="808080">
                  <a:alpha val="50000"/>
                </a:srgbClr>
              </a:outerShdw>
            </a:effectLst>
          </p:spPr>
          <p:txBody>
            <a:bodyPr lIns="91408" tIns="45704" rIns="91408" bIns="45704"/>
            <a:lstStyle/>
            <a:p>
              <a:pPr algn="ctr" eaLnBrk="0" hangingPunct="0">
                <a:buSzPct val="100000"/>
                <a:defRPr/>
              </a:pPr>
              <a:r>
                <a:rPr lang="en-US" sz="1200" b="1">
                  <a:solidFill>
                    <a:srgbClr val="000000"/>
                  </a:solidFill>
                  <a:latin typeface="Times New Roman" pitchFamily="18" charset="0"/>
                  <a:cs typeface="Times New Roman" pitchFamily="18" charset="0"/>
                </a:rPr>
                <a:t>FINANCEMENT</a:t>
              </a:r>
            </a:p>
          </p:txBody>
        </p:sp>
      </p:grpSp>
      <p:sp>
        <p:nvSpPr>
          <p:cNvPr id="21" name="Rectangle 11"/>
          <p:cNvSpPr>
            <a:spLocks noChangeArrowheads="1"/>
          </p:cNvSpPr>
          <p:nvPr/>
        </p:nvSpPr>
        <p:spPr bwMode="auto">
          <a:xfrm>
            <a:off x="6002338" y="4900613"/>
            <a:ext cx="3033712" cy="184150"/>
          </a:xfrm>
          <a:prstGeom prst="rect">
            <a:avLst/>
          </a:prstGeom>
          <a:solidFill>
            <a:srgbClr val="C4DAF4"/>
          </a:solidFill>
          <a:ln w="9525">
            <a:noFill/>
            <a:miter lim="800000"/>
            <a:headEnd/>
            <a:tailEnd/>
          </a:ln>
          <a:effectLst>
            <a:outerShdw dist="35921" dir="2700000" algn="ctr" rotWithShape="0">
              <a:srgbClr val="808080"/>
            </a:outerShdw>
          </a:effectLst>
        </p:spPr>
        <p:txBody>
          <a:bodyPr lIns="0" tIns="0" rIns="0" bIns="0">
            <a:spAutoFit/>
          </a:bodyPr>
          <a:lstStyle/>
          <a:p>
            <a:pPr algn="ctr" eaLnBrk="0" hangingPunct="0">
              <a:buSzPct val="100000"/>
              <a:defRPr/>
            </a:pPr>
            <a:r>
              <a:rPr lang="en-US" sz="1200" b="1">
                <a:solidFill>
                  <a:srgbClr val="000000"/>
                </a:solidFill>
                <a:latin typeface="Times New Roman" pitchFamily="18" charset="0"/>
                <a:cs typeface="Times New Roman" pitchFamily="18" charset="0"/>
              </a:rPr>
              <a:t>Efficacité améliorée</a:t>
            </a:r>
          </a:p>
        </p:txBody>
      </p:sp>
      <p:sp>
        <p:nvSpPr>
          <p:cNvPr id="22" name="TextBox 22"/>
          <p:cNvSpPr txBox="1">
            <a:spLocks noChangeArrowheads="1"/>
          </p:cNvSpPr>
          <p:nvPr/>
        </p:nvSpPr>
        <p:spPr bwMode="auto">
          <a:xfrm>
            <a:off x="107950" y="5949950"/>
            <a:ext cx="8712200" cy="461963"/>
          </a:xfrm>
          <a:prstGeom prst="rect">
            <a:avLst/>
          </a:prstGeom>
          <a:noFill/>
          <a:ln w="9525">
            <a:noFill/>
            <a:miter lim="800000"/>
            <a:headEnd/>
            <a:tailEnd/>
          </a:ln>
        </p:spPr>
        <p:txBody>
          <a:bodyPr>
            <a:spAutoFit/>
          </a:bodyPr>
          <a:lstStyle/>
          <a:p>
            <a:pPr eaLnBrk="0" hangingPunct="0">
              <a:buSzPct val="100000"/>
            </a:pPr>
            <a:r>
              <a:rPr lang="en-US" sz="1200" b="1" i="1" dirty="0">
                <a:solidFill>
                  <a:srgbClr val="000000"/>
                </a:solidFill>
                <a:latin typeface="Times New Roman" pitchFamily="18" charset="0"/>
                <a:cs typeface="Times New Roman" pitchFamily="18" charset="0"/>
              </a:rPr>
              <a:t>Source:  </a:t>
            </a:r>
            <a:r>
              <a:rPr lang="en-US" sz="1200" dirty="0">
                <a:solidFill>
                  <a:srgbClr val="000000"/>
                </a:solidFill>
                <a:latin typeface="Times New Roman" pitchFamily="18" charset="0"/>
                <a:cs typeface="Times New Roman" pitchFamily="18" charset="0"/>
              </a:rPr>
              <a:t>Organisation </a:t>
            </a:r>
            <a:r>
              <a:rPr lang="en-US" sz="1200" dirty="0" err="1">
                <a:solidFill>
                  <a:srgbClr val="000000"/>
                </a:solidFill>
                <a:latin typeface="Times New Roman" pitchFamily="18" charset="0"/>
                <a:cs typeface="Times New Roman" pitchFamily="18" charset="0"/>
              </a:rPr>
              <a:t>Mondiale</a:t>
            </a:r>
            <a:r>
              <a:rPr lang="en-US" sz="1200" dirty="0">
                <a:solidFill>
                  <a:srgbClr val="000000"/>
                </a:solidFill>
                <a:latin typeface="Times New Roman" pitchFamily="18" charset="0"/>
                <a:cs typeface="Times New Roman" pitchFamily="18" charset="0"/>
              </a:rPr>
              <a:t> de la Santé  Everybody’s Business:  </a:t>
            </a:r>
            <a:r>
              <a:rPr lang="en-US" sz="1200" dirty="0" err="1">
                <a:solidFill>
                  <a:srgbClr val="000000"/>
                </a:solidFill>
                <a:latin typeface="Times New Roman" pitchFamily="18" charset="0"/>
                <a:cs typeface="Times New Roman" pitchFamily="18" charset="0"/>
              </a:rPr>
              <a:t>Renforcement</a:t>
            </a:r>
            <a:r>
              <a:rPr lang="en-US" sz="1200" dirty="0">
                <a:solidFill>
                  <a:srgbClr val="000000"/>
                </a:solidFill>
                <a:latin typeface="Times New Roman" pitchFamily="18" charset="0"/>
                <a:cs typeface="Times New Roman" pitchFamily="18" charset="0"/>
              </a:rPr>
              <a:t> des </a:t>
            </a:r>
            <a:r>
              <a:rPr lang="en-US" sz="1200" dirty="0" err="1">
                <a:solidFill>
                  <a:srgbClr val="000000"/>
                </a:solidFill>
                <a:latin typeface="Times New Roman" pitchFamily="18" charset="0"/>
                <a:cs typeface="Times New Roman" pitchFamily="18" charset="0"/>
              </a:rPr>
              <a:t>systèmes</a:t>
            </a:r>
            <a:r>
              <a:rPr lang="en-US" sz="1200" dirty="0">
                <a:solidFill>
                  <a:srgbClr val="000000"/>
                </a:solidFill>
                <a:latin typeface="Times New Roman" pitchFamily="18" charset="0"/>
                <a:cs typeface="Times New Roman" pitchFamily="18" charset="0"/>
              </a:rPr>
              <a:t> de santé pour </a:t>
            </a:r>
            <a:r>
              <a:rPr lang="en-US" sz="1200" dirty="0" err="1">
                <a:solidFill>
                  <a:srgbClr val="000000"/>
                </a:solidFill>
                <a:latin typeface="Times New Roman" pitchFamily="18" charset="0"/>
                <a:cs typeface="Times New Roman" pitchFamily="18" charset="0"/>
              </a:rPr>
              <a:t>améliorer</a:t>
            </a:r>
            <a:r>
              <a:rPr lang="en-US" sz="1200" dirty="0">
                <a:solidFill>
                  <a:srgbClr val="000000"/>
                </a:solidFill>
                <a:latin typeface="Times New Roman" pitchFamily="18" charset="0"/>
                <a:cs typeface="Times New Roman" pitchFamily="18" charset="0"/>
              </a:rPr>
              <a:t> les </a:t>
            </a:r>
            <a:r>
              <a:rPr lang="en-US" sz="1200" dirty="0" err="1">
                <a:solidFill>
                  <a:srgbClr val="000000"/>
                </a:solidFill>
                <a:latin typeface="Times New Roman" pitchFamily="18" charset="0"/>
                <a:cs typeface="Times New Roman" pitchFamily="18" charset="0"/>
              </a:rPr>
              <a:t>résultats</a:t>
            </a:r>
            <a:r>
              <a:rPr lang="en-US" sz="1200" dirty="0">
                <a:solidFill>
                  <a:srgbClr val="000000"/>
                </a:solidFill>
                <a:latin typeface="Times New Roman" pitchFamily="18" charset="0"/>
                <a:cs typeface="Times New Roman" pitchFamily="18" charset="0"/>
              </a:rPr>
              <a:t> de santé - cadre </a:t>
            </a:r>
            <a:r>
              <a:rPr lang="en-US" sz="1200" dirty="0" err="1">
                <a:solidFill>
                  <a:srgbClr val="000000"/>
                </a:solidFill>
                <a:latin typeface="Times New Roman" pitchFamily="18" charset="0"/>
                <a:cs typeface="Times New Roman" pitchFamily="18" charset="0"/>
              </a:rPr>
              <a:t>d'Action</a:t>
            </a:r>
            <a:r>
              <a:rPr lang="en-US" sz="1200" dirty="0">
                <a:solidFill>
                  <a:srgbClr val="000000"/>
                </a:solidFill>
                <a:latin typeface="Times New Roman" pitchFamily="18" charset="0"/>
                <a:cs typeface="Times New Roman" pitchFamily="18" charset="0"/>
              </a:rPr>
              <a:t> de </a:t>
            </a:r>
            <a:r>
              <a:rPr lang="en-US" sz="1200" dirty="0" err="1">
                <a:solidFill>
                  <a:srgbClr val="000000"/>
                </a:solidFill>
                <a:latin typeface="Times New Roman" pitchFamily="18" charset="0"/>
                <a:cs typeface="Times New Roman" pitchFamily="18" charset="0"/>
              </a:rPr>
              <a:t>l'OMS</a:t>
            </a:r>
            <a:r>
              <a:rPr lang="en-US" sz="1200" dirty="0">
                <a:solidFill>
                  <a:srgbClr val="000000"/>
                </a:solidFill>
                <a:latin typeface="Times New Roman" pitchFamily="18" charset="0"/>
                <a:cs typeface="Times New Roman" pitchFamily="18" charset="0"/>
              </a:rPr>
              <a:t>.  Genève:  OMS 2007(page 3):</a:t>
            </a:r>
          </a:p>
        </p:txBody>
      </p:sp>
    </p:spTree>
    <p:extLst>
      <p:ext uri="{BB962C8B-B14F-4D97-AF65-F5344CB8AC3E}">
        <p14:creationId xmlns:p14="http://schemas.microsoft.com/office/powerpoint/2010/main" val="129590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96752"/>
            <a:ext cx="8496944" cy="5262979"/>
          </a:xfrm>
          <a:prstGeom prst="rect">
            <a:avLst/>
          </a:prstGeom>
        </p:spPr>
        <p:txBody>
          <a:bodyPr wrap="square">
            <a:spAutoFit/>
          </a:bodyPr>
          <a:lstStyle/>
          <a:p>
            <a:pPr marL="457200" indent="-457200">
              <a:lnSpc>
                <a:spcPct val="20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A</a:t>
            </a:r>
            <a:r>
              <a:rPr lang="fr-BE" sz="2800" dirty="0" smtClean="0">
                <a:latin typeface="Times New Roman" panose="02020603050405020304" pitchFamily="18" charset="0"/>
                <a:cs typeface="Times New Roman" panose="02020603050405020304" pitchFamily="18" charset="0"/>
              </a:rPr>
              <a:t>pproche sectorielle</a:t>
            </a:r>
          </a:p>
          <a:p>
            <a:pPr marL="457200" indent="-457200">
              <a:lnSpc>
                <a:spcPct val="20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Harmonisation et alignement</a:t>
            </a:r>
          </a:p>
          <a:p>
            <a:pPr marL="457200" indent="-457200">
              <a:lnSpc>
                <a:spcPct val="20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Reformes, politiques et plans du secteur santé</a:t>
            </a:r>
          </a:p>
          <a:p>
            <a:pPr marL="457200" indent="-457200">
              <a:lnSpc>
                <a:spcPct val="20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Organisation et gestion, </a:t>
            </a:r>
          </a:p>
          <a:p>
            <a:pPr marL="457200" indent="-457200">
              <a:lnSpc>
                <a:spcPct val="20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Plaidoyer</a:t>
            </a:r>
          </a:p>
          <a:p>
            <a:pPr marL="457200" indent="-457200">
              <a:lnSpc>
                <a:spcPct val="20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C</a:t>
            </a:r>
            <a:r>
              <a:rPr lang="fr-BE" sz="2800" dirty="0" smtClean="0">
                <a:latin typeface="Times New Roman" panose="02020603050405020304" pitchFamily="18" charset="0"/>
                <a:cs typeface="Times New Roman" panose="02020603050405020304" pitchFamily="18" charset="0"/>
              </a:rPr>
              <a:t>oordination et collaboration intersectorielle</a:t>
            </a:r>
          </a:p>
        </p:txBody>
      </p:sp>
      <p:sp>
        <p:nvSpPr>
          <p:cNvPr id="3" name="Rectangle 2"/>
          <p:cNvSpPr/>
          <p:nvPr/>
        </p:nvSpPr>
        <p:spPr>
          <a:xfrm>
            <a:off x="323528" y="476672"/>
            <a:ext cx="8496944" cy="523220"/>
          </a:xfrm>
          <a:prstGeom prst="rect">
            <a:avLst/>
          </a:prstGeom>
        </p:spPr>
        <p:txBody>
          <a:bodyPr wrap="square">
            <a:spAutoFit/>
          </a:bodyPr>
          <a:lstStyle/>
          <a:p>
            <a:pPr algn="ctr"/>
            <a:r>
              <a:rPr lang="fr-BE" sz="2800" b="1" dirty="0">
                <a:latin typeface="Times New Roman" panose="02020603050405020304" pitchFamily="18" charset="0"/>
                <a:cs typeface="Times New Roman" panose="02020603050405020304" pitchFamily="18" charset="0"/>
              </a:rPr>
              <a:t>L</a:t>
            </a:r>
            <a:r>
              <a:rPr lang="fr-BE" sz="2800" b="1" dirty="0" smtClean="0">
                <a:latin typeface="Times New Roman" panose="02020603050405020304" pitchFamily="18" charset="0"/>
                <a:cs typeface="Times New Roman" panose="02020603050405020304" pitchFamily="18" charset="0"/>
              </a:rPr>
              <a:t>eadership et gouvernance</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30194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2800" b="1" dirty="0">
                <a:latin typeface="Times New Roman" panose="02020603050405020304" pitchFamily="18" charset="0"/>
                <a:cs typeface="Times New Roman" panose="02020603050405020304" pitchFamily="18" charset="0"/>
              </a:rPr>
              <a:t>Leadership et gouvernance</a:t>
            </a:r>
            <a:r>
              <a:rPr lang="fr-FR" sz="2800" b="1" dirty="0">
                <a:latin typeface="Times New Roman" panose="02020603050405020304" pitchFamily="18" charset="0"/>
                <a:cs typeface="Times New Roman" panose="02020603050405020304" pitchFamily="18" charset="0"/>
              </a:rPr>
              <a:t/>
            </a:r>
            <a:br>
              <a:rPr lang="fr-FR" sz="2800" b="1" dirty="0">
                <a:latin typeface="Times New Roman" panose="02020603050405020304" pitchFamily="18" charset="0"/>
                <a:cs typeface="Times New Roman" panose="02020603050405020304" pitchFamily="18" charset="0"/>
              </a:rPr>
            </a:br>
            <a:endParaRPr lang="fr-FR" sz="2800" dirty="0"/>
          </a:p>
        </p:txBody>
      </p:sp>
      <p:sp>
        <p:nvSpPr>
          <p:cNvPr id="3" name="Espace réservé du contenu 2"/>
          <p:cNvSpPr>
            <a:spLocks noGrp="1"/>
          </p:cNvSpPr>
          <p:nvPr>
            <p:ph idx="1"/>
          </p:nvPr>
        </p:nvSpPr>
        <p:spPr>
          <a:xfrm>
            <a:off x="323528" y="1196752"/>
            <a:ext cx="8363272" cy="5544616"/>
          </a:xfrm>
        </p:spPr>
        <p:txBody>
          <a:bodyPr>
            <a:normAutofit fontScale="85000" lnSpcReduction="10000"/>
          </a:bodyPr>
          <a:lstStyle/>
          <a:p>
            <a:pPr>
              <a:lnSpc>
                <a:spcPct val="150000"/>
              </a:lnSpc>
              <a:buFont typeface="Wingdings" panose="05000000000000000000" pitchFamily="2" charset="2"/>
              <a:buChar char="§"/>
              <a:defRPr/>
            </a:pPr>
            <a:r>
              <a:rPr lang="fr-BE" dirty="0">
                <a:latin typeface="Times New Roman" panose="02020603050405020304" pitchFamily="18" charset="0"/>
                <a:cs typeface="Times New Roman" panose="02020603050405020304" pitchFamily="18" charset="0"/>
              </a:rPr>
              <a:t>Partenariat, participation sociale et </a:t>
            </a:r>
            <a:r>
              <a:rPr lang="fr-BE" dirty="0" smtClean="0">
                <a:latin typeface="Times New Roman" panose="02020603050405020304" pitchFamily="18" charset="0"/>
                <a:cs typeface="Times New Roman" panose="02020603050405020304" pitchFamily="18" charset="0"/>
              </a:rPr>
              <a:t>réactivité </a:t>
            </a:r>
            <a:r>
              <a:rPr lang="fr-BE" dirty="0">
                <a:latin typeface="Times New Roman" panose="02020603050405020304" pitchFamily="18" charset="0"/>
                <a:cs typeface="Times New Roman" panose="02020603050405020304" pitchFamily="18" charset="0"/>
              </a:rPr>
              <a:t>du système</a:t>
            </a:r>
          </a:p>
          <a:p>
            <a:pPr>
              <a:lnSpc>
                <a:spcPct val="150000"/>
              </a:lnSpc>
              <a:buFont typeface="Wingdings" panose="05000000000000000000" pitchFamily="2" charset="2"/>
              <a:buChar char="§"/>
              <a:defRPr/>
            </a:pPr>
            <a:r>
              <a:rPr lang="fr-BE" dirty="0">
                <a:latin typeface="Times New Roman" panose="02020603050405020304" pitchFamily="18" charset="0"/>
                <a:cs typeface="Times New Roman" panose="02020603050405020304" pitchFamily="18" charset="0"/>
              </a:rPr>
              <a:t>Régulation: réglementation sanitaire internationale et nationale </a:t>
            </a:r>
            <a:endParaRPr lang="fr-BE"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defRPr/>
            </a:pPr>
            <a:endParaRPr lang="fr-BE"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defRPr/>
            </a:pPr>
            <a:r>
              <a:rPr lang="fr-BE" dirty="0" smtClean="0">
                <a:latin typeface="Times New Roman" panose="02020603050405020304" pitchFamily="18" charset="0"/>
                <a:cs typeface="Times New Roman" panose="02020603050405020304" pitchFamily="18" charset="0"/>
              </a:rPr>
              <a:t>Redevabilité</a:t>
            </a:r>
            <a:r>
              <a:rPr lang="fr-BE" dirty="0">
                <a:latin typeface="Times New Roman" panose="02020603050405020304" pitchFamily="18" charset="0"/>
                <a:cs typeface="Times New Roman" panose="02020603050405020304" pitchFamily="18" charset="0"/>
              </a:rPr>
              <a:t>: rapports des progrès réalisés</a:t>
            </a:r>
          </a:p>
          <a:p>
            <a:pPr>
              <a:buFont typeface="Wingdings" panose="05000000000000000000" pitchFamily="2" charset="2"/>
              <a:buChar char="§"/>
              <a:defRPr/>
            </a:pPr>
            <a:endParaRPr lang="fr-BE" dirty="0">
              <a:latin typeface="Times New Roman" panose="02020603050405020304" pitchFamily="18" charset="0"/>
              <a:cs typeface="Times New Roman" panose="02020603050405020304" pitchFamily="18" charset="0"/>
            </a:endParaRPr>
          </a:p>
          <a:p>
            <a:pPr>
              <a:buFont typeface="Wingdings" panose="05000000000000000000" pitchFamily="2" charset="2"/>
              <a:buChar char="§"/>
              <a:defRPr/>
            </a:pPr>
            <a:r>
              <a:rPr lang="fr-BE" dirty="0" smtClean="0">
                <a:latin typeface="Times New Roman" panose="02020603050405020304" pitchFamily="18" charset="0"/>
                <a:cs typeface="Times New Roman" panose="02020603050405020304" pitchFamily="18" charset="0"/>
              </a:rPr>
              <a:t>Procédures </a:t>
            </a:r>
            <a:r>
              <a:rPr lang="fr-BE" dirty="0">
                <a:latin typeface="Times New Roman" panose="02020603050405020304" pitchFamily="18" charset="0"/>
                <a:cs typeface="Times New Roman" panose="02020603050405020304" pitchFamily="18" charset="0"/>
              </a:rPr>
              <a:t>comptables et gestionnaires transparentes</a:t>
            </a:r>
          </a:p>
          <a:p>
            <a:pPr marL="0" indent="0">
              <a:buNone/>
              <a:defRPr/>
            </a:pPr>
            <a:endParaRPr lang="fr-BE" dirty="0">
              <a:latin typeface="Times New Roman" panose="02020603050405020304" pitchFamily="18" charset="0"/>
              <a:cs typeface="Times New Roman" panose="02020603050405020304" pitchFamily="18" charset="0"/>
            </a:endParaRPr>
          </a:p>
          <a:p>
            <a:pPr>
              <a:buFont typeface="Wingdings" panose="05000000000000000000" pitchFamily="2" charset="2"/>
              <a:buChar char="§"/>
              <a:defRPr/>
            </a:pPr>
            <a:r>
              <a:rPr lang="fr-BE" dirty="0" smtClean="0">
                <a:latin typeface="Times New Roman" panose="02020603050405020304" pitchFamily="18" charset="0"/>
                <a:cs typeface="Times New Roman" panose="02020603050405020304" pitchFamily="18" charset="0"/>
              </a:rPr>
              <a:t>Autonomisation </a:t>
            </a:r>
            <a:r>
              <a:rPr lang="fr-BE" dirty="0">
                <a:latin typeface="Times New Roman" panose="02020603050405020304" pitchFamily="18" charset="0"/>
                <a:cs typeface="Times New Roman" panose="02020603050405020304" pitchFamily="18" charset="0"/>
              </a:rPr>
              <a:t>et contractualisation des services</a:t>
            </a:r>
          </a:p>
          <a:p>
            <a:endParaRPr lang="fr-FR" dirty="0"/>
          </a:p>
        </p:txBody>
      </p:sp>
    </p:spTree>
    <p:extLst>
      <p:ext uri="{BB962C8B-B14F-4D97-AF65-F5344CB8AC3E}">
        <p14:creationId xmlns:p14="http://schemas.microsoft.com/office/powerpoint/2010/main" val="8376178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443841"/>
            <a:ext cx="8568952" cy="5262979"/>
          </a:xfrm>
          <a:prstGeom prst="rect">
            <a:avLst/>
          </a:prstGeom>
        </p:spPr>
        <p:txBody>
          <a:bodyPr wrap="square">
            <a:spAutoFit/>
          </a:bodyPr>
          <a:lstStyle/>
          <a:p>
            <a:pPr marL="457200" indent="-457200" algn="just">
              <a:lnSpc>
                <a:spcPct val="15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I</a:t>
            </a:r>
            <a:r>
              <a:rPr lang="fr-BE" sz="2800" dirty="0" smtClean="0">
                <a:latin typeface="Times New Roman" panose="02020603050405020304" pitchFamily="18" charset="0"/>
                <a:cs typeface="Times New Roman" panose="02020603050405020304" pitchFamily="18" charset="0"/>
              </a:rPr>
              <a:t>nformation de base: population, infrastructures, équipements, logistique</a:t>
            </a:r>
          </a:p>
          <a:p>
            <a:pPr marL="457200" indent="-457200" algn="just">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Système de surveillance</a:t>
            </a:r>
          </a:p>
          <a:p>
            <a:pPr marL="457200" indent="-457200" algn="just">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Standards généraux</a:t>
            </a:r>
          </a:p>
          <a:p>
            <a:pPr marL="457200" indent="-457200" algn="just">
              <a:lnSpc>
                <a:spcPct val="15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O</a:t>
            </a:r>
            <a:r>
              <a:rPr lang="fr-BE" sz="2800" dirty="0" smtClean="0">
                <a:latin typeface="Times New Roman" panose="02020603050405020304" pitchFamily="18" charset="0"/>
                <a:cs typeface="Times New Roman" panose="02020603050405020304" pitchFamily="18" charset="0"/>
              </a:rPr>
              <a:t>utils : cartographie de l’offre des services</a:t>
            </a:r>
          </a:p>
          <a:p>
            <a:pPr marL="457200" indent="-457200" algn="just">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Collecte de données: qualité, analyse</a:t>
            </a:r>
          </a:p>
          <a:p>
            <a:pPr marL="457200" indent="-457200" algn="just">
              <a:lnSpc>
                <a:spcPct val="15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U</a:t>
            </a:r>
            <a:r>
              <a:rPr lang="fr-BE" sz="2800" dirty="0" smtClean="0">
                <a:latin typeface="Times New Roman" panose="02020603050405020304" pitchFamily="18" charset="0"/>
                <a:cs typeface="Times New Roman" panose="02020603050405020304" pitchFamily="18" charset="0"/>
              </a:rPr>
              <a:t>tilisation de l’information pour la politique, la gestion, la gouvernance et la responsabilisation</a:t>
            </a:r>
            <a:endParaRPr lang="fr-BE"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23528" y="476672"/>
            <a:ext cx="8568952" cy="523220"/>
          </a:xfrm>
          <a:prstGeom prst="rect">
            <a:avLst/>
          </a:prstGeom>
        </p:spPr>
        <p:txBody>
          <a:bodyPr wrap="square">
            <a:spAutoFit/>
          </a:bodyPr>
          <a:lstStyle/>
          <a:p>
            <a:r>
              <a:rPr lang="fr-BE" sz="2800" b="1" dirty="0">
                <a:latin typeface="Times New Roman" panose="02020603050405020304" pitchFamily="18" charset="0"/>
                <a:cs typeface="Times New Roman" panose="02020603050405020304" pitchFamily="18" charset="0"/>
              </a:rPr>
              <a:t>I</a:t>
            </a:r>
            <a:r>
              <a:rPr lang="fr-BE" sz="2800" b="1" dirty="0" smtClean="0">
                <a:latin typeface="Times New Roman" panose="02020603050405020304" pitchFamily="18" charset="0"/>
                <a:cs typeface="Times New Roman" panose="02020603050405020304" pitchFamily="18" charset="0"/>
              </a:rPr>
              <a:t>nformation, recherche et gestion de la connaissance</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14060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208912" cy="4893647"/>
          </a:xfrm>
          <a:prstGeom prst="rect">
            <a:avLst/>
          </a:prstGeom>
        </p:spPr>
        <p:txBody>
          <a:bodyPr wrap="square">
            <a:spAutoFit/>
          </a:bodyPr>
          <a:lstStyle/>
          <a:p>
            <a:pPr>
              <a:lnSpc>
                <a:spcPct val="150000"/>
              </a:lnSpc>
              <a:defRPr/>
            </a:pPr>
            <a:r>
              <a:rPr lang="fr-BE" sz="2800" dirty="0">
                <a:latin typeface="Times New Roman" panose="02020603050405020304" pitchFamily="18" charset="0"/>
                <a:cs typeface="Times New Roman" panose="02020603050405020304" pitchFamily="18" charset="0"/>
              </a:rPr>
              <a:t>P</a:t>
            </a:r>
            <a:r>
              <a:rPr lang="fr-BE" sz="2800" dirty="0" smtClean="0">
                <a:latin typeface="Times New Roman" panose="02020603050405020304" pitchFamily="18" charset="0"/>
                <a:cs typeface="Times New Roman" panose="02020603050405020304" pitchFamily="18" charset="0"/>
              </a:rPr>
              <a:t>olitique de financement</a:t>
            </a:r>
          </a:p>
          <a:p>
            <a:pPr>
              <a:lnSpc>
                <a:spcPct val="150000"/>
              </a:lnSpc>
              <a:defRPr/>
            </a:pPr>
            <a:r>
              <a:rPr lang="fr-BE" sz="2800" dirty="0">
                <a:latin typeface="Times New Roman" panose="02020603050405020304" pitchFamily="18" charset="0"/>
                <a:cs typeface="Times New Roman" panose="02020603050405020304" pitchFamily="18" charset="0"/>
              </a:rPr>
              <a:t>O</a:t>
            </a:r>
            <a:r>
              <a:rPr lang="fr-BE" sz="2800" dirty="0" smtClean="0">
                <a:latin typeface="Times New Roman" panose="02020603050405020304" pitchFamily="18" charset="0"/>
                <a:cs typeface="Times New Roman" panose="02020603050405020304" pitchFamily="18" charset="0"/>
              </a:rPr>
              <a:t>utils et données :</a:t>
            </a:r>
          </a:p>
          <a:p>
            <a:pPr lvl="1">
              <a:lnSpc>
                <a:spcPct val="150000"/>
              </a:lnSpc>
              <a:buFont typeface="Arial" pitchFamily="34" charset="0"/>
              <a:buChar char="–"/>
              <a:defRPr/>
            </a:pPr>
            <a:r>
              <a:rPr lang="fr-BE" sz="2800" dirty="0" smtClean="0">
                <a:latin typeface="Times New Roman" panose="02020603050405020304" pitchFamily="18" charset="0"/>
                <a:cs typeface="Times New Roman" panose="02020603050405020304" pitchFamily="18" charset="0"/>
              </a:rPr>
              <a:t>sur les dépenses de sante, évaluation économique des programmes; analyse coût/efficacité</a:t>
            </a:r>
          </a:p>
          <a:p>
            <a:pPr lvl="1">
              <a:lnSpc>
                <a:spcPct val="150000"/>
              </a:lnSpc>
              <a:buFont typeface="Arial" pitchFamily="34" charset="0"/>
              <a:buChar char="–"/>
              <a:defRPr/>
            </a:pPr>
            <a:r>
              <a:rPr lang="fr-BE" sz="2800" dirty="0" smtClean="0">
                <a:latin typeface="Times New Roman" panose="02020603050405020304" pitchFamily="18" charset="0"/>
                <a:cs typeface="Times New Roman" panose="02020603050405020304" pitchFamily="18" charset="0"/>
              </a:rPr>
              <a:t>casting: évaluation des coûts</a:t>
            </a:r>
          </a:p>
          <a:p>
            <a:pPr lvl="1">
              <a:lnSpc>
                <a:spcPct val="150000"/>
              </a:lnSpc>
              <a:buFont typeface="Arial" pitchFamily="34" charset="0"/>
              <a:buChar char="–"/>
              <a:defRPr/>
            </a:pPr>
            <a:r>
              <a:rPr lang="fr-BE" sz="2800" dirty="0" smtClean="0">
                <a:latin typeface="Times New Roman" panose="02020603050405020304" pitchFamily="18" charset="0"/>
                <a:cs typeface="Times New Roman" panose="02020603050405020304" pitchFamily="18" charset="0"/>
              </a:rPr>
              <a:t>cadre de dépenses a moyen terme</a:t>
            </a:r>
          </a:p>
          <a:p>
            <a:pPr>
              <a:lnSpc>
                <a:spcPct val="150000"/>
              </a:lnSpc>
              <a:defRPr/>
            </a:pPr>
            <a:r>
              <a:rPr lang="fr-BE" sz="2800" dirty="0">
                <a:latin typeface="Times New Roman" panose="02020603050405020304" pitchFamily="18" charset="0"/>
                <a:cs typeface="Times New Roman" panose="02020603050405020304" pitchFamily="18" charset="0"/>
              </a:rPr>
              <a:t>C</a:t>
            </a:r>
            <a:r>
              <a:rPr lang="fr-BE" sz="2800" dirty="0" smtClean="0">
                <a:latin typeface="Times New Roman" panose="02020603050405020304" pitchFamily="18" charset="0"/>
                <a:cs typeface="Times New Roman" panose="02020603050405020304" pitchFamily="18" charset="0"/>
              </a:rPr>
              <a:t>adrage macro économique</a:t>
            </a:r>
          </a:p>
          <a:p>
            <a:pPr>
              <a:defRPr/>
            </a:pPr>
            <a:r>
              <a:rPr lang="fr-BE" dirty="0"/>
              <a:t>		</a:t>
            </a:r>
          </a:p>
        </p:txBody>
      </p:sp>
      <p:sp>
        <p:nvSpPr>
          <p:cNvPr id="3" name="Rectangle 2"/>
          <p:cNvSpPr/>
          <p:nvPr/>
        </p:nvSpPr>
        <p:spPr>
          <a:xfrm>
            <a:off x="611560" y="404664"/>
            <a:ext cx="7128792" cy="523220"/>
          </a:xfrm>
          <a:prstGeom prst="rect">
            <a:avLst/>
          </a:prstGeom>
        </p:spPr>
        <p:txBody>
          <a:bodyPr wrap="square">
            <a:spAutoFit/>
          </a:bodyPr>
          <a:lstStyle/>
          <a:p>
            <a:r>
              <a:rPr lang="fr-BE" sz="2800" b="1" dirty="0">
                <a:latin typeface="Times New Roman" panose="02020603050405020304" pitchFamily="18" charset="0"/>
                <a:cs typeface="Times New Roman" panose="02020603050405020304" pitchFamily="18" charset="0"/>
              </a:rPr>
              <a:t>F</a:t>
            </a:r>
            <a:r>
              <a:rPr lang="fr-BE" sz="2800" b="1" dirty="0" smtClean="0">
                <a:latin typeface="Times New Roman" panose="02020603050405020304" pitchFamily="18" charset="0"/>
                <a:cs typeface="Times New Roman" panose="02020603050405020304" pitchFamily="18" charset="0"/>
              </a:rPr>
              <a:t>inancement de la sante et protection sociale</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4750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988840"/>
            <a:ext cx="8712968" cy="4832092"/>
          </a:xfrm>
          <a:prstGeom prst="rect">
            <a:avLst/>
          </a:prstGeom>
        </p:spPr>
        <p:txBody>
          <a:bodyPr wrap="square">
            <a:spAutoFit/>
          </a:bodyPr>
          <a:lstStyle/>
          <a:p>
            <a:pPr marL="457200" indent="-457200">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P</a:t>
            </a:r>
            <a:r>
              <a:rPr lang="fr-BE" sz="2800" dirty="0" smtClean="0">
                <a:latin typeface="Times New Roman" panose="02020603050405020304" pitchFamily="18" charset="0"/>
                <a:cs typeface="Times New Roman" panose="02020603050405020304" pitchFamily="18" charset="0"/>
              </a:rPr>
              <a:t>olitique pharmaceutique; </a:t>
            </a:r>
          </a:p>
          <a:p>
            <a:pPr marL="457200" indent="-457200">
              <a:buFont typeface="Wingdings" panose="05000000000000000000" pitchFamily="2" charset="2"/>
              <a:buChar char="§"/>
              <a:defRPr/>
            </a:pPr>
            <a:endParaRPr lang="fr-BE"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N</a:t>
            </a:r>
            <a:r>
              <a:rPr lang="fr-BE" sz="2800" dirty="0" smtClean="0">
                <a:latin typeface="Times New Roman" panose="02020603050405020304" pitchFamily="18" charset="0"/>
                <a:cs typeface="Times New Roman" panose="02020603050405020304" pitchFamily="18" charset="0"/>
              </a:rPr>
              <a:t>ormes et standards</a:t>
            </a:r>
          </a:p>
          <a:p>
            <a:pPr marL="457200" indent="-457200">
              <a:buFont typeface="Wingdings" panose="05000000000000000000" pitchFamily="2" charset="2"/>
              <a:buChar char="§"/>
              <a:defRPr/>
            </a:pPr>
            <a:endParaRPr lang="fr-BE"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S</a:t>
            </a:r>
            <a:r>
              <a:rPr lang="fr-BE" sz="2800" dirty="0" smtClean="0">
                <a:latin typeface="Times New Roman" panose="02020603050405020304" pitchFamily="18" charset="0"/>
                <a:cs typeface="Times New Roman" panose="02020603050405020304" pitchFamily="18" charset="0"/>
              </a:rPr>
              <a:t>ystème d’approvisionnement; cycle logistique</a:t>
            </a:r>
          </a:p>
          <a:p>
            <a:pPr marL="457200" indent="-457200">
              <a:buFont typeface="Wingdings" panose="05000000000000000000" pitchFamily="2" charset="2"/>
              <a:buChar char="§"/>
              <a:defRPr/>
            </a:pPr>
            <a:endParaRPr lang="fr-BE"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Accès équitable, qualité</a:t>
            </a:r>
          </a:p>
          <a:p>
            <a:pPr marL="457200" indent="-457200">
              <a:buFont typeface="Wingdings" panose="05000000000000000000" pitchFamily="2" charset="2"/>
              <a:buChar char="§"/>
              <a:defRPr/>
            </a:pPr>
            <a:endParaRPr lang="fr-BE"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I</a:t>
            </a:r>
            <a:r>
              <a:rPr lang="fr-BE" sz="2800" dirty="0" smtClean="0">
                <a:latin typeface="Times New Roman" panose="02020603050405020304" pitchFamily="18" charset="0"/>
                <a:cs typeface="Times New Roman" panose="02020603050405020304" pitchFamily="18" charset="0"/>
              </a:rPr>
              <a:t>nfrastructures et équipements appropries</a:t>
            </a:r>
          </a:p>
          <a:p>
            <a:pPr>
              <a:buFont typeface="Arial" pitchFamily="34" charset="0"/>
              <a:buChar char="•"/>
              <a:defRPr/>
            </a:pPr>
            <a:endParaRPr lang="fr-BE" sz="2800" dirty="0" smtClean="0">
              <a:latin typeface="Times New Roman" panose="02020603050405020304" pitchFamily="18" charset="0"/>
              <a:cs typeface="Times New Roman" panose="02020603050405020304" pitchFamily="18" charset="0"/>
            </a:endParaRPr>
          </a:p>
          <a:p>
            <a:pPr>
              <a:buFont typeface="Arial" pitchFamily="34" charset="0"/>
              <a:buChar char="•"/>
              <a:defRPr/>
            </a:pPr>
            <a:endParaRPr lang="fr-BE"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251520" y="548680"/>
            <a:ext cx="8712968" cy="954107"/>
          </a:xfrm>
          <a:prstGeom prst="rect">
            <a:avLst/>
          </a:prstGeom>
        </p:spPr>
        <p:txBody>
          <a:bodyPr wrap="square">
            <a:spAutoFit/>
          </a:bodyPr>
          <a:lstStyle/>
          <a:p>
            <a:r>
              <a:rPr lang="fr-BE" sz="2800" b="1" dirty="0" smtClean="0">
                <a:latin typeface="Times New Roman" panose="02020603050405020304" pitchFamily="18" charset="0"/>
                <a:cs typeface="Times New Roman" panose="02020603050405020304" pitchFamily="18" charset="0"/>
              </a:rPr>
              <a:t>Médicaments, vaccins et technologies; infrastructure et équipements</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5212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411" y="855876"/>
            <a:ext cx="8856984" cy="5909310"/>
          </a:xfrm>
          <a:prstGeom prst="rect">
            <a:avLst/>
          </a:prstGeom>
        </p:spPr>
        <p:txBody>
          <a:bodyPr wrap="square">
            <a:spAutoFit/>
          </a:bodyPr>
          <a:lstStyle/>
          <a:p>
            <a:pPr marL="457200" indent="-457200">
              <a:lnSpc>
                <a:spcPct val="15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P</a:t>
            </a:r>
            <a:r>
              <a:rPr lang="fr-BE" sz="2800" dirty="0" smtClean="0">
                <a:latin typeface="Times New Roman" panose="02020603050405020304" pitchFamily="18" charset="0"/>
                <a:cs typeface="Times New Roman" panose="02020603050405020304" pitchFamily="18" charset="0"/>
              </a:rPr>
              <a:t>aquet d’interventions prioritaires dont la vaccination; lutte contre le </a:t>
            </a:r>
            <a:r>
              <a:rPr lang="fr-BE" sz="2800" dirty="0" err="1" smtClean="0">
                <a:latin typeface="Times New Roman" panose="02020603050405020304" pitchFamily="18" charset="0"/>
                <a:cs typeface="Times New Roman" panose="02020603050405020304" pitchFamily="18" charset="0"/>
              </a:rPr>
              <a:t>vih</a:t>
            </a:r>
            <a:r>
              <a:rPr lang="fr-BE" sz="2800" dirty="0" smtClean="0">
                <a:latin typeface="Times New Roman" panose="02020603050405020304" pitchFamily="18" charset="0"/>
                <a:cs typeface="Times New Roman" panose="02020603050405020304" pitchFamily="18" charset="0"/>
              </a:rPr>
              <a:t>/sida, la tuberculose, le paludisme, les MNT, santé mère nouveau né et enfant…</a:t>
            </a:r>
          </a:p>
          <a:p>
            <a:pPr marL="914400" lvl="1" indent="-457200">
              <a:lnSpc>
                <a:spcPct val="150000"/>
              </a:lnSpc>
              <a:buFont typeface="Courier New" panose="02070309020205020404" pitchFamily="49" charset="0"/>
              <a:buChar char="o"/>
              <a:defRPr/>
            </a:pPr>
            <a:r>
              <a:rPr lang="fr-BE" sz="2800" dirty="0" smtClean="0">
                <a:latin typeface="Times New Roman" panose="02020603050405020304" pitchFamily="18" charset="0"/>
                <a:cs typeface="Times New Roman" panose="02020603050405020304" pitchFamily="18" charset="0"/>
              </a:rPr>
              <a:t>disponibilité, accessibilité, couverture adéquate et effective</a:t>
            </a:r>
          </a:p>
          <a:p>
            <a:pPr marL="914400" lvl="1" indent="-457200">
              <a:lnSpc>
                <a:spcPct val="150000"/>
              </a:lnSpc>
              <a:buFont typeface="Courier New" panose="02070309020205020404" pitchFamily="49" charset="0"/>
              <a:buChar char="o"/>
              <a:defRPr/>
            </a:pPr>
            <a:r>
              <a:rPr lang="fr-BE" sz="2800" dirty="0" smtClean="0">
                <a:latin typeface="Times New Roman" panose="02020603050405020304" pitchFamily="18" charset="0"/>
                <a:cs typeface="Times New Roman" panose="02020603050405020304" pitchFamily="18" charset="0"/>
              </a:rPr>
              <a:t>sécurité des patients et qualité des soins</a:t>
            </a:r>
          </a:p>
          <a:p>
            <a:pPr marL="914400" lvl="1" indent="-457200">
              <a:lnSpc>
                <a:spcPct val="150000"/>
              </a:lnSpc>
              <a:buFont typeface="Courier New" panose="02070309020205020404" pitchFamily="49" charset="0"/>
              <a:buChar char="o"/>
              <a:defRPr/>
            </a:pPr>
            <a:r>
              <a:rPr lang="fr-BE" sz="2800" dirty="0" smtClean="0">
                <a:latin typeface="Times New Roman" panose="02020603050405020304" pitchFamily="18" charset="0"/>
                <a:cs typeface="Times New Roman" panose="02020603050405020304" pitchFamily="18" charset="0"/>
              </a:rPr>
              <a:t>répondre à la demande de santé</a:t>
            </a:r>
          </a:p>
          <a:p>
            <a:pPr marL="457200" indent="-457200">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Accréditation</a:t>
            </a:r>
          </a:p>
          <a:p>
            <a:pPr marL="457200" indent="-457200">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Participation communauta</a:t>
            </a:r>
            <a:r>
              <a:rPr lang="fr-BE" sz="2800" dirty="0" smtClean="0"/>
              <a:t>ire</a:t>
            </a:r>
            <a:endParaRPr lang="fr-BE" sz="2800" dirty="0"/>
          </a:p>
        </p:txBody>
      </p:sp>
      <p:sp>
        <p:nvSpPr>
          <p:cNvPr id="3" name="Rectangle 2"/>
          <p:cNvSpPr/>
          <p:nvPr/>
        </p:nvSpPr>
        <p:spPr>
          <a:xfrm>
            <a:off x="214410" y="188640"/>
            <a:ext cx="7381925" cy="523220"/>
          </a:xfrm>
          <a:prstGeom prst="rect">
            <a:avLst/>
          </a:prstGeom>
        </p:spPr>
        <p:txBody>
          <a:bodyPr wrap="square">
            <a:spAutoFit/>
          </a:bodyPr>
          <a:lstStyle/>
          <a:p>
            <a:pPr algn="ctr"/>
            <a:r>
              <a:rPr lang="fr-BE" sz="2800" b="1" dirty="0">
                <a:latin typeface="Times New Roman" panose="02020603050405020304" pitchFamily="18" charset="0"/>
                <a:cs typeface="Times New Roman" panose="02020603050405020304" pitchFamily="18" charset="0"/>
              </a:rPr>
              <a:t>P</a:t>
            </a:r>
            <a:r>
              <a:rPr lang="fr-BE" sz="2800" b="1" dirty="0" smtClean="0">
                <a:latin typeface="Times New Roman" panose="02020603050405020304" pitchFamily="18" charset="0"/>
                <a:cs typeface="Times New Roman" panose="02020603050405020304" pitchFamily="18" charset="0"/>
              </a:rPr>
              <a:t>restations des services</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6611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9" y="1124744"/>
            <a:ext cx="8352927" cy="3892861"/>
          </a:xfrm>
          <a:prstGeom prst="rect">
            <a:avLst/>
          </a:prstGeom>
        </p:spPr>
        <p:txBody>
          <a:bodyPr wrap="square">
            <a:spAutoFit/>
          </a:bodyPr>
          <a:lstStyle/>
          <a:p>
            <a:pPr marL="457200" indent="-457200">
              <a:lnSpc>
                <a:spcPct val="150000"/>
              </a:lnSpc>
              <a:buFont typeface="Wingdings" panose="05000000000000000000" pitchFamily="2" charset="2"/>
              <a:buChar char="§"/>
              <a:defRPr/>
            </a:pPr>
            <a:r>
              <a:rPr lang="fr-BE" sz="2800" dirty="0">
                <a:latin typeface="Times New Roman" panose="02020603050405020304" pitchFamily="18" charset="0"/>
                <a:cs typeface="Times New Roman" panose="02020603050405020304" pitchFamily="18" charset="0"/>
              </a:rPr>
              <a:t>P</a:t>
            </a:r>
            <a:r>
              <a:rPr lang="fr-BE" sz="2800" dirty="0" smtClean="0">
                <a:latin typeface="Times New Roman" panose="02020603050405020304" pitchFamily="18" charset="0"/>
                <a:cs typeface="Times New Roman" panose="02020603050405020304" pitchFamily="18" charset="0"/>
              </a:rPr>
              <a:t>olitique et plan de développement des RH</a:t>
            </a:r>
          </a:p>
          <a:p>
            <a:pPr marL="457200" indent="-457200">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Normes et standards</a:t>
            </a:r>
          </a:p>
          <a:p>
            <a:pPr marL="457200" indent="-457200">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Bases factuelles: effectif, compétences, formation, systèmes d’appui à la gestion, environnement de travail</a:t>
            </a:r>
          </a:p>
          <a:p>
            <a:pPr marL="457200" indent="-457200">
              <a:lnSpc>
                <a:spcPct val="150000"/>
              </a:lnSpc>
              <a:buFont typeface="Wingdings" panose="05000000000000000000" pitchFamily="2" charset="2"/>
              <a:buChar char="§"/>
              <a:defRPr/>
            </a:pPr>
            <a:r>
              <a:rPr lang="fr-BE" sz="2800" dirty="0" smtClean="0">
                <a:latin typeface="Times New Roman" panose="02020603050405020304" pitchFamily="18" charset="0"/>
                <a:cs typeface="Times New Roman" panose="02020603050405020304" pitchFamily="18" charset="0"/>
              </a:rPr>
              <a:t>Gestion des performances</a:t>
            </a:r>
            <a:endParaRPr lang="fr-BE"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323528" y="260648"/>
            <a:ext cx="8568952" cy="523220"/>
          </a:xfrm>
          <a:prstGeom prst="rect">
            <a:avLst/>
          </a:prstGeom>
        </p:spPr>
        <p:txBody>
          <a:bodyPr wrap="square">
            <a:spAutoFit/>
          </a:bodyPr>
          <a:lstStyle/>
          <a:p>
            <a:pPr algn="ctr"/>
            <a:r>
              <a:rPr lang="fr-BE" sz="2800" b="1" dirty="0">
                <a:latin typeface="Times New Roman" panose="02020603050405020304" pitchFamily="18" charset="0"/>
                <a:cs typeface="Times New Roman" panose="02020603050405020304" pitchFamily="18" charset="0"/>
              </a:rPr>
              <a:t>R</a:t>
            </a:r>
            <a:r>
              <a:rPr lang="fr-BE" sz="2800" b="1" dirty="0" smtClean="0">
                <a:latin typeface="Times New Roman" panose="02020603050405020304" pitchFamily="18" charset="0"/>
                <a:cs typeface="Times New Roman" panose="02020603050405020304" pitchFamily="18" charset="0"/>
              </a:rPr>
              <a:t>essources humaines </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220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r>
              <a:rPr lang="fr-FR" sz="2800" b="1" dirty="0" smtClean="0">
                <a:latin typeface="Times New Roman" panose="02020603050405020304" pitchFamily="18" charset="0"/>
                <a:cs typeface="Times New Roman" panose="02020603050405020304" pitchFamily="18" charset="0"/>
              </a:rPr>
              <a:t>Objectifs </a:t>
            </a:r>
            <a:endParaRPr lang="fr-FR" sz="28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457200" y="980728"/>
            <a:ext cx="8229600" cy="5688632"/>
          </a:xfrm>
        </p:spPr>
        <p:txBody>
          <a:bodyPr>
            <a:normAutofit/>
          </a:bodyPr>
          <a:lstStyle/>
          <a:p>
            <a:pPr marL="514350" indent="-514350">
              <a:lnSpc>
                <a:spcPct val="200000"/>
              </a:lnSpc>
              <a:buFont typeface="+mj-lt"/>
              <a:buAutoNum type="arabicPeriod"/>
            </a:pPr>
            <a:r>
              <a:rPr lang="fr-FR" sz="2800" dirty="0" smtClean="0">
                <a:latin typeface="Times New Roman" panose="02020603050405020304" pitchFamily="18" charset="0"/>
                <a:cs typeface="Times New Roman" panose="02020603050405020304" pitchFamily="18" charset="0"/>
              </a:rPr>
              <a:t>Définir le systéme de santé selon l’OMS;</a:t>
            </a:r>
          </a:p>
          <a:p>
            <a:pPr marL="514350" indent="-514350">
              <a:lnSpc>
                <a:spcPct val="200000"/>
              </a:lnSpc>
              <a:buFont typeface="+mj-lt"/>
              <a:buAutoNum type="arabicPeriod"/>
            </a:pPr>
            <a:r>
              <a:rPr lang="fr-FR" sz="2800" dirty="0" smtClean="0">
                <a:latin typeface="Times New Roman" panose="02020603050405020304" pitchFamily="18" charset="0"/>
                <a:cs typeface="Times New Roman" panose="02020603050405020304" pitchFamily="18" charset="0"/>
              </a:rPr>
              <a:t>Citer les objectifs du systéme de santé;</a:t>
            </a:r>
          </a:p>
          <a:p>
            <a:pPr marL="514350" indent="-514350">
              <a:lnSpc>
                <a:spcPct val="200000"/>
              </a:lnSpc>
              <a:buFont typeface="+mj-lt"/>
              <a:buAutoNum type="arabicPeriod"/>
            </a:pPr>
            <a:r>
              <a:rPr lang="fr-FR" sz="2800" dirty="0" smtClean="0">
                <a:latin typeface="Times New Roman" panose="02020603050405020304" pitchFamily="18" charset="0"/>
                <a:cs typeface="Times New Roman" panose="02020603050405020304" pitchFamily="18" charset="0"/>
              </a:rPr>
              <a:t>Citer les acteurs du systéme de santé;</a:t>
            </a:r>
          </a:p>
          <a:p>
            <a:pPr marL="514350" indent="-514350">
              <a:lnSpc>
                <a:spcPct val="200000"/>
              </a:lnSpc>
              <a:buFont typeface="+mj-lt"/>
              <a:buAutoNum type="arabicPeriod"/>
            </a:pPr>
            <a:r>
              <a:rPr lang="fr-FR" sz="2800" dirty="0" smtClean="0">
                <a:latin typeface="Times New Roman" panose="02020603050405020304" pitchFamily="18" charset="0"/>
                <a:cs typeface="Times New Roman" panose="02020603050405020304" pitchFamily="18" charset="0"/>
              </a:rPr>
              <a:t>Décrire l’organisation du systéme de santé;</a:t>
            </a:r>
          </a:p>
          <a:p>
            <a:pPr marL="514350" indent="-514350">
              <a:lnSpc>
                <a:spcPct val="200000"/>
              </a:lnSpc>
              <a:buFont typeface="+mj-lt"/>
              <a:buAutoNum type="arabicPeriod"/>
            </a:pPr>
            <a:r>
              <a:rPr lang="fr-FR" sz="2800" dirty="0" smtClean="0">
                <a:latin typeface="Times New Roman" panose="02020603050405020304" pitchFamily="18" charset="0"/>
                <a:cs typeface="Times New Roman" panose="02020603050405020304" pitchFamily="18" charset="0"/>
              </a:rPr>
              <a:t>Citer les 6 piliers du systéme de santé,</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1832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sz="2800" b="1" dirty="0" smtClean="0">
                <a:latin typeface="Times New Roman" panose="02020603050405020304" pitchFamily="18" charset="0"/>
                <a:cs typeface="Times New Roman" panose="02020603050405020304" pitchFamily="18" charset="0"/>
              </a:rPr>
              <a:t>Résumé </a:t>
            </a:r>
            <a:endParaRPr lang="fr-FR" sz="28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457200" y="1052736"/>
            <a:ext cx="8229600" cy="5688632"/>
          </a:xfrm>
        </p:spPr>
        <p:txBody>
          <a:bodyPr>
            <a:normAutofit/>
          </a:bodyPr>
          <a:lstStyle/>
          <a:p>
            <a:pPr marL="0" lvl="0" indent="0">
              <a:lnSpc>
                <a:spcPct val="150000"/>
              </a:lnSpc>
              <a:buNone/>
            </a:pPr>
            <a:r>
              <a:rPr lang="fr-FR" sz="2800" dirty="0" smtClean="0">
                <a:latin typeface="Times New Roman" panose="02020603050405020304" pitchFamily="18" charset="0"/>
                <a:cs typeface="Times New Roman" panose="02020603050405020304" pitchFamily="18" charset="0"/>
              </a:rPr>
              <a:t>Un système </a:t>
            </a:r>
            <a:r>
              <a:rPr lang="fr-FR" sz="2800" dirty="0">
                <a:latin typeface="Times New Roman" panose="02020603050405020304" pitchFamily="18" charset="0"/>
                <a:cs typeface="Times New Roman" panose="02020603050405020304" pitchFamily="18" charset="0"/>
              </a:rPr>
              <a:t>de </a:t>
            </a:r>
            <a:r>
              <a:rPr lang="fr-FR" sz="2800" dirty="0" smtClean="0">
                <a:latin typeface="Times New Roman" panose="02020603050405020304" pitchFamily="18" charset="0"/>
                <a:cs typeface="Times New Roman" panose="02020603050405020304" pitchFamily="18" charset="0"/>
              </a:rPr>
              <a:t>santé doit s’intéresser à l'</a:t>
            </a:r>
            <a:r>
              <a:rPr lang="fr-FR" sz="2800" u="sng" dirty="0" smtClean="0">
                <a:latin typeface="Times New Roman" panose="02020603050405020304" pitchFamily="18" charset="0"/>
                <a:cs typeface="Times New Roman" panose="02020603050405020304" pitchFamily="18" charset="0"/>
                <a:hlinkClick r:id="rId2" tooltip="Offre et demande"/>
              </a:rPr>
              <a:t>offre</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mais aussi </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à la</a:t>
            </a:r>
            <a:r>
              <a:rPr lang="fr-FR" sz="2800" dirty="0">
                <a:latin typeface="Times New Roman" panose="02020603050405020304" pitchFamily="18" charset="0"/>
                <a:cs typeface="Times New Roman" panose="02020603050405020304" pitchFamily="18" charset="0"/>
              </a:rPr>
              <a:t> </a:t>
            </a:r>
            <a:r>
              <a:rPr lang="fr-FR" sz="2800" u="sng" dirty="0">
                <a:latin typeface="Times New Roman" panose="02020603050405020304" pitchFamily="18" charset="0"/>
                <a:cs typeface="Times New Roman" panose="02020603050405020304" pitchFamily="18" charset="0"/>
                <a:hlinkClick r:id="rId2" tooltip="Offre et demande"/>
              </a:rPr>
              <a:t>demande</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et aux </a:t>
            </a:r>
            <a:r>
              <a:rPr lang="fr-FR" sz="2800" u="sng" dirty="0" smtClean="0">
                <a:latin typeface="Times New Roman" panose="02020603050405020304" pitchFamily="18" charset="0"/>
                <a:cs typeface="Times New Roman" panose="02020603050405020304" pitchFamily="18" charset="0"/>
                <a:hlinkClick r:id="rId3" tooltip="Besoin"/>
              </a:rPr>
              <a:t>besoins</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des populations </a:t>
            </a:r>
            <a:endParaRPr lang="fr-FR" sz="2800" dirty="0">
              <a:latin typeface="Times New Roman" panose="02020603050405020304" pitchFamily="18" charset="0"/>
              <a:cs typeface="Times New Roman" panose="02020603050405020304" pitchFamily="18" charset="0"/>
            </a:endParaRPr>
          </a:p>
          <a:p>
            <a:pPr marL="0" lvl="0" indent="0">
              <a:lnSpc>
                <a:spcPct val="150000"/>
              </a:lnSpc>
              <a:buNone/>
            </a:pPr>
            <a:r>
              <a:rPr lang="fr-FR" sz="2800" dirty="0" smtClean="0">
                <a:latin typeface="Times New Roman" panose="02020603050405020304" pitchFamily="18" charset="0"/>
                <a:cs typeface="Times New Roman" panose="02020603050405020304" pitchFamily="18" charset="0"/>
              </a:rPr>
              <a:t>Le but du systéme de santé </a:t>
            </a:r>
          </a:p>
          <a:p>
            <a:pPr lvl="0">
              <a:lnSpc>
                <a:spcPct val="15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a</a:t>
            </a:r>
            <a:r>
              <a:rPr lang="fr-FR" sz="2800" dirty="0" smtClean="0">
                <a:latin typeface="Times New Roman" panose="02020603050405020304" pitchFamily="18" charset="0"/>
                <a:cs typeface="Times New Roman" panose="02020603050405020304" pitchFamily="18" charset="0"/>
              </a:rPr>
              <a:t>méliorer la </a:t>
            </a:r>
            <a:r>
              <a:rPr lang="fr-FR" sz="2800" dirty="0">
                <a:latin typeface="Times New Roman" panose="02020603050405020304" pitchFamily="18" charset="0"/>
                <a:cs typeface="Times New Roman" panose="02020603050405020304" pitchFamily="18" charset="0"/>
              </a:rPr>
              <a:t>santé des populations,</a:t>
            </a:r>
          </a:p>
          <a:p>
            <a:pPr lvl="0">
              <a:lnSpc>
                <a:spcPct val="15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r</a:t>
            </a:r>
            <a:r>
              <a:rPr lang="fr-FR" sz="2800" dirty="0" smtClean="0">
                <a:latin typeface="Times New Roman" panose="02020603050405020304" pitchFamily="18" charset="0"/>
                <a:cs typeface="Times New Roman" panose="02020603050405020304" pitchFamily="18" charset="0"/>
              </a:rPr>
              <a:t>éduire les ISS (</a:t>
            </a:r>
            <a:r>
              <a:rPr lang="fr-FR" sz="2800" u="sng" dirty="0" smtClean="0">
                <a:latin typeface="Times New Roman" panose="02020603050405020304" pitchFamily="18" charset="0"/>
                <a:cs typeface="Times New Roman" panose="02020603050405020304" pitchFamily="18" charset="0"/>
                <a:hlinkClick r:id="rId4" tooltip="Justice sociale"/>
              </a:rPr>
              <a:t>équité</a:t>
            </a:r>
            <a:r>
              <a:rPr lang="fr-FR" sz="2800" dirty="0">
                <a:latin typeface="Times New Roman" panose="02020603050405020304" pitchFamily="18" charset="0"/>
                <a:cs typeface="Times New Roman" panose="02020603050405020304" pitchFamily="18" charset="0"/>
              </a:rPr>
              <a:t>)</a:t>
            </a:r>
            <a:r>
              <a:rPr lang="fr-FR" sz="2800" dirty="0" smtClean="0">
                <a:latin typeface="Times New Roman" panose="02020603050405020304" pitchFamily="18" charset="0"/>
                <a:cs typeface="Times New Roman" panose="02020603050405020304" pitchFamily="18" charset="0"/>
              </a:rPr>
              <a:t> </a:t>
            </a:r>
          </a:p>
          <a:p>
            <a:pPr lvl="0">
              <a:lnSpc>
                <a:spcPct val="150000"/>
              </a:lnSpc>
              <a:buFont typeface="Wingdings" panose="05000000000000000000" pitchFamily="2" charset="2"/>
              <a:buChar char="§"/>
            </a:pPr>
            <a:r>
              <a:rPr lang="fr-FR" sz="2800" dirty="0" smtClean="0">
                <a:latin typeface="Times New Roman" panose="02020603050405020304" pitchFamily="18" charset="0"/>
                <a:cs typeface="Times New Roman" panose="02020603050405020304" pitchFamily="18" charset="0"/>
              </a:rPr>
              <a:t>répondre </a:t>
            </a:r>
            <a:r>
              <a:rPr lang="fr-FR" sz="2800" dirty="0">
                <a:latin typeface="Times New Roman" panose="02020603050405020304" pitchFamily="18" charset="0"/>
                <a:cs typeface="Times New Roman" panose="02020603050405020304" pitchFamily="18" charset="0"/>
              </a:rPr>
              <a:t>aux attentes légitimes des communautés, </a:t>
            </a:r>
            <a:endParaRPr lang="fr-FR" sz="2800" dirty="0" smtClean="0">
              <a:latin typeface="Times New Roman" panose="02020603050405020304" pitchFamily="18" charset="0"/>
              <a:cs typeface="Times New Roman" panose="02020603050405020304" pitchFamily="18" charset="0"/>
            </a:endParaRPr>
          </a:p>
          <a:p>
            <a:pPr lvl="0">
              <a:lnSpc>
                <a:spcPct val="150000"/>
              </a:lnSpc>
              <a:buFont typeface="Wingdings" panose="05000000000000000000" pitchFamily="2" charset="2"/>
              <a:buChar char="§"/>
            </a:pPr>
            <a:r>
              <a:rPr lang="fr-FR" sz="2800" dirty="0">
                <a:latin typeface="Times New Roman" panose="02020603050405020304" pitchFamily="18" charset="0"/>
                <a:cs typeface="Times New Roman" panose="02020603050405020304" pitchFamily="18" charset="0"/>
              </a:rPr>
              <a:t>r</a:t>
            </a:r>
            <a:r>
              <a:rPr lang="fr-FR" sz="2800" dirty="0" smtClean="0">
                <a:latin typeface="Times New Roman" panose="02020603050405020304" pitchFamily="18" charset="0"/>
                <a:cs typeface="Times New Roman" panose="02020603050405020304" pitchFamily="18" charset="0"/>
              </a:rPr>
              <a:t>eposer sur un </a:t>
            </a:r>
            <a:r>
              <a:rPr lang="fr-FR" sz="2800" dirty="0">
                <a:latin typeface="Times New Roman" panose="02020603050405020304" pitchFamily="18" charset="0"/>
                <a:cs typeface="Times New Roman" panose="02020603050405020304" pitchFamily="18" charset="0"/>
              </a:rPr>
              <a:t>financement équitable, </a:t>
            </a:r>
          </a:p>
          <a:p>
            <a:pPr marL="0" indent="0">
              <a:lnSpc>
                <a:spcPct val="150000"/>
              </a:lnSpc>
              <a:buNone/>
            </a:pPr>
            <a:endParaRPr lang="fr-FR" sz="28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4342898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4294967295"/>
          </p:nvPr>
        </p:nvSpPr>
        <p:spPr>
          <a:xfrm>
            <a:off x="0" y="188640"/>
            <a:ext cx="8892480" cy="5937523"/>
          </a:xfrm>
        </p:spPr>
        <p:txBody>
          <a:bodyPr/>
          <a:lstStyle/>
          <a:p>
            <a:endParaRPr lang="fr-FR" dirty="0" smtClean="0"/>
          </a:p>
          <a:p>
            <a:endParaRPr lang="fr-FR" dirty="0"/>
          </a:p>
          <a:p>
            <a:endParaRPr lang="fr-FR" dirty="0" smtClean="0"/>
          </a:p>
          <a:p>
            <a:pPr marL="0" indent="0">
              <a:buNone/>
            </a:pPr>
            <a:r>
              <a:rPr lang="fr-FR" sz="2800" dirty="0" smtClean="0">
                <a:latin typeface="Times New Roman" panose="02020603050405020304" pitchFamily="18" charset="0"/>
                <a:cs typeface="Times New Roman" panose="02020603050405020304" pitchFamily="18" charset="0"/>
              </a:rPr>
              <a:t>                </a:t>
            </a:r>
          </a:p>
          <a:p>
            <a:pPr marL="0" indent="0">
              <a:buNone/>
            </a:pP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MERCI DE VOTRE ATTENTION</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374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86066"/>
            <a:ext cx="8229600" cy="1143000"/>
          </a:xfrm>
          <a:solidFill>
            <a:schemeClr val="bg1"/>
          </a:solidFill>
        </p:spPr>
        <p:txBody>
          <a:bodyPr>
            <a:normAutofit/>
          </a:bodyPr>
          <a:lstStyle/>
          <a:p>
            <a:r>
              <a:rPr lang="fr-FR" sz="2800" b="1" dirty="0" smtClean="0"/>
              <a:t>MERCI DE VOTRE ATTENTION</a:t>
            </a:r>
            <a:endParaRPr lang="fr-FR"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normAutofit/>
          </a:bodyPr>
          <a:lstStyle/>
          <a:p>
            <a:r>
              <a:rPr lang="fr-FR" sz="2800" b="1" dirty="0" smtClean="0">
                <a:latin typeface="Times New Roman" pitchFamily="18" charset="0"/>
                <a:cs typeface="Times New Roman" pitchFamily="18" charset="0"/>
              </a:rPr>
              <a:t>Intérêts</a:t>
            </a:r>
            <a:endParaRPr lang="fr-FR" sz="2800" dirty="0"/>
          </a:p>
        </p:txBody>
      </p:sp>
      <p:sp>
        <p:nvSpPr>
          <p:cNvPr id="3" name="Espace réservé du contenu 2"/>
          <p:cNvSpPr>
            <a:spLocks noGrp="1"/>
          </p:cNvSpPr>
          <p:nvPr>
            <p:ph idx="1"/>
          </p:nvPr>
        </p:nvSpPr>
        <p:spPr>
          <a:xfrm>
            <a:off x="457200" y="1268760"/>
            <a:ext cx="8229600" cy="4857403"/>
          </a:xfrm>
        </p:spPr>
        <p:txBody>
          <a:bodyPr/>
          <a:lstStyle/>
          <a:p>
            <a:pPr>
              <a:lnSpc>
                <a:spcPct val="200000"/>
              </a:lnSpc>
              <a:buNone/>
            </a:pPr>
            <a:r>
              <a:rPr lang="fr-FR" sz="2800" dirty="0">
                <a:latin typeface="Times New Roman" pitchFamily="18" charset="0"/>
                <a:cs typeface="Times New Roman" pitchFamily="18" charset="0"/>
              </a:rPr>
              <a:t>Un bon système de santé permet d’assurer:</a:t>
            </a:r>
          </a:p>
          <a:p>
            <a:pPr lvl="1">
              <a:lnSpc>
                <a:spcPct val="200000"/>
              </a:lnSpc>
              <a:buFont typeface="Wingdings" pitchFamily="2" charset="2"/>
              <a:buChar char="§"/>
            </a:pPr>
            <a:r>
              <a:rPr lang="fr-FR" dirty="0">
                <a:latin typeface="Times New Roman" pitchFamily="18" charset="0"/>
                <a:cs typeface="Times New Roman" pitchFamily="18" charset="0"/>
              </a:rPr>
              <a:t>Meilleure gestion et coordination; </a:t>
            </a:r>
          </a:p>
          <a:p>
            <a:pPr lvl="1">
              <a:lnSpc>
                <a:spcPct val="200000"/>
              </a:lnSpc>
              <a:buFont typeface="Wingdings" pitchFamily="2" charset="2"/>
              <a:buChar char="§"/>
            </a:pPr>
            <a:r>
              <a:rPr lang="fr-FR" dirty="0">
                <a:latin typeface="Times New Roman" pitchFamily="18" charset="0"/>
                <a:cs typeface="Times New Roman" pitchFamily="18" charset="0"/>
              </a:rPr>
              <a:t>Meilleure allocation des ressources;</a:t>
            </a:r>
          </a:p>
          <a:p>
            <a:pPr lvl="1">
              <a:lnSpc>
                <a:spcPct val="200000"/>
              </a:lnSpc>
              <a:buFont typeface="Wingdings" pitchFamily="2" charset="2"/>
              <a:buChar char="§"/>
            </a:pPr>
            <a:r>
              <a:rPr lang="fr-FR" dirty="0">
                <a:latin typeface="Times New Roman" pitchFamily="18" charset="0"/>
                <a:cs typeface="Times New Roman" pitchFamily="18" charset="0"/>
              </a:rPr>
              <a:t>Augmentation de la performance;</a:t>
            </a:r>
          </a:p>
          <a:p>
            <a:pPr lvl="1">
              <a:lnSpc>
                <a:spcPct val="200000"/>
              </a:lnSpc>
              <a:buFont typeface="Wingdings" pitchFamily="2" charset="2"/>
              <a:buChar char="§"/>
            </a:pPr>
            <a:r>
              <a:rPr lang="fr-FR" dirty="0">
                <a:latin typeface="Times New Roman" pitchFamily="18" charset="0"/>
                <a:cs typeface="Times New Roman" pitchFamily="18" charset="0"/>
              </a:rPr>
              <a:t>Atteintes des objectifs globaux et de santé</a:t>
            </a:r>
          </a:p>
          <a:p>
            <a:endParaRPr lang="fr-FR" dirty="0"/>
          </a:p>
        </p:txBody>
      </p:sp>
    </p:spTree>
    <p:extLst>
      <p:ext uri="{BB962C8B-B14F-4D97-AF65-F5344CB8AC3E}">
        <p14:creationId xmlns:p14="http://schemas.microsoft.com/office/powerpoint/2010/main" val="694310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600200"/>
            <a:ext cx="8229600" cy="4525963"/>
          </a:xfrm>
        </p:spPr>
        <p:txBody>
          <a:bodyPr/>
          <a:lstStyle/>
          <a:p>
            <a:endParaRPr lang="fr-FR" dirty="0" smtClean="0"/>
          </a:p>
          <a:p>
            <a:pPr marL="0" indent="0" algn="ctr">
              <a:buNone/>
            </a:pPr>
            <a:endParaRPr lang="fr-FR" dirty="0" smtClean="0"/>
          </a:p>
          <a:p>
            <a:pPr marL="0" indent="0" algn="ctr">
              <a:buNone/>
            </a:pPr>
            <a:endParaRPr lang="fr-FR" dirty="0"/>
          </a:p>
          <a:p>
            <a:pPr marL="0" indent="0" algn="ctr">
              <a:buNone/>
            </a:pPr>
            <a:r>
              <a:rPr lang="fr-FR" dirty="0" smtClean="0"/>
              <a:t> </a:t>
            </a:r>
            <a:r>
              <a:rPr lang="fr-FR" b="1" dirty="0">
                <a:latin typeface="Times New Roman" panose="02020603050405020304" pitchFamily="18" charset="0"/>
                <a:cs typeface="Times New Roman" panose="02020603050405020304" pitchFamily="18" charset="0"/>
              </a:rPr>
              <a:t>Chapitre </a:t>
            </a:r>
            <a:r>
              <a:rPr lang="fr-FR" b="1" dirty="0" smtClean="0">
                <a:latin typeface="Times New Roman" panose="02020603050405020304" pitchFamily="18" charset="0"/>
                <a:cs typeface="Times New Roman" panose="02020603050405020304" pitchFamily="18" charset="0"/>
              </a:rPr>
              <a:t>1: </a:t>
            </a:r>
            <a:r>
              <a:rPr lang="fr-FR" sz="2800" b="1" dirty="0" smtClean="0">
                <a:latin typeface="Times New Roman" panose="02020603050405020304" pitchFamily="18" charset="0"/>
                <a:cs typeface="Times New Roman" panose="02020603050405020304" pitchFamily="18" charset="0"/>
              </a:rPr>
              <a:t>Systéme de santé </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433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solidFill>
        </p:spPr>
        <p:txBody>
          <a:bodyPr>
            <a:normAutofit/>
          </a:bodyPr>
          <a:lstStyle/>
          <a:p>
            <a:r>
              <a:rPr lang="fr-FR" sz="2800" b="1" dirty="0" smtClean="0">
                <a:latin typeface="Times New Roman" pitchFamily="18" charset="0"/>
                <a:cs typeface="Times New Roman" pitchFamily="18" charset="0"/>
              </a:rPr>
              <a:t>Système (1/2)</a:t>
            </a:r>
            <a:br>
              <a:rPr lang="fr-FR" sz="2800" b="1" dirty="0" smtClean="0">
                <a:latin typeface="Times New Roman" pitchFamily="18" charset="0"/>
                <a:cs typeface="Times New Roman" pitchFamily="18" charset="0"/>
              </a:rPr>
            </a:b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179512" y="1196752"/>
            <a:ext cx="8784976" cy="4929411"/>
          </a:xfrm>
          <a:solidFill>
            <a:schemeClr val="bg1"/>
          </a:solidFill>
        </p:spPr>
        <p:txBody>
          <a:bodyPr>
            <a:normAutofit/>
          </a:bodyPr>
          <a:lstStyle/>
          <a:p>
            <a:pPr lvl="1" algn="just">
              <a:lnSpc>
                <a:spcPct val="150000"/>
              </a:lnSpc>
              <a:buNone/>
              <a:defRPr/>
            </a:pPr>
            <a:r>
              <a:rPr lang="fr-FR" dirty="0" smtClean="0">
                <a:latin typeface="Times New Roman" pitchFamily="18" charset="0"/>
                <a:cs typeface="Times New Roman" pitchFamily="18" charset="0"/>
              </a:rPr>
              <a:t>    Ensemble d’éléments </a:t>
            </a:r>
            <a:r>
              <a:rPr lang="fr-FR" b="1" dirty="0" smtClean="0">
                <a:latin typeface="Times New Roman" pitchFamily="18" charset="0"/>
                <a:cs typeface="Times New Roman" pitchFamily="18" charset="0"/>
              </a:rPr>
              <a:t>interdépendants</a:t>
            </a:r>
            <a:r>
              <a:rPr lang="fr-FR" dirty="0" smtClean="0">
                <a:latin typeface="Times New Roman" pitchFamily="18" charset="0"/>
                <a:cs typeface="Times New Roman" pitchFamily="18" charset="0"/>
              </a:rPr>
              <a:t> qui </a:t>
            </a:r>
            <a:r>
              <a:rPr lang="fr-FR" b="1" dirty="0" smtClean="0">
                <a:latin typeface="Times New Roman" pitchFamily="18" charset="0"/>
                <a:cs typeface="Times New Roman" pitchFamily="18" charset="0"/>
              </a:rPr>
              <a:t>interagissent</a:t>
            </a:r>
            <a:r>
              <a:rPr lang="fr-FR" dirty="0" smtClean="0">
                <a:latin typeface="Times New Roman" pitchFamily="18" charset="0"/>
                <a:cs typeface="Times New Roman" pitchFamily="18" charset="0"/>
              </a:rPr>
              <a:t> en utilisant des </a:t>
            </a:r>
            <a:r>
              <a:rPr lang="fr-FR" b="1" dirty="0" smtClean="0">
                <a:latin typeface="Times New Roman" pitchFamily="18" charset="0"/>
                <a:cs typeface="Times New Roman" pitchFamily="18" charset="0"/>
              </a:rPr>
              <a:t>ressources</a:t>
            </a:r>
            <a:r>
              <a:rPr lang="fr-FR" dirty="0" smtClean="0">
                <a:latin typeface="Times New Roman" pitchFamily="18" charset="0"/>
                <a:cs typeface="Times New Roman" pitchFamily="18" charset="0"/>
              </a:rPr>
              <a:t> pour assurer un cycle d’activités aboutissant à des </a:t>
            </a:r>
            <a:r>
              <a:rPr lang="fr-FR" b="1" dirty="0" smtClean="0">
                <a:latin typeface="Times New Roman" pitchFamily="18" charset="0"/>
                <a:cs typeface="Times New Roman" pitchFamily="18" charset="0"/>
              </a:rPr>
              <a:t>résultats spécifiques</a:t>
            </a:r>
            <a:r>
              <a:rPr lang="fr-FR" dirty="0" smtClean="0">
                <a:latin typeface="Times New Roman" pitchFamily="18" charset="0"/>
                <a:cs typeface="Times New Roman" pitchFamily="18" charset="0"/>
              </a:rPr>
              <a:t> qu’aucun des éléments pris </a:t>
            </a:r>
            <a:r>
              <a:rPr lang="fr-FR" b="1" dirty="0" smtClean="0">
                <a:latin typeface="Times New Roman" pitchFamily="18" charset="0"/>
                <a:cs typeface="Times New Roman" pitchFamily="18" charset="0"/>
              </a:rPr>
              <a:t>isolément</a:t>
            </a:r>
            <a:r>
              <a:rPr lang="fr-FR" dirty="0" smtClean="0">
                <a:latin typeface="Times New Roman" pitchFamily="18" charset="0"/>
                <a:cs typeface="Times New Roman" pitchFamily="18" charset="0"/>
              </a:rPr>
              <a:t> ne peut produire» </a:t>
            </a:r>
          </a:p>
          <a:p>
            <a:pPr>
              <a:lnSpc>
                <a:spcPct val="150000"/>
              </a:lnSpc>
              <a:defRPr/>
            </a:pP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Times New Roman" pitchFamily="18" charset="0"/>
                <a:cs typeface="Times New Roman" pitchFamily="18" charset="0"/>
              </a:rPr>
              <a:t>Système (2/2)</a:t>
            </a:r>
            <a:br>
              <a:rPr lang="fr-FR" sz="2800" b="1" dirty="0" smtClean="0">
                <a:latin typeface="Times New Roman" pitchFamily="18" charset="0"/>
                <a:cs typeface="Times New Roman" pitchFamily="18" charset="0"/>
              </a:rPr>
            </a:br>
            <a:endParaRPr lang="fr-FR" sz="2800" dirty="0"/>
          </a:p>
        </p:txBody>
      </p:sp>
      <p:sp>
        <p:nvSpPr>
          <p:cNvPr id="3" name="Espace réservé du contenu 2"/>
          <p:cNvSpPr>
            <a:spLocks noGrp="1"/>
          </p:cNvSpPr>
          <p:nvPr>
            <p:ph idx="1"/>
          </p:nvPr>
        </p:nvSpPr>
        <p:spPr>
          <a:xfrm>
            <a:off x="457200" y="1142984"/>
            <a:ext cx="8229600" cy="5214974"/>
          </a:xfrm>
        </p:spPr>
        <p:txBody>
          <a:bodyPr>
            <a:normAutofit/>
          </a:bodyPr>
          <a:lstStyle/>
          <a:p>
            <a:pPr marL="0" indent="0" algn="just" eaLnBrk="0" hangingPunct="0">
              <a:lnSpc>
                <a:spcPct val="150000"/>
              </a:lnSpc>
              <a:buSzPct val="100000"/>
              <a:buNone/>
            </a:pPr>
            <a:r>
              <a:rPr lang="en-US" altLang="ja-JP" dirty="0" smtClean="0">
                <a:solidFill>
                  <a:srgbClr val="000000"/>
                </a:solidFill>
                <a:latin typeface="Times New Roman" pitchFamily="18" charset="0"/>
                <a:cs typeface="Times New Roman" pitchFamily="18" charset="0"/>
              </a:rPr>
              <a:t>Un système est un </a:t>
            </a:r>
            <a:r>
              <a:rPr lang="en-US" altLang="ja-JP" b="1" dirty="0" smtClean="0">
                <a:solidFill>
                  <a:srgbClr val="000000"/>
                </a:solidFill>
                <a:latin typeface="Times New Roman" pitchFamily="18" charset="0"/>
                <a:cs typeface="Times New Roman" pitchFamily="18" charset="0"/>
              </a:rPr>
              <a:t>groupe </a:t>
            </a:r>
            <a:r>
              <a:rPr lang="en-US" altLang="ja-JP" dirty="0" smtClean="0">
                <a:solidFill>
                  <a:srgbClr val="000000"/>
                </a:solidFill>
                <a:latin typeface="Times New Roman" pitchFamily="18" charset="0"/>
                <a:cs typeface="Times New Roman" pitchFamily="18" charset="0"/>
              </a:rPr>
              <a:t>d'éléments en </a:t>
            </a:r>
            <a:r>
              <a:rPr lang="en-US" altLang="ja-JP" b="1" dirty="0" smtClean="0">
                <a:solidFill>
                  <a:srgbClr val="000000"/>
                </a:solidFill>
                <a:latin typeface="Times New Roman" pitchFamily="18" charset="0"/>
                <a:cs typeface="Times New Roman" pitchFamily="18" charset="0"/>
              </a:rPr>
              <a:t>interaction</a:t>
            </a:r>
            <a:r>
              <a:rPr lang="en-US" altLang="ja-JP" dirty="0" smtClean="0">
                <a:solidFill>
                  <a:srgbClr val="000000"/>
                </a:solidFill>
                <a:latin typeface="Times New Roman" pitchFamily="18" charset="0"/>
                <a:cs typeface="Times New Roman" pitchFamily="18" charset="0"/>
              </a:rPr>
              <a:t>, en </a:t>
            </a:r>
            <a:r>
              <a:rPr lang="en-US" altLang="ja-JP" b="1" dirty="0" smtClean="0">
                <a:solidFill>
                  <a:srgbClr val="000000"/>
                </a:solidFill>
                <a:latin typeface="Times New Roman" pitchFamily="18" charset="0"/>
                <a:cs typeface="Times New Roman" pitchFamily="18" charset="0"/>
              </a:rPr>
              <a:t>interrelation</a:t>
            </a:r>
            <a:r>
              <a:rPr lang="en-US" altLang="ja-JP" dirty="0" smtClean="0">
                <a:solidFill>
                  <a:srgbClr val="000000"/>
                </a:solidFill>
                <a:latin typeface="Times New Roman" pitchFamily="18" charset="0"/>
                <a:cs typeface="Times New Roman" pitchFamily="18" charset="0"/>
              </a:rPr>
              <a:t>, ou en interdedépendance formant un ensemble </a:t>
            </a:r>
            <a:r>
              <a:rPr lang="en-US" altLang="ja-JP" b="1" dirty="0" smtClean="0">
                <a:solidFill>
                  <a:srgbClr val="000000"/>
                </a:solidFill>
                <a:latin typeface="Times New Roman" pitchFamily="18" charset="0"/>
                <a:cs typeface="Times New Roman" pitchFamily="18" charset="0"/>
              </a:rPr>
              <a:t>complexe</a:t>
            </a:r>
            <a:r>
              <a:rPr lang="ja-JP" altLang="en-US" dirty="0" smtClean="0">
                <a:solidFill>
                  <a:srgbClr val="000000"/>
                </a:solidFill>
                <a:latin typeface="Times New Roman" pitchFamily="18" charset="0"/>
                <a:cs typeface="Times New Roman" pitchFamily="18" charset="0"/>
              </a:rPr>
              <a:t>”</a:t>
            </a:r>
            <a:endParaRPr lang="en-US" altLang="ja-JP" dirty="0" smtClean="0">
              <a:solidFill>
                <a:srgbClr val="000000"/>
              </a:solidFill>
              <a:latin typeface="Times New Roman" pitchFamily="18" charset="0"/>
              <a:cs typeface="Times New Roman" pitchFamily="18" charset="0"/>
            </a:endParaRPr>
          </a:p>
          <a:p>
            <a:pPr marL="0" indent="0" algn="r" eaLnBrk="0" hangingPunct="0">
              <a:buSzPct val="100000"/>
              <a:buNone/>
            </a:pPr>
            <a:r>
              <a:rPr lang="en-US" dirty="0" smtClean="0">
                <a:solidFill>
                  <a:srgbClr val="000000"/>
                </a:solidFill>
                <a:latin typeface="Times New Roman" pitchFamily="18" charset="0"/>
                <a:cs typeface="Times New Roman" pitchFamily="18" charset="0"/>
              </a:rPr>
              <a:t>(Heritage Dictionary, 4</a:t>
            </a:r>
            <a:r>
              <a:rPr lang="en-US" baseline="30000" dirty="0" smtClean="0">
                <a:solidFill>
                  <a:srgbClr val="000000"/>
                </a:solidFill>
                <a:latin typeface="Times New Roman" pitchFamily="18" charset="0"/>
                <a:cs typeface="Times New Roman" pitchFamily="18" charset="0"/>
              </a:rPr>
              <a:t>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éd</a:t>
            </a:r>
            <a:r>
              <a:rPr lang="en-US" dirty="0" smtClean="0">
                <a:solidFill>
                  <a:srgbClr val="000000"/>
                </a:solidFill>
                <a:latin typeface="Times New Roman" pitchFamily="18" charset="0"/>
                <a:cs typeface="Times New Roman" pitchFamily="18" charset="0"/>
              </a:rPr>
              <a:t>., 2000 par la Compagnie Houghton Mifflin)</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2716</TotalTime>
  <Words>1466</Words>
  <Application>Microsoft Office PowerPoint</Application>
  <PresentationFormat>Affichage à l'écran (4:3)</PresentationFormat>
  <Paragraphs>324</Paragraphs>
  <Slides>52</Slides>
  <Notes>2</Notes>
  <HiddenSlides>0</HiddenSlides>
  <MMClips>0</MMClips>
  <ScaleCrop>false</ScaleCrop>
  <HeadingPairs>
    <vt:vector size="8" baseType="variant">
      <vt:variant>
        <vt:lpstr>Polices utilisées</vt:lpstr>
      </vt:variant>
      <vt:variant>
        <vt:i4>10</vt:i4>
      </vt:variant>
      <vt:variant>
        <vt:lpstr>Thème</vt:lpstr>
      </vt:variant>
      <vt:variant>
        <vt:i4>1</vt:i4>
      </vt:variant>
      <vt:variant>
        <vt:lpstr>Serveurs OLE incorporés</vt:lpstr>
      </vt:variant>
      <vt:variant>
        <vt:i4>1</vt:i4>
      </vt:variant>
      <vt:variant>
        <vt:lpstr>Titres des diapositives</vt:lpstr>
      </vt:variant>
      <vt:variant>
        <vt:i4>52</vt:i4>
      </vt:variant>
    </vt:vector>
  </HeadingPairs>
  <TitlesOfParts>
    <vt:vector size="64" baseType="lpstr">
      <vt:lpstr>ＭＳ Ｐゴシック</vt:lpstr>
      <vt:lpstr>Andalus</vt:lpstr>
      <vt:lpstr>Arial</vt:lpstr>
      <vt:lpstr>Arial Narrow</vt:lpstr>
      <vt:lpstr>Arial Unicode MS</vt:lpstr>
      <vt:lpstr>Calibri</vt:lpstr>
      <vt:lpstr>Courier New</vt:lpstr>
      <vt:lpstr>Monotype Sorts</vt:lpstr>
      <vt:lpstr>Times New Roman</vt:lpstr>
      <vt:lpstr>Wingdings</vt:lpstr>
      <vt:lpstr>Thème Office</vt:lpstr>
      <vt:lpstr>Diapositive</vt:lpstr>
      <vt:lpstr>Présentation PowerPoint</vt:lpstr>
      <vt:lpstr>Présentation PowerPoint</vt:lpstr>
      <vt:lpstr>Présentation PowerPoint</vt:lpstr>
      <vt:lpstr>Présentation PowerPoint</vt:lpstr>
      <vt:lpstr>Objectifs </vt:lpstr>
      <vt:lpstr>Intérêts</vt:lpstr>
      <vt:lpstr>Présentation PowerPoint</vt:lpstr>
      <vt:lpstr>Système (1/2) </vt:lpstr>
      <vt:lpstr>Système (2/2) </vt:lpstr>
      <vt:lpstr>Présentation PowerPoint</vt:lpstr>
      <vt:lpstr>Système de santé (1/5)   </vt:lpstr>
      <vt:lpstr>Système de santé (2/5)   </vt:lpstr>
      <vt:lpstr>Système de santé (3/5)  </vt:lpstr>
      <vt:lpstr>Système de santé (4/5) </vt:lpstr>
      <vt:lpstr>Système de santé (5/5) </vt:lpstr>
      <vt:lpstr>Santé</vt:lpstr>
      <vt:lpstr>Soins de santé primaire ou SSP</vt:lpstr>
      <vt:lpstr>Soins de santé primaire ou SSP</vt:lpstr>
      <vt:lpstr>Santé communautaire</vt:lpstr>
      <vt:lpstr>Santé publique</vt:lpstr>
      <vt:lpstr>Santé publique</vt:lpstr>
      <vt:lpstr>Promotion santé</vt:lpstr>
      <vt:lpstr>Présentation PowerPoint</vt:lpstr>
      <vt:lpstr>Présentation PowerPoint</vt:lpstr>
      <vt:lpstr>Acteurs santé </vt:lpstr>
      <vt:lpstr>Acteurs </vt:lpstr>
      <vt:lpstr>Acteurs </vt:lpstr>
      <vt:lpstr>Acteurs </vt:lpstr>
      <vt:lpstr>Acteurs </vt:lpstr>
      <vt:lpstr>Acteurs </vt:lpstr>
      <vt:lpstr>Organisation Systéme de santé</vt:lpstr>
      <vt:lpstr>Présentation PowerPoint</vt:lpstr>
      <vt:lpstr>Présentation PowerPoint</vt:lpstr>
      <vt:lpstr>Présentation PowerPoint</vt:lpstr>
      <vt:lpstr>Organisation Systéme de santé</vt:lpstr>
      <vt:lpstr>En résumé : système de santé</vt:lpstr>
      <vt:lpstr>Cadre conceptuel du système de santé selon l’OMS: Fonctions, Indicateurs de performance, et Objectifs du système de santé</vt:lpstr>
      <vt:lpstr>Présentation PowerPoint</vt:lpstr>
      <vt:lpstr>Objectifs </vt:lpstr>
      <vt:lpstr>Piliers du système de santé:</vt:lpstr>
      <vt:lpstr>Présentation PowerPoint</vt:lpstr>
      <vt:lpstr>Présentation PowerPoint</vt:lpstr>
      <vt:lpstr>Présentation PowerPoint</vt:lpstr>
      <vt:lpstr>Leadership et gouvernance </vt:lpstr>
      <vt:lpstr>Présentation PowerPoint</vt:lpstr>
      <vt:lpstr>Présentation PowerPoint</vt:lpstr>
      <vt:lpstr>Présentation PowerPoint</vt:lpstr>
      <vt:lpstr>Présentation PowerPoint</vt:lpstr>
      <vt:lpstr>Présentation PowerPoint</vt:lpstr>
      <vt:lpstr>Résumé </vt:lpstr>
      <vt:lpstr>Présentation PowerPoint</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DES SYSTÈMES DE SANTE</dc:title>
  <dc:creator>Dr Seck</dc:creator>
  <cp:lastModifiedBy>Microsoft</cp:lastModifiedBy>
  <cp:revision>134</cp:revision>
  <dcterms:created xsi:type="dcterms:W3CDTF">2011-07-28T22:01:58Z</dcterms:created>
  <dcterms:modified xsi:type="dcterms:W3CDTF">2020-05-11T21:50:36Z</dcterms:modified>
</cp:coreProperties>
</file>