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6" r:id="rId5"/>
    <p:sldId id="263" r:id="rId6"/>
    <p:sldId id="284" r:id="rId7"/>
    <p:sldId id="285" r:id="rId8"/>
    <p:sldId id="264" r:id="rId9"/>
    <p:sldId id="259" r:id="rId10"/>
    <p:sldId id="260" r:id="rId11"/>
    <p:sldId id="261" r:id="rId12"/>
    <p:sldId id="262" r:id="rId13"/>
    <p:sldId id="267" r:id="rId14"/>
    <p:sldId id="268" r:id="rId15"/>
    <p:sldId id="269" r:id="rId16"/>
    <p:sldId id="270" r:id="rId17"/>
    <p:sldId id="271" r:id="rId18"/>
    <p:sldId id="272" r:id="rId19"/>
    <p:sldId id="273" r:id="rId20"/>
    <p:sldId id="274" r:id="rId21"/>
    <p:sldId id="275" r:id="rId22"/>
    <p:sldId id="276" r:id="rId23"/>
    <p:sldId id="278" r:id="rId24"/>
    <p:sldId id="279" r:id="rId25"/>
    <p:sldId id="280" r:id="rId26"/>
    <p:sldId id="290" r:id="rId27"/>
    <p:sldId id="282" r:id="rId28"/>
    <p:sldId id="287" r:id="rId29"/>
    <p:sldId id="288" r:id="rId30"/>
    <p:sldId id="289" r:id="rId31"/>
    <p:sldId id="291" r:id="rId32"/>
    <p:sldId id="299" r:id="rId33"/>
    <p:sldId id="292" r:id="rId34"/>
    <p:sldId id="294" r:id="rId35"/>
    <p:sldId id="295" r:id="rId36"/>
    <p:sldId id="296" r:id="rId37"/>
    <p:sldId id="297" r:id="rId38"/>
    <p:sldId id="298" r:id="rId39"/>
    <p:sldId id="293" r:id="rId40"/>
    <p:sldId id="283" r:id="rId41"/>
    <p:sldId id="281" r:id="rId4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33" autoAdjust="0"/>
    <p:restoredTop sz="94291" autoAdjust="0"/>
  </p:normalViewPr>
  <p:slideViewPr>
    <p:cSldViewPr snapToGrid="0">
      <p:cViewPr varScale="1">
        <p:scale>
          <a:sx n="72" d="100"/>
          <a:sy n="72" d="100"/>
        </p:scale>
        <p:origin x="64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B74DA0B-CF50-4A9C-8F96-46F1AD812EB7}"/>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fr-CA"/>
          </a:p>
        </p:txBody>
      </p:sp>
      <p:sp>
        <p:nvSpPr>
          <p:cNvPr id="3" name="Sous-titre 2">
            <a:extLst>
              <a:ext uri="{FF2B5EF4-FFF2-40B4-BE49-F238E27FC236}">
                <a16:creationId xmlns:a16="http://schemas.microsoft.com/office/drawing/2014/main" id="{9554F3F6-704D-491D-B52F-22B66B5C4E6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CA"/>
          </a:p>
        </p:txBody>
      </p:sp>
      <p:sp>
        <p:nvSpPr>
          <p:cNvPr id="4" name="Espace réservé de la date 3">
            <a:extLst>
              <a:ext uri="{FF2B5EF4-FFF2-40B4-BE49-F238E27FC236}">
                <a16:creationId xmlns:a16="http://schemas.microsoft.com/office/drawing/2014/main" id="{FC0C24EB-3D7A-4DA9-A78E-2B7E4A0E2AEB}"/>
              </a:ext>
            </a:extLst>
          </p:cNvPr>
          <p:cNvSpPr>
            <a:spLocks noGrp="1"/>
          </p:cNvSpPr>
          <p:nvPr>
            <p:ph type="dt" sz="half" idx="10"/>
          </p:nvPr>
        </p:nvSpPr>
        <p:spPr/>
        <p:txBody>
          <a:bodyPr/>
          <a:lstStyle/>
          <a:p>
            <a:fld id="{A4256B0C-FFE0-4966-974E-BFC6D68D29C3}" type="datetimeFigureOut">
              <a:rPr lang="fr-CA" smtClean="0"/>
              <a:t>2020-05-20</a:t>
            </a:fld>
            <a:endParaRPr lang="fr-CA"/>
          </a:p>
        </p:txBody>
      </p:sp>
      <p:sp>
        <p:nvSpPr>
          <p:cNvPr id="5" name="Espace réservé du pied de page 4">
            <a:extLst>
              <a:ext uri="{FF2B5EF4-FFF2-40B4-BE49-F238E27FC236}">
                <a16:creationId xmlns:a16="http://schemas.microsoft.com/office/drawing/2014/main" id="{BD934B6C-9CF7-4FF9-ABCA-09F995C1EB28}"/>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A2203A6D-7D3E-4B50-AE56-9CF6C516BA97}"/>
              </a:ext>
            </a:extLst>
          </p:cNvPr>
          <p:cNvSpPr>
            <a:spLocks noGrp="1"/>
          </p:cNvSpPr>
          <p:nvPr>
            <p:ph type="sldNum" sz="quarter" idx="12"/>
          </p:nvPr>
        </p:nvSpPr>
        <p:spPr/>
        <p:txBody>
          <a:bodyPr/>
          <a:lstStyle/>
          <a:p>
            <a:fld id="{0DB5CBEA-A99C-4E1D-821E-C9AEF7651217}" type="slidenum">
              <a:rPr lang="fr-CA" smtClean="0"/>
              <a:t>‹N°›</a:t>
            </a:fld>
            <a:endParaRPr lang="fr-CA"/>
          </a:p>
        </p:txBody>
      </p:sp>
    </p:spTree>
    <p:extLst>
      <p:ext uri="{BB962C8B-B14F-4D97-AF65-F5344CB8AC3E}">
        <p14:creationId xmlns:p14="http://schemas.microsoft.com/office/powerpoint/2010/main" val="32744302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1B6CF0B-42BB-4264-B674-408344118D9F}"/>
              </a:ext>
            </a:extLst>
          </p:cNvPr>
          <p:cNvSpPr>
            <a:spLocks noGrp="1"/>
          </p:cNvSpPr>
          <p:nvPr>
            <p:ph type="title"/>
          </p:nvPr>
        </p:nvSpPr>
        <p:spPr/>
        <p:txBody>
          <a:bodyPr/>
          <a:lstStyle/>
          <a:p>
            <a:r>
              <a:rPr lang="fr-FR"/>
              <a:t>Modifiez le style du titre</a:t>
            </a:r>
            <a:endParaRPr lang="fr-CA"/>
          </a:p>
        </p:txBody>
      </p:sp>
      <p:sp>
        <p:nvSpPr>
          <p:cNvPr id="3" name="Espace réservé du texte vertical 2">
            <a:extLst>
              <a:ext uri="{FF2B5EF4-FFF2-40B4-BE49-F238E27FC236}">
                <a16:creationId xmlns:a16="http://schemas.microsoft.com/office/drawing/2014/main" id="{A0C29E04-7186-4D8D-90D6-92DCE77CE332}"/>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AAEF0230-0321-4AFD-ADF4-052C86853753}"/>
              </a:ext>
            </a:extLst>
          </p:cNvPr>
          <p:cNvSpPr>
            <a:spLocks noGrp="1"/>
          </p:cNvSpPr>
          <p:nvPr>
            <p:ph type="dt" sz="half" idx="10"/>
          </p:nvPr>
        </p:nvSpPr>
        <p:spPr/>
        <p:txBody>
          <a:bodyPr/>
          <a:lstStyle/>
          <a:p>
            <a:fld id="{A4256B0C-FFE0-4966-974E-BFC6D68D29C3}" type="datetimeFigureOut">
              <a:rPr lang="fr-CA" smtClean="0"/>
              <a:t>2020-05-20</a:t>
            </a:fld>
            <a:endParaRPr lang="fr-CA"/>
          </a:p>
        </p:txBody>
      </p:sp>
      <p:sp>
        <p:nvSpPr>
          <p:cNvPr id="5" name="Espace réservé du pied de page 4">
            <a:extLst>
              <a:ext uri="{FF2B5EF4-FFF2-40B4-BE49-F238E27FC236}">
                <a16:creationId xmlns:a16="http://schemas.microsoft.com/office/drawing/2014/main" id="{1BF34781-71F5-4278-8B78-8273089403C7}"/>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096ED5BB-7971-4AF3-8568-C5668020EA84}"/>
              </a:ext>
            </a:extLst>
          </p:cNvPr>
          <p:cNvSpPr>
            <a:spLocks noGrp="1"/>
          </p:cNvSpPr>
          <p:nvPr>
            <p:ph type="sldNum" sz="quarter" idx="12"/>
          </p:nvPr>
        </p:nvSpPr>
        <p:spPr/>
        <p:txBody>
          <a:bodyPr/>
          <a:lstStyle/>
          <a:p>
            <a:fld id="{0DB5CBEA-A99C-4E1D-821E-C9AEF7651217}" type="slidenum">
              <a:rPr lang="fr-CA" smtClean="0"/>
              <a:t>‹N°›</a:t>
            </a:fld>
            <a:endParaRPr lang="fr-CA"/>
          </a:p>
        </p:txBody>
      </p:sp>
    </p:spTree>
    <p:extLst>
      <p:ext uri="{BB962C8B-B14F-4D97-AF65-F5344CB8AC3E}">
        <p14:creationId xmlns:p14="http://schemas.microsoft.com/office/powerpoint/2010/main" val="4320163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BF4F9EE2-5928-461E-BE36-F0CFBF6F4601}"/>
              </a:ext>
            </a:extLst>
          </p:cNvPr>
          <p:cNvSpPr>
            <a:spLocks noGrp="1"/>
          </p:cNvSpPr>
          <p:nvPr>
            <p:ph type="title" orient="vert"/>
          </p:nvPr>
        </p:nvSpPr>
        <p:spPr>
          <a:xfrm>
            <a:off x="8724900" y="365125"/>
            <a:ext cx="2628900" cy="5811838"/>
          </a:xfrm>
        </p:spPr>
        <p:txBody>
          <a:bodyPr vert="eaVert"/>
          <a:lstStyle/>
          <a:p>
            <a:r>
              <a:rPr lang="fr-FR"/>
              <a:t>Modifiez le style du titre</a:t>
            </a:r>
            <a:endParaRPr lang="fr-CA"/>
          </a:p>
        </p:txBody>
      </p:sp>
      <p:sp>
        <p:nvSpPr>
          <p:cNvPr id="3" name="Espace réservé du texte vertical 2">
            <a:extLst>
              <a:ext uri="{FF2B5EF4-FFF2-40B4-BE49-F238E27FC236}">
                <a16:creationId xmlns:a16="http://schemas.microsoft.com/office/drawing/2014/main" id="{641C7BBB-2EF3-42B9-A72D-1B057F7C39D2}"/>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772046EB-06E9-461B-A6AA-F3010D79A734}"/>
              </a:ext>
            </a:extLst>
          </p:cNvPr>
          <p:cNvSpPr>
            <a:spLocks noGrp="1"/>
          </p:cNvSpPr>
          <p:nvPr>
            <p:ph type="dt" sz="half" idx="10"/>
          </p:nvPr>
        </p:nvSpPr>
        <p:spPr/>
        <p:txBody>
          <a:bodyPr/>
          <a:lstStyle/>
          <a:p>
            <a:fld id="{A4256B0C-FFE0-4966-974E-BFC6D68D29C3}" type="datetimeFigureOut">
              <a:rPr lang="fr-CA" smtClean="0"/>
              <a:t>2020-05-20</a:t>
            </a:fld>
            <a:endParaRPr lang="fr-CA"/>
          </a:p>
        </p:txBody>
      </p:sp>
      <p:sp>
        <p:nvSpPr>
          <p:cNvPr id="5" name="Espace réservé du pied de page 4">
            <a:extLst>
              <a:ext uri="{FF2B5EF4-FFF2-40B4-BE49-F238E27FC236}">
                <a16:creationId xmlns:a16="http://schemas.microsoft.com/office/drawing/2014/main" id="{C436C709-F9D8-4955-A5CF-FC01F9262ED5}"/>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576F9132-BBFC-4EE0-8485-16B525A97BBA}"/>
              </a:ext>
            </a:extLst>
          </p:cNvPr>
          <p:cNvSpPr>
            <a:spLocks noGrp="1"/>
          </p:cNvSpPr>
          <p:nvPr>
            <p:ph type="sldNum" sz="quarter" idx="12"/>
          </p:nvPr>
        </p:nvSpPr>
        <p:spPr/>
        <p:txBody>
          <a:bodyPr/>
          <a:lstStyle/>
          <a:p>
            <a:fld id="{0DB5CBEA-A99C-4E1D-821E-C9AEF7651217}" type="slidenum">
              <a:rPr lang="fr-CA" smtClean="0"/>
              <a:t>‹N°›</a:t>
            </a:fld>
            <a:endParaRPr lang="fr-CA"/>
          </a:p>
        </p:txBody>
      </p:sp>
    </p:spTree>
    <p:extLst>
      <p:ext uri="{BB962C8B-B14F-4D97-AF65-F5344CB8AC3E}">
        <p14:creationId xmlns:p14="http://schemas.microsoft.com/office/powerpoint/2010/main" val="2415259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AB4248D-8983-4526-9A30-A9EE3AB3E34F}"/>
              </a:ext>
            </a:extLst>
          </p:cNvPr>
          <p:cNvSpPr>
            <a:spLocks noGrp="1"/>
          </p:cNvSpPr>
          <p:nvPr>
            <p:ph type="title"/>
          </p:nvPr>
        </p:nvSpPr>
        <p:spPr/>
        <p:txBody>
          <a:bodyPr/>
          <a:lstStyle/>
          <a:p>
            <a:r>
              <a:rPr lang="fr-FR"/>
              <a:t>Modifiez le style du titre</a:t>
            </a:r>
            <a:endParaRPr lang="fr-CA"/>
          </a:p>
        </p:txBody>
      </p:sp>
      <p:sp>
        <p:nvSpPr>
          <p:cNvPr id="3" name="Espace réservé du contenu 2">
            <a:extLst>
              <a:ext uri="{FF2B5EF4-FFF2-40B4-BE49-F238E27FC236}">
                <a16:creationId xmlns:a16="http://schemas.microsoft.com/office/drawing/2014/main" id="{CC91890A-93A0-4EE0-A71B-F6FA2A1AF3CB}"/>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CE64233B-A9C6-4D39-ADDC-DCC1AE1A136C}"/>
              </a:ext>
            </a:extLst>
          </p:cNvPr>
          <p:cNvSpPr>
            <a:spLocks noGrp="1"/>
          </p:cNvSpPr>
          <p:nvPr>
            <p:ph type="dt" sz="half" idx="10"/>
          </p:nvPr>
        </p:nvSpPr>
        <p:spPr/>
        <p:txBody>
          <a:bodyPr/>
          <a:lstStyle/>
          <a:p>
            <a:fld id="{A4256B0C-FFE0-4966-974E-BFC6D68D29C3}" type="datetimeFigureOut">
              <a:rPr lang="fr-CA" smtClean="0"/>
              <a:t>2020-05-20</a:t>
            </a:fld>
            <a:endParaRPr lang="fr-CA"/>
          </a:p>
        </p:txBody>
      </p:sp>
      <p:sp>
        <p:nvSpPr>
          <p:cNvPr id="5" name="Espace réservé du pied de page 4">
            <a:extLst>
              <a:ext uri="{FF2B5EF4-FFF2-40B4-BE49-F238E27FC236}">
                <a16:creationId xmlns:a16="http://schemas.microsoft.com/office/drawing/2014/main" id="{B7742D92-006D-4026-8908-5C099EF2085F}"/>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06975B9B-4C6E-4F25-A58E-18D2F213A680}"/>
              </a:ext>
            </a:extLst>
          </p:cNvPr>
          <p:cNvSpPr>
            <a:spLocks noGrp="1"/>
          </p:cNvSpPr>
          <p:nvPr>
            <p:ph type="sldNum" sz="quarter" idx="12"/>
          </p:nvPr>
        </p:nvSpPr>
        <p:spPr/>
        <p:txBody>
          <a:bodyPr/>
          <a:lstStyle/>
          <a:p>
            <a:fld id="{0DB5CBEA-A99C-4E1D-821E-C9AEF7651217}" type="slidenum">
              <a:rPr lang="fr-CA" smtClean="0"/>
              <a:t>‹N°›</a:t>
            </a:fld>
            <a:endParaRPr lang="fr-CA"/>
          </a:p>
        </p:txBody>
      </p:sp>
    </p:spTree>
    <p:extLst>
      <p:ext uri="{BB962C8B-B14F-4D97-AF65-F5344CB8AC3E}">
        <p14:creationId xmlns:p14="http://schemas.microsoft.com/office/powerpoint/2010/main" val="36363636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401CCD3-9B80-4A17-8542-402CAE5434DE}"/>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fr-CA"/>
          </a:p>
        </p:txBody>
      </p:sp>
      <p:sp>
        <p:nvSpPr>
          <p:cNvPr id="3" name="Espace réservé du texte 2">
            <a:extLst>
              <a:ext uri="{FF2B5EF4-FFF2-40B4-BE49-F238E27FC236}">
                <a16:creationId xmlns:a16="http://schemas.microsoft.com/office/drawing/2014/main" id="{CB94AE3D-562E-4E2E-BF44-E999701902F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626D6D55-0ACA-44FF-B847-8241D6F515EE}"/>
              </a:ext>
            </a:extLst>
          </p:cNvPr>
          <p:cNvSpPr>
            <a:spLocks noGrp="1"/>
          </p:cNvSpPr>
          <p:nvPr>
            <p:ph type="dt" sz="half" idx="10"/>
          </p:nvPr>
        </p:nvSpPr>
        <p:spPr/>
        <p:txBody>
          <a:bodyPr/>
          <a:lstStyle/>
          <a:p>
            <a:fld id="{A4256B0C-FFE0-4966-974E-BFC6D68D29C3}" type="datetimeFigureOut">
              <a:rPr lang="fr-CA" smtClean="0"/>
              <a:t>2020-05-20</a:t>
            </a:fld>
            <a:endParaRPr lang="fr-CA"/>
          </a:p>
        </p:txBody>
      </p:sp>
      <p:sp>
        <p:nvSpPr>
          <p:cNvPr id="5" name="Espace réservé du pied de page 4">
            <a:extLst>
              <a:ext uri="{FF2B5EF4-FFF2-40B4-BE49-F238E27FC236}">
                <a16:creationId xmlns:a16="http://schemas.microsoft.com/office/drawing/2014/main" id="{22612625-0CFD-44E1-949D-333B0829DB83}"/>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17A8CD00-8257-4634-8B65-1BD3519D276D}"/>
              </a:ext>
            </a:extLst>
          </p:cNvPr>
          <p:cNvSpPr>
            <a:spLocks noGrp="1"/>
          </p:cNvSpPr>
          <p:nvPr>
            <p:ph type="sldNum" sz="quarter" idx="12"/>
          </p:nvPr>
        </p:nvSpPr>
        <p:spPr/>
        <p:txBody>
          <a:bodyPr/>
          <a:lstStyle/>
          <a:p>
            <a:fld id="{0DB5CBEA-A99C-4E1D-821E-C9AEF7651217}" type="slidenum">
              <a:rPr lang="fr-CA" smtClean="0"/>
              <a:t>‹N°›</a:t>
            </a:fld>
            <a:endParaRPr lang="fr-CA"/>
          </a:p>
        </p:txBody>
      </p:sp>
    </p:spTree>
    <p:extLst>
      <p:ext uri="{BB962C8B-B14F-4D97-AF65-F5344CB8AC3E}">
        <p14:creationId xmlns:p14="http://schemas.microsoft.com/office/powerpoint/2010/main" val="2709790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1E97AFC-6A74-40B9-BC9D-A58C5991C2DC}"/>
              </a:ext>
            </a:extLst>
          </p:cNvPr>
          <p:cNvSpPr>
            <a:spLocks noGrp="1"/>
          </p:cNvSpPr>
          <p:nvPr>
            <p:ph type="title"/>
          </p:nvPr>
        </p:nvSpPr>
        <p:spPr/>
        <p:txBody>
          <a:bodyPr/>
          <a:lstStyle/>
          <a:p>
            <a:r>
              <a:rPr lang="fr-FR"/>
              <a:t>Modifiez le style du titre</a:t>
            </a:r>
            <a:endParaRPr lang="fr-CA"/>
          </a:p>
        </p:txBody>
      </p:sp>
      <p:sp>
        <p:nvSpPr>
          <p:cNvPr id="3" name="Espace réservé du contenu 2">
            <a:extLst>
              <a:ext uri="{FF2B5EF4-FFF2-40B4-BE49-F238E27FC236}">
                <a16:creationId xmlns:a16="http://schemas.microsoft.com/office/drawing/2014/main" id="{36005324-31C6-407E-B748-50537AC97E8D}"/>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u contenu 3">
            <a:extLst>
              <a:ext uri="{FF2B5EF4-FFF2-40B4-BE49-F238E27FC236}">
                <a16:creationId xmlns:a16="http://schemas.microsoft.com/office/drawing/2014/main" id="{B301E71A-F3E8-40F4-80BF-B0816D2D5DDA}"/>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5" name="Espace réservé de la date 4">
            <a:extLst>
              <a:ext uri="{FF2B5EF4-FFF2-40B4-BE49-F238E27FC236}">
                <a16:creationId xmlns:a16="http://schemas.microsoft.com/office/drawing/2014/main" id="{6EE5B849-BE2C-41A3-AB88-2868C02A0FEF}"/>
              </a:ext>
            </a:extLst>
          </p:cNvPr>
          <p:cNvSpPr>
            <a:spLocks noGrp="1"/>
          </p:cNvSpPr>
          <p:nvPr>
            <p:ph type="dt" sz="half" idx="10"/>
          </p:nvPr>
        </p:nvSpPr>
        <p:spPr/>
        <p:txBody>
          <a:bodyPr/>
          <a:lstStyle/>
          <a:p>
            <a:fld id="{A4256B0C-FFE0-4966-974E-BFC6D68D29C3}" type="datetimeFigureOut">
              <a:rPr lang="fr-CA" smtClean="0"/>
              <a:t>2020-05-20</a:t>
            </a:fld>
            <a:endParaRPr lang="fr-CA"/>
          </a:p>
        </p:txBody>
      </p:sp>
      <p:sp>
        <p:nvSpPr>
          <p:cNvPr id="6" name="Espace réservé du pied de page 5">
            <a:extLst>
              <a:ext uri="{FF2B5EF4-FFF2-40B4-BE49-F238E27FC236}">
                <a16:creationId xmlns:a16="http://schemas.microsoft.com/office/drawing/2014/main" id="{0096A637-B642-45F1-83E7-88943B267141}"/>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570264DB-E8F9-4EB1-BA6D-52C40C84219A}"/>
              </a:ext>
            </a:extLst>
          </p:cNvPr>
          <p:cNvSpPr>
            <a:spLocks noGrp="1"/>
          </p:cNvSpPr>
          <p:nvPr>
            <p:ph type="sldNum" sz="quarter" idx="12"/>
          </p:nvPr>
        </p:nvSpPr>
        <p:spPr/>
        <p:txBody>
          <a:bodyPr/>
          <a:lstStyle/>
          <a:p>
            <a:fld id="{0DB5CBEA-A99C-4E1D-821E-C9AEF7651217}" type="slidenum">
              <a:rPr lang="fr-CA" smtClean="0"/>
              <a:t>‹N°›</a:t>
            </a:fld>
            <a:endParaRPr lang="fr-CA"/>
          </a:p>
        </p:txBody>
      </p:sp>
    </p:spTree>
    <p:extLst>
      <p:ext uri="{BB962C8B-B14F-4D97-AF65-F5344CB8AC3E}">
        <p14:creationId xmlns:p14="http://schemas.microsoft.com/office/powerpoint/2010/main" val="22017944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D7BE5FC-611C-4F5C-97C7-EA0A14F601CA}"/>
              </a:ext>
            </a:extLst>
          </p:cNvPr>
          <p:cNvSpPr>
            <a:spLocks noGrp="1"/>
          </p:cNvSpPr>
          <p:nvPr>
            <p:ph type="title"/>
          </p:nvPr>
        </p:nvSpPr>
        <p:spPr>
          <a:xfrm>
            <a:off x="839788" y="365125"/>
            <a:ext cx="10515600" cy="1325563"/>
          </a:xfrm>
        </p:spPr>
        <p:txBody>
          <a:bodyPr/>
          <a:lstStyle/>
          <a:p>
            <a:r>
              <a:rPr lang="fr-FR"/>
              <a:t>Modifiez le style du titre</a:t>
            </a:r>
            <a:endParaRPr lang="fr-CA"/>
          </a:p>
        </p:txBody>
      </p:sp>
      <p:sp>
        <p:nvSpPr>
          <p:cNvPr id="3" name="Espace réservé du texte 2">
            <a:extLst>
              <a:ext uri="{FF2B5EF4-FFF2-40B4-BE49-F238E27FC236}">
                <a16:creationId xmlns:a16="http://schemas.microsoft.com/office/drawing/2014/main" id="{611A9EB8-721B-480D-A2D7-2B4C9C00D27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97067CCE-93EE-4731-B8D8-C74C3EFF5744}"/>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5" name="Espace réservé du texte 4">
            <a:extLst>
              <a:ext uri="{FF2B5EF4-FFF2-40B4-BE49-F238E27FC236}">
                <a16:creationId xmlns:a16="http://schemas.microsoft.com/office/drawing/2014/main" id="{18D0C7F2-A482-47BB-AFE1-D8557CF34EA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1E57D761-1932-4528-918D-C7E5C8DE9CB5}"/>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7" name="Espace réservé de la date 6">
            <a:extLst>
              <a:ext uri="{FF2B5EF4-FFF2-40B4-BE49-F238E27FC236}">
                <a16:creationId xmlns:a16="http://schemas.microsoft.com/office/drawing/2014/main" id="{F90E13BC-D0E4-4B6B-BA2D-83AE1429B0BF}"/>
              </a:ext>
            </a:extLst>
          </p:cNvPr>
          <p:cNvSpPr>
            <a:spLocks noGrp="1"/>
          </p:cNvSpPr>
          <p:nvPr>
            <p:ph type="dt" sz="half" idx="10"/>
          </p:nvPr>
        </p:nvSpPr>
        <p:spPr/>
        <p:txBody>
          <a:bodyPr/>
          <a:lstStyle/>
          <a:p>
            <a:fld id="{A4256B0C-FFE0-4966-974E-BFC6D68D29C3}" type="datetimeFigureOut">
              <a:rPr lang="fr-CA" smtClean="0"/>
              <a:t>2020-05-20</a:t>
            </a:fld>
            <a:endParaRPr lang="fr-CA"/>
          </a:p>
        </p:txBody>
      </p:sp>
      <p:sp>
        <p:nvSpPr>
          <p:cNvPr id="8" name="Espace réservé du pied de page 7">
            <a:extLst>
              <a:ext uri="{FF2B5EF4-FFF2-40B4-BE49-F238E27FC236}">
                <a16:creationId xmlns:a16="http://schemas.microsoft.com/office/drawing/2014/main" id="{3FD43669-6D3A-4A0E-9C5F-AB6F32A6E77B}"/>
              </a:ext>
            </a:extLst>
          </p:cNvPr>
          <p:cNvSpPr>
            <a:spLocks noGrp="1"/>
          </p:cNvSpPr>
          <p:nvPr>
            <p:ph type="ftr" sz="quarter" idx="11"/>
          </p:nvPr>
        </p:nvSpPr>
        <p:spPr/>
        <p:txBody>
          <a:bodyPr/>
          <a:lstStyle/>
          <a:p>
            <a:endParaRPr lang="fr-CA"/>
          </a:p>
        </p:txBody>
      </p:sp>
      <p:sp>
        <p:nvSpPr>
          <p:cNvPr id="9" name="Espace réservé du numéro de diapositive 8">
            <a:extLst>
              <a:ext uri="{FF2B5EF4-FFF2-40B4-BE49-F238E27FC236}">
                <a16:creationId xmlns:a16="http://schemas.microsoft.com/office/drawing/2014/main" id="{BBA4E21A-6C33-4B4F-B88E-AB9E57D1BE6B}"/>
              </a:ext>
            </a:extLst>
          </p:cNvPr>
          <p:cNvSpPr>
            <a:spLocks noGrp="1"/>
          </p:cNvSpPr>
          <p:nvPr>
            <p:ph type="sldNum" sz="quarter" idx="12"/>
          </p:nvPr>
        </p:nvSpPr>
        <p:spPr/>
        <p:txBody>
          <a:bodyPr/>
          <a:lstStyle/>
          <a:p>
            <a:fld id="{0DB5CBEA-A99C-4E1D-821E-C9AEF7651217}" type="slidenum">
              <a:rPr lang="fr-CA" smtClean="0"/>
              <a:t>‹N°›</a:t>
            </a:fld>
            <a:endParaRPr lang="fr-CA"/>
          </a:p>
        </p:txBody>
      </p:sp>
    </p:spTree>
    <p:extLst>
      <p:ext uri="{BB962C8B-B14F-4D97-AF65-F5344CB8AC3E}">
        <p14:creationId xmlns:p14="http://schemas.microsoft.com/office/powerpoint/2010/main" val="1614062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FA738F4-168E-4DB7-A281-83D373A06EEC}"/>
              </a:ext>
            </a:extLst>
          </p:cNvPr>
          <p:cNvSpPr>
            <a:spLocks noGrp="1"/>
          </p:cNvSpPr>
          <p:nvPr>
            <p:ph type="title"/>
          </p:nvPr>
        </p:nvSpPr>
        <p:spPr/>
        <p:txBody>
          <a:bodyPr/>
          <a:lstStyle/>
          <a:p>
            <a:r>
              <a:rPr lang="fr-FR"/>
              <a:t>Modifiez le style du titre</a:t>
            </a:r>
            <a:endParaRPr lang="fr-CA"/>
          </a:p>
        </p:txBody>
      </p:sp>
      <p:sp>
        <p:nvSpPr>
          <p:cNvPr id="3" name="Espace réservé de la date 2">
            <a:extLst>
              <a:ext uri="{FF2B5EF4-FFF2-40B4-BE49-F238E27FC236}">
                <a16:creationId xmlns:a16="http://schemas.microsoft.com/office/drawing/2014/main" id="{67E00266-0377-4F01-B6AA-E57A42674890}"/>
              </a:ext>
            </a:extLst>
          </p:cNvPr>
          <p:cNvSpPr>
            <a:spLocks noGrp="1"/>
          </p:cNvSpPr>
          <p:nvPr>
            <p:ph type="dt" sz="half" idx="10"/>
          </p:nvPr>
        </p:nvSpPr>
        <p:spPr/>
        <p:txBody>
          <a:bodyPr/>
          <a:lstStyle/>
          <a:p>
            <a:fld id="{A4256B0C-FFE0-4966-974E-BFC6D68D29C3}" type="datetimeFigureOut">
              <a:rPr lang="fr-CA" smtClean="0"/>
              <a:t>2020-05-20</a:t>
            </a:fld>
            <a:endParaRPr lang="fr-CA"/>
          </a:p>
        </p:txBody>
      </p:sp>
      <p:sp>
        <p:nvSpPr>
          <p:cNvPr id="4" name="Espace réservé du pied de page 3">
            <a:extLst>
              <a:ext uri="{FF2B5EF4-FFF2-40B4-BE49-F238E27FC236}">
                <a16:creationId xmlns:a16="http://schemas.microsoft.com/office/drawing/2014/main" id="{F9DBB8A4-5291-48CC-8026-CB8DCF4BD454}"/>
              </a:ext>
            </a:extLst>
          </p:cNvPr>
          <p:cNvSpPr>
            <a:spLocks noGrp="1"/>
          </p:cNvSpPr>
          <p:nvPr>
            <p:ph type="ftr" sz="quarter" idx="11"/>
          </p:nvPr>
        </p:nvSpPr>
        <p:spPr/>
        <p:txBody>
          <a:bodyPr/>
          <a:lstStyle/>
          <a:p>
            <a:endParaRPr lang="fr-CA"/>
          </a:p>
        </p:txBody>
      </p:sp>
      <p:sp>
        <p:nvSpPr>
          <p:cNvPr id="5" name="Espace réservé du numéro de diapositive 4">
            <a:extLst>
              <a:ext uri="{FF2B5EF4-FFF2-40B4-BE49-F238E27FC236}">
                <a16:creationId xmlns:a16="http://schemas.microsoft.com/office/drawing/2014/main" id="{F2E3A6C1-FEB5-4DAC-A014-92397ACA881C}"/>
              </a:ext>
            </a:extLst>
          </p:cNvPr>
          <p:cNvSpPr>
            <a:spLocks noGrp="1"/>
          </p:cNvSpPr>
          <p:nvPr>
            <p:ph type="sldNum" sz="quarter" idx="12"/>
          </p:nvPr>
        </p:nvSpPr>
        <p:spPr/>
        <p:txBody>
          <a:bodyPr/>
          <a:lstStyle/>
          <a:p>
            <a:fld id="{0DB5CBEA-A99C-4E1D-821E-C9AEF7651217}" type="slidenum">
              <a:rPr lang="fr-CA" smtClean="0"/>
              <a:t>‹N°›</a:t>
            </a:fld>
            <a:endParaRPr lang="fr-CA"/>
          </a:p>
        </p:txBody>
      </p:sp>
    </p:spTree>
    <p:extLst>
      <p:ext uri="{BB962C8B-B14F-4D97-AF65-F5344CB8AC3E}">
        <p14:creationId xmlns:p14="http://schemas.microsoft.com/office/powerpoint/2010/main" val="30831783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E817EF91-BAE1-4A46-9FC2-463EAE28AC01}"/>
              </a:ext>
            </a:extLst>
          </p:cNvPr>
          <p:cNvSpPr>
            <a:spLocks noGrp="1"/>
          </p:cNvSpPr>
          <p:nvPr>
            <p:ph type="dt" sz="half" idx="10"/>
          </p:nvPr>
        </p:nvSpPr>
        <p:spPr/>
        <p:txBody>
          <a:bodyPr/>
          <a:lstStyle/>
          <a:p>
            <a:fld id="{A4256B0C-FFE0-4966-974E-BFC6D68D29C3}" type="datetimeFigureOut">
              <a:rPr lang="fr-CA" smtClean="0"/>
              <a:t>2020-05-20</a:t>
            </a:fld>
            <a:endParaRPr lang="fr-CA"/>
          </a:p>
        </p:txBody>
      </p:sp>
      <p:sp>
        <p:nvSpPr>
          <p:cNvPr id="3" name="Espace réservé du pied de page 2">
            <a:extLst>
              <a:ext uri="{FF2B5EF4-FFF2-40B4-BE49-F238E27FC236}">
                <a16:creationId xmlns:a16="http://schemas.microsoft.com/office/drawing/2014/main" id="{9212130D-40B7-462D-AD1D-D4A0ED3B8120}"/>
              </a:ext>
            </a:extLst>
          </p:cNvPr>
          <p:cNvSpPr>
            <a:spLocks noGrp="1"/>
          </p:cNvSpPr>
          <p:nvPr>
            <p:ph type="ftr" sz="quarter" idx="11"/>
          </p:nvPr>
        </p:nvSpPr>
        <p:spPr/>
        <p:txBody>
          <a:bodyPr/>
          <a:lstStyle/>
          <a:p>
            <a:endParaRPr lang="fr-CA"/>
          </a:p>
        </p:txBody>
      </p:sp>
      <p:sp>
        <p:nvSpPr>
          <p:cNvPr id="4" name="Espace réservé du numéro de diapositive 3">
            <a:extLst>
              <a:ext uri="{FF2B5EF4-FFF2-40B4-BE49-F238E27FC236}">
                <a16:creationId xmlns:a16="http://schemas.microsoft.com/office/drawing/2014/main" id="{1922EE33-BCCB-4C53-A422-F9988F56407C}"/>
              </a:ext>
            </a:extLst>
          </p:cNvPr>
          <p:cNvSpPr>
            <a:spLocks noGrp="1"/>
          </p:cNvSpPr>
          <p:nvPr>
            <p:ph type="sldNum" sz="quarter" idx="12"/>
          </p:nvPr>
        </p:nvSpPr>
        <p:spPr/>
        <p:txBody>
          <a:bodyPr/>
          <a:lstStyle/>
          <a:p>
            <a:fld id="{0DB5CBEA-A99C-4E1D-821E-C9AEF7651217}" type="slidenum">
              <a:rPr lang="fr-CA" smtClean="0"/>
              <a:t>‹N°›</a:t>
            </a:fld>
            <a:endParaRPr lang="fr-CA"/>
          </a:p>
        </p:txBody>
      </p:sp>
    </p:spTree>
    <p:extLst>
      <p:ext uri="{BB962C8B-B14F-4D97-AF65-F5344CB8AC3E}">
        <p14:creationId xmlns:p14="http://schemas.microsoft.com/office/powerpoint/2010/main" val="14891586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219AAA3-4C60-4DB2-A777-6105B2FA6550}"/>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CA"/>
          </a:p>
        </p:txBody>
      </p:sp>
      <p:sp>
        <p:nvSpPr>
          <p:cNvPr id="3" name="Espace réservé du contenu 2">
            <a:extLst>
              <a:ext uri="{FF2B5EF4-FFF2-40B4-BE49-F238E27FC236}">
                <a16:creationId xmlns:a16="http://schemas.microsoft.com/office/drawing/2014/main" id="{FA009823-7DA8-430B-B064-48628605859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u texte 3">
            <a:extLst>
              <a:ext uri="{FF2B5EF4-FFF2-40B4-BE49-F238E27FC236}">
                <a16:creationId xmlns:a16="http://schemas.microsoft.com/office/drawing/2014/main" id="{12434E04-4B26-4700-AF58-B9CCB6DB52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58F766E6-5C06-4B98-9767-DA1C6DF1102A}"/>
              </a:ext>
            </a:extLst>
          </p:cNvPr>
          <p:cNvSpPr>
            <a:spLocks noGrp="1"/>
          </p:cNvSpPr>
          <p:nvPr>
            <p:ph type="dt" sz="half" idx="10"/>
          </p:nvPr>
        </p:nvSpPr>
        <p:spPr/>
        <p:txBody>
          <a:bodyPr/>
          <a:lstStyle/>
          <a:p>
            <a:fld id="{A4256B0C-FFE0-4966-974E-BFC6D68D29C3}" type="datetimeFigureOut">
              <a:rPr lang="fr-CA" smtClean="0"/>
              <a:t>2020-05-20</a:t>
            </a:fld>
            <a:endParaRPr lang="fr-CA"/>
          </a:p>
        </p:txBody>
      </p:sp>
      <p:sp>
        <p:nvSpPr>
          <p:cNvPr id="6" name="Espace réservé du pied de page 5">
            <a:extLst>
              <a:ext uri="{FF2B5EF4-FFF2-40B4-BE49-F238E27FC236}">
                <a16:creationId xmlns:a16="http://schemas.microsoft.com/office/drawing/2014/main" id="{9387D024-4A11-47F6-B787-8F9CA3BAB943}"/>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B7E959F9-C42B-43EB-8E51-DF63B00AD060}"/>
              </a:ext>
            </a:extLst>
          </p:cNvPr>
          <p:cNvSpPr>
            <a:spLocks noGrp="1"/>
          </p:cNvSpPr>
          <p:nvPr>
            <p:ph type="sldNum" sz="quarter" idx="12"/>
          </p:nvPr>
        </p:nvSpPr>
        <p:spPr/>
        <p:txBody>
          <a:bodyPr/>
          <a:lstStyle/>
          <a:p>
            <a:fld id="{0DB5CBEA-A99C-4E1D-821E-C9AEF7651217}" type="slidenum">
              <a:rPr lang="fr-CA" smtClean="0"/>
              <a:t>‹N°›</a:t>
            </a:fld>
            <a:endParaRPr lang="fr-CA"/>
          </a:p>
        </p:txBody>
      </p:sp>
    </p:spTree>
    <p:extLst>
      <p:ext uri="{BB962C8B-B14F-4D97-AF65-F5344CB8AC3E}">
        <p14:creationId xmlns:p14="http://schemas.microsoft.com/office/powerpoint/2010/main" val="3043662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3FB1CD9-D289-4B13-A2CF-8024C5A1943D}"/>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CA"/>
          </a:p>
        </p:txBody>
      </p:sp>
      <p:sp>
        <p:nvSpPr>
          <p:cNvPr id="3" name="Espace réservé pour une image  2">
            <a:extLst>
              <a:ext uri="{FF2B5EF4-FFF2-40B4-BE49-F238E27FC236}">
                <a16:creationId xmlns:a16="http://schemas.microsoft.com/office/drawing/2014/main" id="{BD6DB203-C371-4F26-819F-3D6A0C9924E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A"/>
          </a:p>
        </p:txBody>
      </p:sp>
      <p:sp>
        <p:nvSpPr>
          <p:cNvPr id="4" name="Espace réservé du texte 3">
            <a:extLst>
              <a:ext uri="{FF2B5EF4-FFF2-40B4-BE49-F238E27FC236}">
                <a16:creationId xmlns:a16="http://schemas.microsoft.com/office/drawing/2014/main" id="{488C2B98-B8CD-4AC3-8E44-ACA05C9A11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BA374AC5-8278-44F8-8EE4-10DCA4866BF0}"/>
              </a:ext>
            </a:extLst>
          </p:cNvPr>
          <p:cNvSpPr>
            <a:spLocks noGrp="1"/>
          </p:cNvSpPr>
          <p:nvPr>
            <p:ph type="dt" sz="half" idx="10"/>
          </p:nvPr>
        </p:nvSpPr>
        <p:spPr/>
        <p:txBody>
          <a:bodyPr/>
          <a:lstStyle/>
          <a:p>
            <a:fld id="{A4256B0C-FFE0-4966-974E-BFC6D68D29C3}" type="datetimeFigureOut">
              <a:rPr lang="fr-CA" smtClean="0"/>
              <a:t>2020-05-20</a:t>
            </a:fld>
            <a:endParaRPr lang="fr-CA"/>
          </a:p>
        </p:txBody>
      </p:sp>
      <p:sp>
        <p:nvSpPr>
          <p:cNvPr id="6" name="Espace réservé du pied de page 5">
            <a:extLst>
              <a:ext uri="{FF2B5EF4-FFF2-40B4-BE49-F238E27FC236}">
                <a16:creationId xmlns:a16="http://schemas.microsoft.com/office/drawing/2014/main" id="{895BE90B-063C-4356-A8E0-70991C14463C}"/>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97A3A35A-1DDD-49C3-A152-9C574493CF59}"/>
              </a:ext>
            </a:extLst>
          </p:cNvPr>
          <p:cNvSpPr>
            <a:spLocks noGrp="1"/>
          </p:cNvSpPr>
          <p:nvPr>
            <p:ph type="sldNum" sz="quarter" idx="12"/>
          </p:nvPr>
        </p:nvSpPr>
        <p:spPr/>
        <p:txBody>
          <a:bodyPr/>
          <a:lstStyle/>
          <a:p>
            <a:fld id="{0DB5CBEA-A99C-4E1D-821E-C9AEF7651217}" type="slidenum">
              <a:rPr lang="fr-CA" smtClean="0"/>
              <a:t>‹N°›</a:t>
            </a:fld>
            <a:endParaRPr lang="fr-CA"/>
          </a:p>
        </p:txBody>
      </p:sp>
    </p:spTree>
    <p:extLst>
      <p:ext uri="{BB962C8B-B14F-4D97-AF65-F5344CB8AC3E}">
        <p14:creationId xmlns:p14="http://schemas.microsoft.com/office/powerpoint/2010/main" val="33691355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398EE734-1318-4B17-8030-149D61AF7D9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fr-CA"/>
          </a:p>
        </p:txBody>
      </p:sp>
      <p:sp>
        <p:nvSpPr>
          <p:cNvPr id="3" name="Espace réservé du texte 2">
            <a:extLst>
              <a:ext uri="{FF2B5EF4-FFF2-40B4-BE49-F238E27FC236}">
                <a16:creationId xmlns:a16="http://schemas.microsoft.com/office/drawing/2014/main" id="{425B8706-E570-4F5F-BB84-32E1232197D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36D35D86-484E-4D9B-91BF-F8BBDC4CCC3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256B0C-FFE0-4966-974E-BFC6D68D29C3}" type="datetimeFigureOut">
              <a:rPr lang="fr-CA" smtClean="0"/>
              <a:t>2020-05-20</a:t>
            </a:fld>
            <a:endParaRPr lang="fr-CA"/>
          </a:p>
        </p:txBody>
      </p:sp>
      <p:sp>
        <p:nvSpPr>
          <p:cNvPr id="5" name="Espace réservé du pied de page 4">
            <a:extLst>
              <a:ext uri="{FF2B5EF4-FFF2-40B4-BE49-F238E27FC236}">
                <a16:creationId xmlns:a16="http://schemas.microsoft.com/office/drawing/2014/main" id="{E7A57C58-BA00-4F8E-A7B6-7866296CAB0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A"/>
          </a:p>
        </p:txBody>
      </p:sp>
      <p:sp>
        <p:nvSpPr>
          <p:cNvPr id="6" name="Espace réservé du numéro de diapositive 5">
            <a:extLst>
              <a:ext uri="{FF2B5EF4-FFF2-40B4-BE49-F238E27FC236}">
                <a16:creationId xmlns:a16="http://schemas.microsoft.com/office/drawing/2014/main" id="{1970CA6E-811B-4EBC-A75B-603DB0E014B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B5CBEA-A99C-4E1D-821E-C9AEF7651217}" type="slidenum">
              <a:rPr lang="fr-CA" smtClean="0"/>
              <a:t>‹N°›</a:t>
            </a:fld>
            <a:endParaRPr lang="fr-CA"/>
          </a:p>
        </p:txBody>
      </p:sp>
    </p:spTree>
    <p:extLst>
      <p:ext uri="{BB962C8B-B14F-4D97-AF65-F5344CB8AC3E}">
        <p14:creationId xmlns:p14="http://schemas.microsoft.com/office/powerpoint/2010/main" val="9895184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9E48A5A-DC09-4325-809F-B0BBE5D9FEBC}"/>
              </a:ext>
            </a:extLst>
          </p:cNvPr>
          <p:cNvSpPr>
            <a:spLocks noGrp="1"/>
          </p:cNvSpPr>
          <p:nvPr>
            <p:ph type="ctrTitle"/>
          </p:nvPr>
        </p:nvSpPr>
        <p:spPr/>
        <p:txBody>
          <a:bodyPr/>
          <a:lstStyle/>
          <a:p>
            <a:r>
              <a:rPr lang="fr-CA" dirty="0"/>
              <a:t>Promotion de la santé et Dd</a:t>
            </a:r>
          </a:p>
        </p:txBody>
      </p:sp>
      <p:sp>
        <p:nvSpPr>
          <p:cNvPr id="3" name="Sous-titre 2">
            <a:extLst>
              <a:ext uri="{FF2B5EF4-FFF2-40B4-BE49-F238E27FC236}">
                <a16:creationId xmlns:a16="http://schemas.microsoft.com/office/drawing/2014/main" id="{A9F62A0E-EB47-4B87-A796-CF9669319074}"/>
              </a:ext>
            </a:extLst>
          </p:cNvPr>
          <p:cNvSpPr>
            <a:spLocks noGrp="1"/>
          </p:cNvSpPr>
          <p:nvPr>
            <p:ph type="subTitle" idx="1"/>
          </p:nvPr>
        </p:nvSpPr>
        <p:spPr/>
        <p:txBody>
          <a:bodyPr>
            <a:normAutofit fontScale="92500" lnSpcReduction="10000"/>
          </a:bodyPr>
          <a:lstStyle/>
          <a:p>
            <a:r>
              <a:rPr lang="fr-CA" dirty="0"/>
              <a:t>Dr MBNEGUE</a:t>
            </a:r>
          </a:p>
          <a:p>
            <a:r>
              <a:rPr lang="fr-CA" dirty="0"/>
              <a:t>mamadousaliou.mbengue@uadb.edu.sn </a:t>
            </a:r>
          </a:p>
          <a:p>
            <a:r>
              <a:rPr lang="fr-CA" dirty="0"/>
              <a:t>L1 DD</a:t>
            </a:r>
          </a:p>
          <a:p>
            <a:r>
              <a:rPr lang="fr-CA" dirty="0"/>
              <a:t>UADB </a:t>
            </a:r>
          </a:p>
        </p:txBody>
      </p:sp>
    </p:spTree>
    <p:extLst>
      <p:ext uri="{BB962C8B-B14F-4D97-AF65-F5344CB8AC3E}">
        <p14:creationId xmlns:p14="http://schemas.microsoft.com/office/powerpoint/2010/main" val="8813586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F3601D4-7D84-4650-9199-87DE1F985347}"/>
              </a:ext>
            </a:extLst>
          </p:cNvPr>
          <p:cNvSpPr>
            <a:spLocks noGrp="1"/>
          </p:cNvSpPr>
          <p:nvPr>
            <p:ph type="title"/>
          </p:nvPr>
        </p:nvSpPr>
        <p:spPr/>
        <p:txBody>
          <a:bodyPr/>
          <a:lstStyle/>
          <a:p>
            <a:pPr algn="ctr"/>
            <a:r>
              <a:rPr lang="fr-CA" b="1" dirty="0"/>
              <a:t>1. Une bonne gouvernance </a:t>
            </a:r>
            <a:endParaRPr lang="fr-CA" dirty="0"/>
          </a:p>
        </p:txBody>
      </p:sp>
      <p:sp>
        <p:nvSpPr>
          <p:cNvPr id="3" name="Espace réservé du contenu 2">
            <a:extLst>
              <a:ext uri="{FF2B5EF4-FFF2-40B4-BE49-F238E27FC236}">
                <a16:creationId xmlns:a16="http://schemas.microsoft.com/office/drawing/2014/main" id="{1684D7A9-28DE-4BF3-ABE5-080181B7C638}"/>
              </a:ext>
            </a:extLst>
          </p:cNvPr>
          <p:cNvSpPr>
            <a:spLocks noGrp="1"/>
          </p:cNvSpPr>
          <p:nvPr>
            <p:ph idx="1"/>
          </p:nvPr>
        </p:nvSpPr>
        <p:spPr/>
        <p:txBody>
          <a:bodyPr>
            <a:normAutofit fontScale="85000" lnSpcReduction="20000"/>
          </a:bodyPr>
          <a:lstStyle/>
          <a:p>
            <a:pPr marL="0" indent="0" algn="just" fontAlgn="base">
              <a:buNone/>
            </a:pPr>
            <a:r>
              <a:rPr lang="fr-CA" dirty="0"/>
              <a:t>La promotion de la santé exige des responsables politiques de l’ensemble des services ministériels de faire de la santé un axe central de la politique gouvernementale. Cela signifie qu’ils doivent prendre en compte les implications sanitaires dans toutes les décisions qu’ils prennent et donner la priorité aux politiques qui évitent que les gens tombent malades et qui les protègent des traumatismes.</a:t>
            </a:r>
          </a:p>
          <a:p>
            <a:pPr marL="0" indent="0" algn="just" fontAlgn="base">
              <a:buNone/>
            </a:pPr>
            <a:r>
              <a:rPr lang="fr-CA" dirty="0"/>
              <a:t>Ces politiques doivent s’appuyer sur des réglementations harmonisant les mesures d’incitation pour le secteur privé avec les objectifs de la santé publique, par exemple en alignant les </a:t>
            </a:r>
            <a:r>
              <a:rPr lang="fr-CA" b="1" dirty="0"/>
              <a:t>politiques fiscales </a:t>
            </a:r>
            <a:r>
              <a:rPr lang="fr-CA" dirty="0"/>
              <a:t>concernant les produits nocifs et mauvais pour la santé, comme l’alcool, le tabac ou les denrées alimentaires riches en sel, en sucre et en lipides, sur les mesures stimulant le commerce dans d’autres domaines. </a:t>
            </a:r>
          </a:p>
          <a:p>
            <a:pPr marL="0" indent="0" algn="just" fontAlgn="base">
              <a:buNone/>
            </a:pPr>
            <a:r>
              <a:rPr lang="fr-CA" dirty="0"/>
              <a:t>La législation doit également favoriser </a:t>
            </a:r>
            <a:r>
              <a:rPr lang="fr-CA" b="1" dirty="0"/>
              <a:t>un urbanisme sain</a:t>
            </a:r>
            <a:r>
              <a:rPr lang="fr-CA" dirty="0"/>
              <a:t>, avec la création de villes adaptées aux piétons, la </a:t>
            </a:r>
            <a:r>
              <a:rPr lang="fr-CA" b="1" dirty="0"/>
              <a:t>réduction de la pollution de l’air </a:t>
            </a:r>
            <a:r>
              <a:rPr lang="fr-CA" dirty="0"/>
              <a:t>et de </a:t>
            </a:r>
            <a:r>
              <a:rPr lang="fr-CA" b="1" dirty="0"/>
              <a:t>l’eau </a:t>
            </a:r>
            <a:r>
              <a:rPr lang="fr-CA" dirty="0"/>
              <a:t>et l’application de mesures imposant </a:t>
            </a:r>
            <a:r>
              <a:rPr lang="fr-CA" b="1" dirty="0"/>
              <a:t>le port des ceintures de sécurité et des casques</a:t>
            </a:r>
            <a:r>
              <a:rPr lang="fr-CA" dirty="0"/>
              <a:t>.</a:t>
            </a:r>
          </a:p>
          <a:p>
            <a:pPr marL="0" indent="0">
              <a:buNone/>
            </a:pPr>
            <a:endParaRPr lang="fr-CA" dirty="0"/>
          </a:p>
        </p:txBody>
      </p:sp>
    </p:spTree>
    <p:extLst>
      <p:ext uri="{BB962C8B-B14F-4D97-AF65-F5344CB8AC3E}">
        <p14:creationId xmlns:p14="http://schemas.microsoft.com/office/powerpoint/2010/main" val="10418234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BB013DF-F372-4EF4-9089-B568B9A5903C}"/>
              </a:ext>
            </a:extLst>
          </p:cNvPr>
          <p:cNvSpPr>
            <a:spLocks noGrp="1"/>
          </p:cNvSpPr>
          <p:nvPr>
            <p:ph type="title"/>
          </p:nvPr>
        </p:nvSpPr>
        <p:spPr/>
        <p:txBody>
          <a:bodyPr/>
          <a:lstStyle/>
          <a:p>
            <a:pPr algn="ctr"/>
            <a:r>
              <a:rPr lang="fr-CA" b="1" dirty="0"/>
              <a:t>2. Des connaissances </a:t>
            </a:r>
            <a:endParaRPr lang="fr-CA" dirty="0"/>
          </a:p>
        </p:txBody>
      </p:sp>
      <p:sp>
        <p:nvSpPr>
          <p:cNvPr id="3" name="Espace réservé du contenu 2">
            <a:extLst>
              <a:ext uri="{FF2B5EF4-FFF2-40B4-BE49-F238E27FC236}">
                <a16:creationId xmlns:a16="http://schemas.microsoft.com/office/drawing/2014/main" id="{13CAB41B-75BC-4DB4-8C51-70E20EB34C3C}"/>
              </a:ext>
            </a:extLst>
          </p:cNvPr>
          <p:cNvSpPr>
            <a:spLocks noGrp="1"/>
          </p:cNvSpPr>
          <p:nvPr>
            <p:ph idx="1"/>
          </p:nvPr>
        </p:nvSpPr>
        <p:spPr/>
        <p:txBody>
          <a:bodyPr>
            <a:normAutofit/>
          </a:bodyPr>
          <a:lstStyle/>
          <a:p>
            <a:pPr marL="0" indent="0" algn="just">
              <a:buNone/>
            </a:pPr>
            <a:r>
              <a:rPr lang="fr-CA" dirty="0"/>
              <a:t>Les communautés doivent acquérir des connaissances, des compétences et bénéficier des informations pour faire les bons choix en matière de santé, par exemple:</a:t>
            </a:r>
          </a:p>
          <a:p>
            <a:pPr algn="just">
              <a:buFontTx/>
              <a:buChar char="-"/>
            </a:pPr>
            <a:r>
              <a:rPr lang="fr-CA" dirty="0"/>
              <a:t>au niveau de la nourriture qu’ils consomment, </a:t>
            </a:r>
          </a:p>
          <a:p>
            <a:pPr algn="just">
              <a:buFontTx/>
              <a:buChar char="-"/>
            </a:pPr>
            <a:r>
              <a:rPr lang="fr-CA" dirty="0"/>
              <a:t>et des services de soins dont ils ont besoin. </a:t>
            </a:r>
          </a:p>
          <a:p>
            <a:pPr marL="0" indent="0" algn="just">
              <a:buNone/>
            </a:pPr>
            <a:endParaRPr lang="fr-CA" dirty="0"/>
          </a:p>
          <a:p>
            <a:pPr marL="0" indent="0" algn="just">
              <a:buNone/>
            </a:pPr>
            <a:r>
              <a:rPr lang="fr-CA" dirty="0"/>
              <a:t>Elles doivent avoir la possibilité de faire ces choix. Et on doit leur garantir un environnement dans lequel ils peuvent réclamer de nouvelles mesures politiques pour améliorer encore leur santé.</a:t>
            </a:r>
          </a:p>
        </p:txBody>
      </p:sp>
    </p:spTree>
    <p:extLst>
      <p:ext uri="{BB962C8B-B14F-4D97-AF65-F5344CB8AC3E}">
        <p14:creationId xmlns:p14="http://schemas.microsoft.com/office/powerpoint/2010/main" val="15531362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BD4DBCE-C9BF-4442-A8D7-441CAD4602C4}"/>
              </a:ext>
            </a:extLst>
          </p:cNvPr>
          <p:cNvSpPr>
            <a:spLocks noGrp="1"/>
          </p:cNvSpPr>
          <p:nvPr>
            <p:ph type="title"/>
          </p:nvPr>
        </p:nvSpPr>
        <p:spPr/>
        <p:txBody>
          <a:bodyPr/>
          <a:lstStyle/>
          <a:p>
            <a:pPr algn="ctr"/>
            <a:r>
              <a:rPr lang="fr-CA" b="1" dirty="0"/>
              <a:t>3. Des villes saines</a:t>
            </a:r>
            <a:endParaRPr lang="fr-CA" dirty="0"/>
          </a:p>
        </p:txBody>
      </p:sp>
      <p:sp>
        <p:nvSpPr>
          <p:cNvPr id="3" name="Espace réservé du contenu 2">
            <a:extLst>
              <a:ext uri="{FF2B5EF4-FFF2-40B4-BE49-F238E27FC236}">
                <a16:creationId xmlns:a16="http://schemas.microsoft.com/office/drawing/2014/main" id="{6FF5216D-D6F3-41B7-9B0E-291FB29559DA}"/>
              </a:ext>
            </a:extLst>
          </p:cNvPr>
          <p:cNvSpPr>
            <a:spLocks noGrp="1"/>
          </p:cNvSpPr>
          <p:nvPr>
            <p:ph idx="1"/>
          </p:nvPr>
        </p:nvSpPr>
        <p:spPr/>
        <p:txBody>
          <a:bodyPr>
            <a:normAutofit fontScale="92500" lnSpcReduction="20000"/>
          </a:bodyPr>
          <a:lstStyle/>
          <a:p>
            <a:pPr marL="0" indent="0" algn="just">
              <a:buNone/>
            </a:pPr>
            <a:r>
              <a:rPr lang="fr-CA" dirty="0"/>
              <a:t>Les villes ont un rôle crucial à jouer dans la promotion de la santé. Une direction puissante et un engagement fort au niveau municipal sont essentiels pour un urbanisme sain et la mise en place de mesures de prévention dans les communautés et les établissements de soins de santé primaires. </a:t>
            </a:r>
          </a:p>
          <a:p>
            <a:pPr marL="0" indent="0" algn="just">
              <a:buNone/>
            </a:pPr>
            <a:endParaRPr lang="fr-CA" dirty="0"/>
          </a:p>
          <a:p>
            <a:pPr marL="0" indent="0" algn="just">
              <a:buNone/>
            </a:pPr>
            <a:r>
              <a:rPr lang="fr-CA" dirty="0"/>
              <a:t>C’est à partir de villes saines que les pays, et au bout du compte le monde entier, évolueront vers une meilleure santé.</a:t>
            </a:r>
          </a:p>
          <a:p>
            <a:pPr marL="0" indent="0" algn="just">
              <a:buNone/>
            </a:pPr>
            <a:r>
              <a:rPr lang="fr-CA" dirty="0"/>
              <a:t>Nous pouvons donner l’exemple des </a:t>
            </a:r>
            <a:r>
              <a:rPr lang="fr-CA" i="1" dirty="0"/>
              <a:t>villes intelligentes.</a:t>
            </a:r>
          </a:p>
          <a:p>
            <a:pPr marL="0" indent="0" algn="just">
              <a:buNone/>
            </a:pPr>
            <a:r>
              <a:rPr lang="fr-CA" dirty="0"/>
              <a:t>En bref, la promotion de la santé, amenant une vision très globale et positive de la santé est apparue comme un nouveau paradigme qui a suivi l’évolution du concept de santé. </a:t>
            </a:r>
          </a:p>
          <a:p>
            <a:pPr marL="0" indent="0" algn="just">
              <a:buNone/>
            </a:pPr>
            <a:endParaRPr lang="fr-CA" i="1" dirty="0"/>
          </a:p>
        </p:txBody>
      </p:sp>
    </p:spTree>
    <p:extLst>
      <p:ext uri="{BB962C8B-B14F-4D97-AF65-F5344CB8AC3E}">
        <p14:creationId xmlns:p14="http://schemas.microsoft.com/office/powerpoint/2010/main" val="36466664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1AFB43F-9E4A-49AB-A2D3-EBF8B65D9B57}"/>
              </a:ext>
            </a:extLst>
          </p:cNvPr>
          <p:cNvSpPr>
            <a:spLocks noGrp="1"/>
          </p:cNvSpPr>
          <p:nvPr>
            <p:ph type="title"/>
          </p:nvPr>
        </p:nvSpPr>
        <p:spPr/>
        <p:txBody>
          <a:bodyPr/>
          <a:lstStyle/>
          <a:p>
            <a:pPr algn="ctr"/>
            <a:r>
              <a:rPr lang="fr-CA" b="1" dirty="0"/>
              <a:t>Les grandes conférences sur la promotion de la santé </a:t>
            </a:r>
          </a:p>
        </p:txBody>
      </p:sp>
      <p:sp>
        <p:nvSpPr>
          <p:cNvPr id="3" name="Espace réservé du contenu 2">
            <a:extLst>
              <a:ext uri="{FF2B5EF4-FFF2-40B4-BE49-F238E27FC236}">
                <a16:creationId xmlns:a16="http://schemas.microsoft.com/office/drawing/2014/main" id="{077FABDD-E278-49B5-A90F-C2EEF27D724B}"/>
              </a:ext>
            </a:extLst>
          </p:cNvPr>
          <p:cNvSpPr>
            <a:spLocks noGrp="1"/>
          </p:cNvSpPr>
          <p:nvPr>
            <p:ph idx="1"/>
          </p:nvPr>
        </p:nvSpPr>
        <p:spPr/>
        <p:txBody>
          <a:bodyPr/>
          <a:lstStyle/>
          <a:p>
            <a:pPr algn="just" fontAlgn="base"/>
            <a:r>
              <a:rPr lang="fr-CA" dirty="0"/>
              <a:t>Les conférences mondiales de l’OMS sur la promotion de la santé ont établi les concepts, les principes et les domaines d’action; elles ont situé la promotion de la santé dans le contexte plus large de la mondialisation (Ottawa 1986 et Bangkok 2005). </a:t>
            </a:r>
          </a:p>
          <a:p>
            <a:pPr algn="just" fontAlgn="base"/>
            <a:r>
              <a:rPr lang="fr-CA" dirty="0"/>
              <a:t>Elles ont porté sur l’élaboration des politiques en matière de santé publique et la création d’environnements favorables. Elles ont étudié le renforcement des capacités pour la promotion de la santé et son rôle pour s’occuper des déterminants de la santé (Djakarta en 1997 et Mexico en 2000).</a:t>
            </a:r>
          </a:p>
          <a:p>
            <a:pPr marL="0" indent="0">
              <a:buNone/>
            </a:pPr>
            <a:endParaRPr lang="fr-CA" dirty="0"/>
          </a:p>
        </p:txBody>
      </p:sp>
    </p:spTree>
    <p:extLst>
      <p:ext uri="{BB962C8B-B14F-4D97-AF65-F5344CB8AC3E}">
        <p14:creationId xmlns:p14="http://schemas.microsoft.com/office/powerpoint/2010/main" val="11063804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6CBB8B-0026-4E1E-BCDE-80649160F34C}"/>
              </a:ext>
            </a:extLst>
          </p:cNvPr>
          <p:cNvSpPr>
            <a:spLocks noGrp="1"/>
          </p:cNvSpPr>
          <p:nvPr>
            <p:ph type="title"/>
          </p:nvPr>
        </p:nvSpPr>
        <p:spPr/>
        <p:txBody>
          <a:bodyPr/>
          <a:lstStyle/>
          <a:p>
            <a:pPr algn="ctr"/>
            <a:r>
              <a:rPr lang="fr-CA" dirty="0"/>
              <a:t>Suite </a:t>
            </a:r>
          </a:p>
        </p:txBody>
      </p:sp>
      <p:sp>
        <p:nvSpPr>
          <p:cNvPr id="3" name="Espace réservé du contenu 2">
            <a:extLst>
              <a:ext uri="{FF2B5EF4-FFF2-40B4-BE49-F238E27FC236}">
                <a16:creationId xmlns:a16="http://schemas.microsoft.com/office/drawing/2014/main" id="{17E26AEB-29FC-4786-A2BA-97F2D4582373}"/>
              </a:ext>
            </a:extLst>
          </p:cNvPr>
          <p:cNvSpPr>
            <a:spLocks noGrp="1"/>
          </p:cNvSpPr>
          <p:nvPr>
            <p:ph idx="1"/>
          </p:nvPr>
        </p:nvSpPr>
        <p:spPr/>
        <p:txBody>
          <a:bodyPr/>
          <a:lstStyle/>
          <a:p>
            <a:pPr algn="just"/>
            <a:r>
              <a:rPr lang="fr-CA" dirty="0"/>
              <a:t>Elles ont demandé d’agir pour combler le fossé au niveau de la mise en œuvre entre les données factuelles et leur application concrète pour le développement de la santé (Nairobi en 2009). </a:t>
            </a:r>
          </a:p>
          <a:p>
            <a:pPr marL="0" indent="0" algn="just">
              <a:buNone/>
            </a:pPr>
            <a:endParaRPr lang="fr-CA" dirty="0"/>
          </a:p>
          <a:p>
            <a:pPr algn="just"/>
            <a:r>
              <a:rPr lang="fr-CA" dirty="0"/>
              <a:t>La Huitième Conférence mondiale sur la promotion de la santé (Helsinki en 2013) a été l’occasion de passer en revue les expériences en matière d’engagement dans les politiques de la santé pour tous et d’établir des orientations pour l’action concrète dans les pays à tous les stades de développement.</a:t>
            </a:r>
          </a:p>
        </p:txBody>
      </p:sp>
    </p:spTree>
    <p:extLst>
      <p:ext uri="{BB962C8B-B14F-4D97-AF65-F5344CB8AC3E}">
        <p14:creationId xmlns:p14="http://schemas.microsoft.com/office/powerpoint/2010/main" val="13675498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37AAC8E-D0A7-4F1B-86CF-F716477D499B}"/>
              </a:ext>
            </a:extLst>
          </p:cNvPr>
          <p:cNvSpPr>
            <a:spLocks noGrp="1"/>
          </p:cNvSpPr>
          <p:nvPr>
            <p:ph type="title"/>
          </p:nvPr>
        </p:nvSpPr>
        <p:spPr/>
        <p:txBody>
          <a:bodyPr>
            <a:normAutofit fontScale="90000"/>
          </a:bodyPr>
          <a:lstStyle/>
          <a:p>
            <a:r>
              <a:rPr lang="fr-CA" b="1" dirty="0"/>
              <a:t>Neuvième Conférence mondiale sur la promotion de la santé 2016</a:t>
            </a:r>
            <a:br>
              <a:rPr lang="fr-CA" b="1" dirty="0"/>
            </a:br>
            <a:endParaRPr lang="fr-CA" dirty="0"/>
          </a:p>
        </p:txBody>
      </p:sp>
      <p:sp>
        <p:nvSpPr>
          <p:cNvPr id="3" name="Espace réservé du contenu 2">
            <a:extLst>
              <a:ext uri="{FF2B5EF4-FFF2-40B4-BE49-F238E27FC236}">
                <a16:creationId xmlns:a16="http://schemas.microsoft.com/office/drawing/2014/main" id="{14903DED-2817-4398-97EA-FDC0439F752D}"/>
              </a:ext>
            </a:extLst>
          </p:cNvPr>
          <p:cNvSpPr>
            <a:spLocks noGrp="1"/>
          </p:cNvSpPr>
          <p:nvPr>
            <p:ph idx="1"/>
          </p:nvPr>
        </p:nvSpPr>
        <p:spPr/>
        <p:txBody>
          <a:bodyPr/>
          <a:lstStyle/>
          <a:p>
            <a:pPr algn="just"/>
            <a:r>
              <a:rPr lang="fr-CA" dirty="0"/>
              <a:t>Il s’agissait de promouvoir la santé pour atteindre les ODD.</a:t>
            </a:r>
          </a:p>
          <a:p>
            <a:pPr algn="just"/>
            <a:r>
              <a:rPr lang="fr-CA" dirty="0"/>
              <a:t>Elle regroupait les dirigeants des gouvernements et des institutions des Nations Unies, les maires des villes et les experts de la santé du monde entier. Ensemble, ils ont pris deux engagements historiques pour promouvoir la santé publique et éradiquer la pauvreté. </a:t>
            </a:r>
          </a:p>
          <a:p>
            <a:pPr algn="just"/>
            <a:r>
              <a:rPr lang="fr-CA" dirty="0"/>
              <a:t>Organisée conjointement par l’Organisation mondiale de la Santé et la Commission nationale de la santé et de la planification familiale de la République populaire de Chine elle a été tenue à Shanghai en novembre 2016.</a:t>
            </a:r>
          </a:p>
        </p:txBody>
      </p:sp>
    </p:spTree>
    <p:extLst>
      <p:ext uri="{BB962C8B-B14F-4D97-AF65-F5344CB8AC3E}">
        <p14:creationId xmlns:p14="http://schemas.microsoft.com/office/powerpoint/2010/main" val="27157697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D814B54-97CD-445A-97BF-2AF8A77BA2B9}"/>
              </a:ext>
            </a:extLst>
          </p:cNvPr>
          <p:cNvSpPr>
            <a:spLocks noGrp="1"/>
          </p:cNvSpPr>
          <p:nvPr>
            <p:ph type="title"/>
          </p:nvPr>
        </p:nvSpPr>
        <p:spPr/>
        <p:txBody>
          <a:bodyPr/>
          <a:lstStyle/>
          <a:p>
            <a:pPr algn="ctr"/>
            <a:r>
              <a:rPr lang="fr-CA" b="1" dirty="0"/>
              <a:t>Objectifs de la conférence </a:t>
            </a:r>
          </a:p>
        </p:txBody>
      </p:sp>
      <p:sp>
        <p:nvSpPr>
          <p:cNvPr id="3" name="Espace réservé du contenu 2">
            <a:extLst>
              <a:ext uri="{FF2B5EF4-FFF2-40B4-BE49-F238E27FC236}">
                <a16:creationId xmlns:a16="http://schemas.microsoft.com/office/drawing/2014/main" id="{F170B4FA-AEC0-439C-9A07-118B90E8F6DF}"/>
              </a:ext>
            </a:extLst>
          </p:cNvPr>
          <p:cNvSpPr>
            <a:spLocks noGrp="1"/>
          </p:cNvSpPr>
          <p:nvPr>
            <p:ph idx="1"/>
          </p:nvPr>
        </p:nvSpPr>
        <p:spPr/>
        <p:txBody>
          <a:bodyPr>
            <a:normAutofit fontScale="85000" lnSpcReduction="10000"/>
          </a:bodyPr>
          <a:lstStyle/>
          <a:p>
            <a:pPr fontAlgn="base"/>
            <a:r>
              <a:rPr lang="fr-CA" dirty="0"/>
              <a:t>Donner des orientations aux États Membres sur la façon d’intégrer la promotion de la santé à l’action nationale en faveur des objectifs de développement durable (ODD) et d’accélérer les progrès vers les cibles des ODD;</a:t>
            </a:r>
          </a:p>
          <a:p>
            <a:pPr fontAlgn="base"/>
            <a:r>
              <a:rPr lang="fr-CA" dirty="0"/>
              <a:t>Échanger des informations sur les expériences nationales pour:</a:t>
            </a:r>
          </a:p>
          <a:p>
            <a:pPr lvl="1" fontAlgn="base"/>
            <a:r>
              <a:rPr lang="fr-CA" dirty="0"/>
              <a:t>renforcer la bonne gouvernance de la santé en intervenant dans tous les secteurs de l’action publique;</a:t>
            </a:r>
          </a:p>
          <a:p>
            <a:pPr lvl="1" fontAlgn="base"/>
            <a:r>
              <a:rPr lang="fr-CA" dirty="0"/>
              <a:t>élargir et renforcer la mobilisation sociale;</a:t>
            </a:r>
          </a:p>
          <a:p>
            <a:pPr lvl="1" fontAlgn="base"/>
            <a:r>
              <a:rPr lang="fr-CA" dirty="0"/>
              <a:t>promouvoir l’éducation sanitaire.</a:t>
            </a:r>
          </a:p>
          <a:p>
            <a:pPr fontAlgn="base"/>
            <a:r>
              <a:rPr lang="fr-CA" dirty="0"/>
              <a:t>Souligner l’évolution du rôle du secteur de la santé comme acteur central de la promotion de la santé.</a:t>
            </a:r>
          </a:p>
          <a:p>
            <a:pPr fontAlgn="base"/>
            <a:r>
              <a:rPr lang="fr-CA" dirty="0"/>
              <a:t>Souligner le rôle crucial des villes et des responsables municipaux, en particulier les maires, pour la promotion de la santé (mise en place des villes-santé) dans le cadre d’une urbanisation croissante de la population mondiale.</a:t>
            </a:r>
          </a:p>
          <a:p>
            <a:endParaRPr lang="fr-CA" dirty="0"/>
          </a:p>
        </p:txBody>
      </p:sp>
    </p:spTree>
    <p:extLst>
      <p:ext uri="{BB962C8B-B14F-4D97-AF65-F5344CB8AC3E}">
        <p14:creationId xmlns:p14="http://schemas.microsoft.com/office/powerpoint/2010/main" val="5509423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303EFF5-66A9-4856-956F-AC21366F6C9B}"/>
              </a:ext>
            </a:extLst>
          </p:cNvPr>
          <p:cNvSpPr>
            <a:spLocks noGrp="1"/>
          </p:cNvSpPr>
          <p:nvPr>
            <p:ph type="title"/>
          </p:nvPr>
        </p:nvSpPr>
        <p:spPr/>
        <p:txBody>
          <a:bodyPr/>
          <a:lstStyle/>
          <a:p>
            <a:pPr algn="ctr"/>
            <a:r>
              <a:rPr lang="fr-CA" b="1" dirty="0"/>
              <a:t>Pourquoi cette conférence est-elle importante?</a:t>
            </a:r>
            <a:endParaRPr lang="fr-CA" dirty="0"/>
          </a:p>
        </p:txBody>
      </p:sp>
      <p:sp>
        <p:nvSpPr>
          <p:cNvPr id="3" name="Espace réservé du contenu 2">
            <a:extLst>
              <a:ext uri="{FF2B5EF4-FFF2-40B4-BE49-F238E27FC236}">
                <a16:creationId xmlns:a16="http://schemas.microsoft.com/office/drawing/2014/main" id="{6BBB24EC-40DA-438C-B559-D947FB94A993}"/>
              </a:ext>
            </a:extLst>
          </p:cNvPr>
          <p:cNvSpPr>
            <a:spLocks noGrp="1"/>
          </p:cNvSpPr>
          <p:nvPr>
            <p:ph idx="1"/>
          </p:nvPr>
        </p:nvSpPr>
        <p:spPr/>
        <p:txBody>
          <a:bodyPr/>
          <a:lstStyle/>
          <a:p>
            <a:pPr algn="just" fontAlgn="base"/>
            <a:r>
              <a:rPr lang="fr-CA" dirty="0"/>
              <a:t>La santé est au cœur du Programme de développement durable à l’horizon 2030 et la promotion de la santé joue donc un rôle central pour atteindre les ODD. En mettant en avant les liens inextricables entre santé et développement durable, cette Conférence va tracer une voie nouvelle pour les 15 prochaines années. </a:t>
            </a:r>
          </a:p>
          <a:p>
            <a:pPr algn="just" fontAlgn="base"/>
            <a:r>
              <a:rPr lang="fr-CA" dirty="0"/>
              <a:t>Son but est d’inciter les gouvernements nationaux, les responsables municipaux et les autres parties prenantes, à libérer le potentiel extraordinaire que recèle la promotion de la santé dans tous les secteurs de la société.</a:t>
            </a:r>
          </a:p>
          <a:p>
            <a:endParaRPr lang="fr-CA" dirty="0"/>
          </a:p>
        </p:txBody>
      </p:sp>
    </p:spTree>
    <p:extLst>
      <p:ext uri="{BB962C8B-B14F-4D97-AF65-F5344CB8AC3E}">
        <p14:creationId xmlns:p14="http://schemas.microsoft.com/office/powerpoint/2010/main" val="16583445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E4590D1-DBA2-4F2C-BFB3-F34B8EAA2D8A}"/>
              </a:ext>
            </a:extLst>
          </p:cNvPr>
          <p:cNvSpPr>
            <a:spLocks noGrp="1"/>
          </p:cNvSpPr>
          <p:nvPr>
            <p:ph type="title"/>
          </p:nvPr>
        </p:nvSpPr>
        <p:spPr/>
        <p:txBody>
          <a:bodyPr/>
          <a:lstStyle/>
          <a:p>
            <a:pPr algn="ctr"/>
            <a:r>
              <a:rPr lang="fr-CA" b="1" dirty="0"/>
              <a:t>Les stratégies en promotion de la santé </a:t>
            </a:r>
          </a:p>
        </p:txBody>
      </p:sp>
      <p:sp>
        <p:nvSpPr>
          <p:cNvPr id="3" name="Espace réservé du contenu 2">
            <a:extLst>
              <a:ext uri="{FF2B5EF4-FFF2-40B4-BE49-F238E27FC236}">
                <a16:creationId xmlns:a16="http://schemas.microsoft.com/office/drawing/2014/main" id="{BDACB1EF-29B9-46FF-A13D-6A9EBE3BB19C}"/>
              </a:ext>
            </a:extLst>
          </p:cNvPr>
          <p:cNvSpPr>
            <a:spLocks noGrp="1"/>
          </p:cNvSpPr>
          <p:nvPr>
            <p:ph idx="1"/>
          </p:nvPr>
        </p:nvSpPr>
        <p:spPr/>
        <p:txBody>
          <a:bodyPr/>
          <a:lstStyle/>
          <a:p>
            <a:pPr algn="just"/>
            <a:r>
              <a:rPr lang="fr-CA" dirty="0"/>
              <a:t>La promotion de la santé est un domaine vaste qui peut faire agir plusieurs leviers de plusieurs secteurs d’un gouvernement, d’une société, des organismes non gouvernementaux, etc.</a:t>
            </a:r>
          </a:p>
          <a:p>
            <a:pPr algn="just"/>
            <a:r>
              <a:rPr lang="fr-CA" dirty="0"/>
              <a:t>La façon d’agir invoque des stratégies et nous allons en étudier quelques unes:</a:t>
            </a:r>
          </a:p>
          <a:p>
            <a:pPr marL="0" indent="0" algn="just">
              <a:buNone/>
            </a:pPr>
            <a:r>
              <a:rPr lang="fr-CA" dirty="0"/>
              <a:t>-conférer des moyens ( </a:t>
            </a:r>
            <a:r>
              <a:rPr lang="fr-CA" dirty="0" err="1"/>
              <a:t>empower</a:t>
            </a:r>
            <a:r>
              <a:rPr lang="fr-CA" dirty="0"/>
              <a:t>)</a:t>
            </a:r>
          </a:p>
          <a:p>
            <a:pPr algn="just">
              <a:buFontTx/>
              <a:buChar char="-"/>
            </a:pPr>
            <a:r>
              <a:rPr lang="fr-CA" dirty="0"/>
              <a:t>Servir de médiateur ( </a:t>
            </a:r>
            <a:r>
              <a:rPr lang="fr-CA" dirty="0" err="1"/>
              <a:t>Mediate</a:t>
            </a:r>
            <a:r>
              <a:rPr lang="fr-CA" dirty="0"/>
              <a:t>)</a:t>
            </a:r>
          </a:p>
          <a:p>
            <a:pPr algn="just">
              <a:buFontTx/>
              <a:buChar char="-"/>
            </a:pPr>
            <a:r>
              <a:rPr lang="fr-CA" dirty="0"/>
              <a:t>Le Plaidoyer: (</a:t>
            </a:r>
            <a:r>
              <a:rPr lang="fr-CA" dirty="0" err="1"/>
              <a:t>advocate</a:t>
            </a:r>
            <a:r>
              <a:rPr lang="fr-CA" dirty="0"/>
              <a:t>)</a:t>
            </a:r>
          </a:p>
          <a:p>
            <a:pPr marL="0" indent="0" algn="just">
              <a:buNone/>
            </a:pPr>
            <a:endParaRPr lang="fr-CA" dirty="0"/>
          </a:p>
        </p:txBody>
      </p:sp>
    </p:spTree>
    <p:extLst>
      <p:ext uri="{BB962C8B-B14F-4D97-AF65-F5344CB8AC3E}">
        <p14:creationId xmlns:p14="http://schemas.microsoft.com/office/powerpoint/2010/main" val="3783267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4183236-6BD8-44B8-BC5E-716E2356B64E}"/>
              </a:ext>
            </a:extLst>
          </p:cNvPr>
          <p:cNvSpPr>
            <a:spLocks noGrp="1"/>
          </p:cNvSpPr>
          <p:nvPr>
            <p:ph type="title"/>
          </p:nvPr>
        </p:nvSpPr>
        <p:spPr/>
        <p:txBody>
          <a:bodyPr/>
          <a:lstStyle/>
          <a:p>
            <a:r>
              <a:rPr lang="fr-CA" dirty="0"/>
              <a:t>1- conférer des moyens (</a:t>
            </a:r>
            <a:r>
              <a:rPr lang="fr-CA" dirty="0" err="1"/>
              <a:t>empower</a:t>
            </a:r>
            <a:r>
              <a:rPr lang="fr-CA" dirty="0"/>
              <a:t>)</a:t>
            </a:r>
          </a:p>
        </p:txBody>
      </p:sp>
      <p:sp>
        <p:nvSpPr>
          <p:cNvPr id="3" name="Espace réservé du contenu 2">
            <a:extLst>
              <a:ext uri="{FF2B5EF4-FFF2-40B4-BE49-F238E27FC236}">
                <a16:creationId xmlns:a16="http://schemas.microsoft.com/office/drawing/2014/main" id="{EE2006E5-BF5B-48C9-8AB9-8C74451E226A}"/>
              </a:ext>
            </a:extLst>
          </p:cNvPr>
          <p:cNvSpPr>
            <a:spLocks noGrp="1"/>
          </p:cNvSpPr>
          <p:nvPr>
            <p:ph idx="1"/>
          </p:nvPr>
        </p:nvSpPr>
        <p:spPr/>
        <p:txBody>
          <a:bodyPr/>
          <a:lstStyle/>
          <a:p>
            <a:pPr marL="57150" indent="0" algn="just">
              <a:buNone/>
            </a:pPr>
            <a:r>
              <a:rPr lang="fr-FR" u="sng" dirty="0">
                <a:latin typeface="Arial" pitchFamily="34" charset="0"/>
                <a:cs typeface="Arial" pitchFamily="34" charset="0"/>
              </a:rPr>
              <a:t>CAPACITATION </a:t>
            </a:r>
            <a:r>
              <a:rPr lang="fr-FR" dirty="0">
                <a:latin typeface="Arial" pitchFamily="34" charset="0"/>
                <a:cs typeface="Arial" pitchFamily="34" charset="0"/>
              </a:rPr>
              <a:t>(d’après la Banque Mondiale)(1) :  </a:t>
            </a:r>
          </a:p>
          <a:p>
            <a:pPr marL="0" indent="0" algn="just">
              <a:buNone/>
            </a:pPr>
            <a:r>
              <a:rPr lang="fr-FR" dirty="0">
                <a:latin typeface="Arial" pitchFamily="34" charset="0"/>
                <a:cs typeface="Arial" pitchFamily="34" charset="0"/>
              </a:rPr>
              <a:t>«  Accroissement de la capacité des individus ou des groupes à faire des choix et à transformer ces choix en actions ayant un impact sur la santé » </a:t>
            </a:r>
          </a:p>
          <a:p>
            <a:pPr marL="0" indent="0" algn="just">
              <a:buNone/>
            </a:pPr>
            <a:r>
              <a:rPr lang="fr-FR" dirty="0">
                <a:latin typeface="Arial" pitchFamily="34" charset="0"/>
                <a:cs typeface="Arial" pitchFamily="34" charset="0"/>
              </a:rPr>
              <a:t>« Efficacité perçue et Contrôle des gens sur leur propre vie »</a:t>
            </a:r>
          </a:p>
          <a:p>
            <a:pPr marL="0" indent="0">
              <a:buNone/>
            </a:pPr>
            <a:endParaRPr lang="fr-FR" dirty="0">
              <a:latin typeface="Arial" pitchFamily="34" charset="0"/>
              <a:cs typeface="Arial" pitchFamily="34" charset="0"/>
            </a:endParaRPr>
          </a:p>
          <a:p>
            <a:pPr marL="0" indent="0">
              <a:buNone/>
            </a:pPr>
            <a:endParaRPr lang="fr-FR" dirty="0">
              <a:latin typeface="Arial" pitchFamily="34" charset="0"/>
              <a:cs typeface="Arial" pitchFamily="34" charset="0"/>
            </a:endParaRPr>
          </a:p>
          <a:p>
            <a:pPr marL="0" indent="0">
              <a:buNone/>
            </a:pPr>
            <a:endParaRPr lang="fr-FR" dirty="0">
              <a:latin typeface="Arial" pitchFamily="34" charset="0"/>
              <a:cs typeface="Arial" pitchFamily="34" charset="0"/>
            </a:endParaRPr>
          </a:p>
          <a:p>
            <a:pPr marL="0" indent="0">
              <a:buNone/>
            </a:pPr>
            <a:r>
              <a:rPr lang="fr-FR" sz="2000" dirty="0">
                <a:latin typeface="Arial" pitchFamily="34" charset="0"/>
                <a:cs typeface="Arial" pitchFamily="34" charset="0"/>
              </a:rPr>
              <a:t>(1) </a:t>
            </a:r>
            <a:r>
              <a:rPr lang="fr-FR" sz="2000" dirty="0" err="1">
                <a:latin typeface="Arial" pitchFamily="34" charset="0"/>
                <a:cs typeface="Arial" pitchFamily="34" charset="0"/>
              </a:rPr>
              <a:t>Narayan</a:t>
            </a:r>
            <a:r>
              <a:rPr lang="fr-FR" sz="2000" dirty="0">
                <a:latin typeface="Arial" pitchFamily="34" charset="0"/>
                <a:cs typeface="Arial" pitchFamily="34" charset="0"/>
              </a:rPr>
              <a:t> D, </a:t>
            </a:r>
            <a:r>
              <a:rPr lang="fr-FR" sz="2000" dirty="0" err="1">
                <a:latin typeface="Arial" pitchFamily="34" charset="0"/>
                <a:cs typeface="Arial" pitchFamily="34" charset="0"/>
              </a:rPr>
              <a:t>Empowerment</a:t>
            </a:r>
            <a:r>
              <a:rPr lang="fr-FR" sz="2000" dirty="0">
                <a:latin typeface="Arial" pitchFamily="34" charset="0"/>
                <a:cs typeface="Arial" pitchFamily="34" charset="0"/>
              </a:rPr>
              <a:t> and </a:t>
            </a:r>
            <a:r>
              <a:rPr lang="fr-FR" sz="2000" dirty="0" err="1">
                <a:latin typeface="Arial" pitchFamily="34" charset="0"/>
                <a:cs typeface="Arial" pitchFamily="34" charset="0"/>
              </a:rPr>
              <a:t>poverty</a:t>
            </a:r>
            <a:r>
              <a:rPr lang="fr-FR" sz="2000" dirty="0">
                <a:latin typeface="Arial" pitchFamily="34" charset="0"/>
                <a:cs typeface="Arial" pitchFamily="34" charset="0"/>
              </a:rPr>
              <a:t> </a:t>
            </a:r>
            <a:r>
              <a:rPr lang="fr-FR" sz="2000" dirty="0" err="1">
                <a:latin typeface="Arial" pitchFamily="34" charset="0"/>
                <a:cs typeface="Arial" pitchFamily="34" charset="0"/>
              </a:rPr>
              <a:t>reduction</a:t>
            </a:r>
            <a:r>
              <a:rPr lang="fr-FR" sz="2000" dirty="0">
                <a:latin typeface="Arial" pitchFamily="34" charset="0"/>
                <a:cs typeface="Arial" pitchFamily="34" charset="0"/>
              </a:rPr>
              <a:t>, World Bank 2002.</a:t>
            </a:r>
          </a:p>
          <a:p>
            <a:endParaRPr lang="fr-CA" dirty="0"/>
          </a:p>
        </p:txBody>
      </p:sp>
    </p:spTree>
    <p:extLst>
      <p:ext uri="{BB962C8B-B14F-4D97-AF65-F5344CB8AC3E}">
        <p14:creationId xmlns:p14="http://schemas.microsoft.com/office/powerpoint/2010/main" val="32328561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804F211-E7A4-4A63-A42C-EC58E1E45BF3}"/>
              </a:ext>
            </a:extLst>
          </p:cNvPr>
          <p:cNvSpPr>
            <a:spLocks noGrp="1"/>
          </p:cNvSpPr>
          <p:nvPr>
            <p:ph type="title"/>
          </p:nvPr>
        </p:nvSpPr>
        <p:spPr/>
        <p:txBody>
          <a:bodyPr/>
          <a:lstStyle/>
          <a:p>
            <a:pPr algn="ctr"/>
            <a:r>
              <a:rPr lang="fr-CA" b="1" dirty="0"/>
              <a:t>Introduction </a:t>
            </a:r>
          </a:p>
        </p:txBody>
      </p:sp>
      <p:sp>
        <p:nvSpPr>
          <p:cNvPr id="3" name="Espace réservé du contenu 2">
            <a:extLst>
              <a:ext uri="{FF2B5EF4-FFF2-40B4-BE49-F238E27FC236}">
                <a16:creationId xmlns:a16="http://schemas.microsoft.com/office/drawing/2014/main" id="{F74AD192-0F88-4EBD-BCF6-31375BA3044A}"/>
              </a:ext>
            </a:extLst>
          </p:cNvPr>
          <p:cNvSpPr>
            <a:spLocks noGrp="1"/>
          </p:cNvSpPr>
          <p:nvPr>
            <p:ph idx="1"/>
          </p:nvPr>
        </p:nvSpPr>
        <p:spPr/>
        <p:txBody>
          <a:bodyPr>
            <a:normAutofit lnSpcReduction="10000"/>
          </a:bodyPr>
          <a:lstStyle/>
          <a:p>
            <a:pPr marL="0" indent="0" algn="just">
              <a:buNone/>
            </a:pPr>
            <a:r>
              <a:rPr lang="fr-CA" b="1" dirty="0"/>
              <a:t>La santé </a:t>
            </a:r>
            <a:r>
              <a:rPr lang="fr-CA" dirty="0"/>
              <a:t>est un processus constant d’adaptation de la personne à son milieu.</a:t>
            </a:r>
          </a:p>
          <a:p>
            <a:pPr marL="0" indent="0" algn="just">
              <a:buNone/>
            </a:pPr>
            <a:r>
              <a:rPr lang="fr-CA" dirty="0"/>
              <a:t>La nouvelle conception de la santé qui la fait sortir des conceptions  biomédicales l’érige en </a:t>
            </a:r>
            <a:r>
              <a:rPr lang="fr-CA" b="1" dirty="0"/>
              <a:t>fait social </a:t>
            </a:r>
            <a:r>
              <a:rPr lang="fr-CA" dirty="0"/>
              <a:t>qui prend en compte plusieurs facteurs. </a:t>
            </a:r>
            <a:r>
              <a:rPr lang="fr-CA" b="1" dirty="0"/>
              <a:t>Le bien-être </a:t>
            </a:r>
            <a:r>
              <a:rPr lang="fr-CA" dirty="0"/>
              <a:t>est alors un objectif de vie qui dépasse largement la présence ou l’absence de pathologies.</a:t>
            </a:r>
          </a:p>
          <a:p>
            <a:pPr marL="0" indent="0" algn="just">
              <a:buNone/>
            </a:pPr>
            <a:r>
              <a:rPr lang="fr-CA" dirty="0"/>
              <a:t>Promouvoir la santé devient alors </a:t>
            </a:r>
            <a:r>
              <a:rPr lang="fr-CA" b="1" dirty="0"/>
              <a:t>un défi de société </a:t>
            </a:r>
            <a:r>
              <a:rPr lang="fr-CA" dirty="0"/>
              <a:t>qui interpelle tous les acteurs politiques, économiques, sociaux…</a:t>
            </a:r>
          </a:p>
          <a:p>
            <a:pPr marL="0" indent="0" algn="just">
              <a:buNone/>
            </a:pPr>
            <a:r>
              <a:rPr lang="fr-CA" dirty="0"/>
              <a:t>En développement durable plus qu’ailleurs, une telle problématique nous intéresse dans la mesure où il s’agit de bien-être, un des  ODD a atteindre d’ici 2030 .</a:t>
            </a:r>
          </a:p>
        </p:txBody>
      </p:sp>
    </p:spTree>
    <p:extLst>
      <p:ext uri="{BB962C8B-B14F-4D97-AF65-F5344CB8AC3E}">
        <p14:creationId xmlns:p14="http://schemas.microsoft.com/office/powerpoint/2010/main" val="41150260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F6A170C-8F02-47E0-B0C9-4F7A911FD83D}"/>
              </a:ext>
            </a:extLst>
          </p:cNvPr>
          <p:cNvSpPr>
            <a:spLocks noGrp="1"/>
          </p:cNvSpPr>
          <p:nvPr>
            <p:ph type="title"/>
          </p:nvPr>
        </p:nvSpPr>
        <p:spPr/>
        <p:txBody>
          <a:bodyPr/>
          <a:lstStyle/>
          <a:p>
            <a:r>
              <a:rPr lang="fr-CA" dirty="0"/>
              <a:t>A- </a:t>
            </a:r>
            <a:r>
              <a:rPr lang="fr-FR" u="sng" dirty="0">
                <a:latin typeface="Arial" pitchFamily="34" charset="0"/>
                <a:cs typeface="Arial" pitchFamily="34" charset="0"/>
              </a:rPr>
              <a:t>Approche communautaire </a:t>
            </a:r>
            <a:r>
              <a:rPr lang="fr-FR" dirty="0">
                <a:latin typeface="Arial" pitchFamily="34" charset="0"/>
                <a:cs typeface="Arial" pitchFamily="34" charset="0"/>
              </a:rPr>
              <a:t>: </a:t>
            </a:r>
            <a:br>
              <a:rPr lang="fr-FR" dirty="0">
                <a:latin typeface="Arial" pitchFamily="34" charset="0"/>
                <a:cs typeface="Arial" pitchFamily="34" charset="0"/>
              </a:rPr>
            </a:br>
            <a:endParaRPr lang="fr-CA" dirty="0"/>
          </a:p>
        </p:txBody>
      </p:sp>
      <p:sp>
        <p:nvSpPr>
          <p:cNvPr id="3" name="Espace réservé du contenu 2">
            <a:extLst>
              <a:ext uri="{FF2B5EF4-FFF2-40B4-BE49-F238E27FC236}">
                <a16:creationId xmlns:a16="http://schemas.microsoft.com/office/drawing/2014/main" id="{877D3B76-5B56-45DA-8B3C-53793A4EEB28}"/>
              </a:ext>
            </a:extLst>
          </p:cNvPr>
          <p:cNvSpPr>
            <a:spLocks noGrp="1"/>
          </p:cNvSpPr>
          <p:nvPr>
            <p:ph idx="1"/>
          </p:nvPr>
        </p:nvSpPr>
        <p:spPr/>
        <p:txBody>
          <a:bodyPr/>
          <a:lstStyle/>
          <a:p>
            <a:pPr marL="457200" lvl="1" indent="0">
              <a:buNone/>
            </a:pPr>
            <a:r>
              <a:rPr lang="fr-FR" dirty="0">
                <a:latin typeface="Arial" pitchFamily="34" charset="0"/>
                <a:cs typeface="Arial" pitchFamily="34" charset="0"/>
              </a:rPr>
              <a:t>Participation effective et concrète de la communauté </a:t>
            </a:r>
          </a:p>
          <a:p>
            <a:pPr lvl="1">
              <a:buFontTx/>
              <a:buChar char="-"/>
            </a:pPr>
            <a:r>
              <a:rPr lang="fr-FR" dirty="0">
                <a:latin typeface="Arial" pitchFamily="34" charset="0"/>
                <a:cs typeface="Arial" pitchFamily="34" charset="0"/>
              </a:rPr>
              <a:t>à la fixation des priorités, </a:t>
            </a:r>
          </a:p>
          <a:p>
            <a:pPr lvl="1">
              <a:buFontTx/>
              <a:buChar char="-"/>
            </a:pPr>
            <a:r>
              <a:rPr lang="fr-FR" dirty="0">
                <a:latin typeface="Arial" pitchFamily="34" charset="0"/>
                <a:cs typeface="Arial" pitchFamily="34" charset="0"/>
              </a:rPr>
              <a:t>à la prise des décisions </a:t>
            </a:r>
          </a:p>
          <a:p>
            <a:pPr lvl="1">
              <a:buFontTx/>
              <a:buChar char="-"/>
            </a:pPr>
            <a:r>
              <a:rPr lang="fr-FR" dirty="0">
                <a:latin typeface="Arial" pitchFamily="34" charset="0"/>
                <a:cs typeface="Arial" pitchFamily="34" charset="0"/>
              </a:rPr>
              <a:t>à l'élaboration des stratégies de planification sanitaire</a:t>
            </a:r>
          </a:p>
          <a:p>
            <a:pPr marL="457200" lvl="1" indent="0">
              <a:buNone/>
            </a:pPr>
            <a:endParaRPr lang="fr-FR" dirty="0">
              <a:latin typeface="Arial" pitchFamily="34" charset="0"/>
              <a:cs typeface="Arial" pitchFamily="34" charset="0"/>
            </a:endParaRPr>
          </a:p>
          <a:p>
            <a:pPr marL="457200" lvl="1" indent="0">
              <a:buNone/>
            </a:pPr>
            <a:r>
              <a:rPr lang="fr-FR" dirty="0">
                <a:latin typeface="Arial" pitchFamily="34" charset="0"/>
                <a:cs typeface="Arial" pitchFamily="34" charset="0"/>
              </a:rPr>
              <a:t>L’objectif étant d’atteindre un meilleur niveau de santé.</a:t>
            </a:r>
          </a:p>
          <a:p>
            <a:pPr marL="0" indent="0">
              <a:buNone/>
            </a:pPr>
            <a:endParaRPr lang="fr-CA" dirty="0"/>
          </a:p>
        </p:txBody>
      </p:sp>
    </p:spTree>
    <p:extLst>
      <p:ext uri="{BB962C8B-B14F-4D97-AF65-F5344CB8AC3E}">
        <p14:creationId xmlns:p14="http://schemas.microsoft.com/office/powerpoint/2010/main" val="18476289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5411A68-B853-407B-8DA7-B8D443F4A514}"/>
              </a:ext>
            </a:extLst>
          </p:cNvPr>
          <p:cNvSpPr>
            <a:spLocks noGrp="1"/>
          </p:cNvSpPr>
          <p:nvPr>
            <p:ph type="title"/>
          </p:nvPr>
        </p:nvSpPr>
        <p:spPr/>
        <p:txBody>
          <a:bodyPr/>
          <a:lstStyle/>
          <a:p>
            <a:pPr algn="ctr"/>
            <a:r>
              <a:rPr lang="fr-CA" b="1" dirty="0"/>
              <a:t>Les intérêts </a:t>
            </a:r>
          </a:p>
        </p:txBody>
      </p:sp>
      <p:sp>
        <p:nvSpPr>
          <p:cNvPr id="3" name="Espace réservé du contenu 2">
            <a:extLst>
              <a:ext uri="{FF2B5EF4-FFF2-40B4-BE49-F238E27FC236}">
                <a16:creationId xmlns:a16="http://schemas.microsoft.com/office/drawing/2014/main" id="{6BE3894D-A706-4272-B7D3-689B11CCA437}"/>
              </a:ext>
            </a:extLst>
          </p:cNvPr>
          <p:cNvSpPr>
            <a:spLocks noGrp="1"/>
          </p:cNvSpPr>
          <p:nvPr>
            <p:ph idx="1"/>
          </p:nvPr>
        </p:nvSpPr>
        <p:spPr/>
        <p:txBody>
          <a:bodyPr/>
          <a:lstStyle/>
          <a:p>
            <a:endParaRPr lang="fr-FR" sz="2400" dirty="0">
              <a:latin typeface="Arial" pitchFamily="34" charset="0"/>
              <a:cs typeface="Arial" pitchFamily="34" charset="0"/>
            </a:endParaRPr>
          </a:p>
          <a:p>
            <a:pPr marL="0" indent="0">
              <a:buNone/>
            </a:pPr>
            <a:r>
              <a:rPr lang="fr-FR" sz="2400" u="sng" dirty="0" err="1">
                <a:latin typeface="Arial" pitchFamily="34" charset="0"/>
                <a:cs typeface="Arial" pitchFamily="34" charset="0"/>
              </a:rPr>
              <a:t>Empowerment</a:t>
            </a:r>
            <a:r>
              <a:rPr lang="fr-FR" sz="2400" u="sng" dirty="0">
                <a:latin typeface="Arial" pitchFamily="34" charset="0"/>
                <a:cs typeface="Arial" pitchFamily="34" charset="0"/>
              </a:rPr>
              <a:t> collectif </a:t>
            </a:r>
            <a:r>
              <a:rPr lang="fr-FR" sz="2400" dirty="0">
                <a:latin typeface="Arial" pitchFamily="34" charset="0"/>
                <a:cs typeface="Arial" pitchFamily="34" charset="0"/>
              </a:rPr>
              <a:t>: </a:t>
            </a:r>
          </a:p>
          <a:p>
            <a:pPr marL="0" indent="0">
              <a:buNone/>
            </a:pPr>
            <a:endParaRPr lang="fr-FR" sz="2400" dirty="0">
              <a:latin typeface="Arial" pitchFamily="34" charset="0"/>
              <a:cs typeface="Arial" pitchFamily="34" charset="0"/>
            </a:endParaRPr>
          </a:p>
          <a:p>
            <a:pPr marL="0" indent="0">
              <a:buNone/>
            </a:pPr>
            <a:r>
              <a:rPr lang="fr-FR" sz="2400" dirty="0">
                <a:latin typeface="Arial" pitchFamily="34" charset="0"/>
                <a:cs typeface="Arial" pitchFamily="34" charset="0"/>
              </a:rPr>
              <a:t>Stimuler l'indépendance de l'individu et créer du soutien social</a:t>
            </a:r>
          </a:p>
          <a:p>
            <a:pPr marL="0" indent="0">
              <a:buNone/>
            </a:pPr>
            <a:endParaRPr lang="fr-FR" sz="2400" dirty="0">
              <a:latin typeface="Arial" pitchFamily="34" charset="0"/>
              <a:cs typeface="Arial" pitchFamily="34" charset="0"/>
            </a:endParaRPr>
          </a:p>
          <a:p>
            <a:pPr lvl="1"/>
            <a:r>
              <a:rPr lang="fr-FR" dirty="0">
                <a:latin typeface="Arial" pitchFamily="34" charset="0"/>
                <a:cs typeface="Arial" pitchFamily="34" charset="0"/>
              </a:rPr>
              <a:t> réduire la dépendance vis-à-vis des professionnels de santé</a:t>
            </a:r>
          </a:p>
          <a:p>
            <a:pPr lvl="1"/>
            <a:r>
              <a:rPr lang="fr-FR" dirty="0">
                <a:latin typeface="Arial" pitchFamily="34" charset="0"/>
                <a:cs typeface="Arial" pitchFamily="34" charset="0"/>
              </a:rPr>
              <a:t>assurer l’adéquation des programmes aux spécificités locales et culturelles</a:t>
            </a:r>
          </a:p>
          <a:p>
            <a:pPr lvl="1"/>
            <a:r>
              <a:rPr lang="fr-FR" dirty="0">
                <a:latin typeface="Arial" pitchFamily="34" charset="0"/>
                <a:cs typeface="Arial" pitchFamily="34" charset="0"/>
              </a:rPr>
              <a:t>Soutenir et pérenniser les changements</a:t>
            </a:r>
            <a:endParaRPr lang="fr-CA" dirty="0"/>
          </a:p>
        </p:txBody>
      </p:sp>
    </p:spTree>
    <p:extLst>
      <p:ext uri="{BB962C8B-B14F-4D97-AF65-F5344CB8AC3E}">
        <p14:creationId xmlns:p14="http://schemas.microsoft.com/office/powerpoint/2010/main" val="13928176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7296B52-58FC-441A-AA63-B026CEE2C0D9}"/>
              </a:ext>
            </a:extLst>
          </p:cNvPr>
          <p:cNvSpPr>
            <a:spLocks noGrp="1"/>
          </p:cNvSpPr>
          <p:nvPr>
            <p:ph type="title"/>
          </p:nvPr>
        </p:nvSpPr>
        <p:spPr/>
        <p:txBody>
          <a:bodyPr/>
          <a:lstStyle/>
          <a:p>
            <a:pPr algn="ctr"/>
            <a:r>
              <a:rPr lang="fr-CA" b="1" dirty="0" err="1"/>
              <a:t>Empowerment</a:t>
            </a:r>
            <a:r>
              <a:rPr lang="fr-CA" b="1" dirty="0"/>
              <a:t> collectif </a:t>
            </a:r>
          </a:p>
        </p:txBody>
      </p:sp>
      <p:sp>
        <p:nvSpPr>
          <p:cNvPr id="3" name="Espace réservé du contenu 2">
            <a:extLst>
              <a:ext uri="{FF2B5EF4-FFF2-40B4-BE49-F238E27FC236}">
                <a16:creationId xmlns:a16="http://schemas.microsoft.com/office/drawing/2014/main" id="{F4D63C0F-7A76-4885-A3C9-0460FFA2685A}"/>
              </a:ext>
            </a:extLst>
          </p:cNvPr>
          <p:cNvSpPr>
            <a:spLocks noGrp="1"/>
          </p:cNvSpPr>
          <p:nvPr>
            <p:ph idx="1"/>
          </p:nvPr>
        </p:nvSpPr>
        <p:spPr/>
        <p:txBody>
          <a:bodyPr>
            <a:normAutofit fontScale="92500" lnSpcReduction="20000"/>
          </a:bodyPr>
          <a:lstStyle/>
          <a:p>
            <a:r>
              <a:rPr lang="fr-FR" u="sng" dirty="0">
                <a:latin typeface="Arial" pitchFamily="34" charset="0"/>
                <a:cs typeface="Arial" pitchFamily="34" charset="0"/>
              </a:rPr>
              <a:t>Efficacité collective </a:t>
            </a:r>
            <a:r>
              <a:rPr lang="fr-FR" dirty="0">
                <a:latin typeface="Arial" pitchFamily="34" charset="0"/>
                <a:cs typeface="Arial" pitchFamily="34" charset="0"/>
              </a:rPr>
              <a:t>: croyance selon laquelle une population croit qu’une action collective peut avoir un impact significatif.</a:t>
            </a:r>
          </a:p>
          <a:p>
            <a:endParaRPr lang="fr-FR" dirty="0">
              <a:latin typeface="Arial" pitchFamily="34" charset="0"/>
              <a:cs typeface="Arial" pitchFamily="34" charset="0"/>
            </a:endParaRPr>
          </a:p>
          <a:p>
            <a:r>
              <a:rPr lang="fr-FR" u="sng" dirty="0">
                <a:latin typeface="Arial" pitchFamily="34" charset="0"/>
                <a:cs typeface="Arial" pitchFamily="34" charset="0"/>
              </a:rPr>
              <a:t>Efficacité du résultat </a:t>
            </a:r>
            <a:r>
              <a:rPr lang="fr-FR" dirty="0">
                <a:latin typeface="Arial" pitchFamily="34" charset="0"/>
                <a:cs typeface="Arial" pitchFamily="34" charset="0"/>
              </a:rPr>
              <a:t>: croyance selon laquelle les actions de chacun peuvent produire des résultats.</a:t>
            </a:r>
          </a:p>
          <a:p>
            <a:endParaRPr lang="fr-FR" dirty="0">
              <a:latin typeface="Arial" pitchFamily="34" charset="0"/>
              <a:cs typeface="Arial" pitchFamily="34" charset="0"/>
            </a:endParaRPr>
          </a:p>
          <a:p>
            <a:r>
              <a:rPr lang="fr-FR" u="sng" dirty="0">
                <a:latin typeface="Arial" pitchFamily="34" charset="0"/>
                <a:cs typeface="Arial" pitchFamily="34" charset="0"/>
              </a:rPr>
              <a:t>Efficacité politique </a:t>
            </a:r>
            <a:r>
              <a:rPr lang="fr-FR" dirty="0">
                <a:latin typeface="Arial" pitchFamily="34" charset="0"/>
                <a:cs typeface="Arial" pitchFamily="34" charset="0"/>
              </a:rPr>
              <a:t>: croyance selon laquelle chacun peut avoir une influence sur les politiques menées</a:t>
            </a:r>
          </a:p>
          <a:p>
            <a:endParaRPr lang="fr-FR" dirty="0">
              <a:latin typeface="Arial" pitchFamily="34" charset="0"/>
              <a:cs typeface="Arial" pitchFamily="34" charset="0"/>
            </a:endParaRPr>
          </a:p>
          <a:p>
            <a:r>
              <a:rPr lang="fr-FR" dirty="0">
                <a:latin typeface="Arial" pitchFamily="34" charset="0"/>
                <a:cs typeface="Arial" pitchFamily="34" charset="0"/>
              </a:rPr>
              <a:t>Capacité à avoir une pensée critique</a:t>
            </a:r>
          </a:p>
          <a:p>
            <a:r>
              <a:rPr lang="fr-FR" dirty="0">
                <a:latin typeface="Arial" pitchFamily="34" charset="0"/>
                <a:cs typeface="Arial" pitchFamily="34" charset="0"/>
              </a:rPr>
              <a:t>Comportement participatif.</a:t>
            </a:r>
          </a:p>
          <a:p>
            <a:pPr marL="0" indent="0">
              <a:buNone/>
            </a:pPr>
            <a:endParaRPr lang="fr-CA" dirty="0"/>
          </a:p>
        </p:txBody>
      </p:sp>
    </p:spTree>
    <p:extLst>
      <p:ext uri="{BB962C8B-B14F-4D97-AF65-F5344CB8AC3E}">
        <p14:creationId xmlns:p14="http://schemas.microsoft.com/office/powerpoint/2010/main" val="8211545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7765C98-DFFB-4AB3-94F5-95EB665E576B}"/>
              </a:ext>
            </a:extLst>
          </p:cNvPr>
          <p:cNvSpPr>
            <a:spLocks noGrp="1"/>
          </p:cNvSpPr>
          <p:nvPr>
            <p:ph type="title"/>
          </p:nvPr>
        </p:nvSpPr>
        <p:spPr/>
        <p:txBody>
          <a:bodyPr/>
          <a:lstStyle/>
          <a:p>
            <a:pPr algn="ctr"/>
            <a:r>
              <a:rPr lang="fr-FR" b="1" dirty="0"/>
              <a:t>B-approche individuelle</a:t>
            </a:r>
            <a:endParaRPr lang="fr-CA" b="1" dirty="0"/>
          </a:p>
        </p:txBody>
      </p:sp>
      <p:sp>
        <p:nvSpPr>
          <p:cNvPr id="3" name="Espace réservé du contenu 2">
            <a:extLst>
              <a:ext uri="{FF2B5EF4-FFF2-40B4-BE49-F238E27FC236}">
                <a16:creationId xmlns:a16="http://schemas.microsoft.com/office/drawing/2014/main" id="{88EE5914-9B29-4ECB-9BD4-388946D33B44}"/>
              </a:ext>
            </a:extLst>
          </p:cNvPr>
          <p:cNvSpPr>
            <a:spLocks noGrp="1"/>
          </p:cNvSpPr>
          <p:nvPr>
            <p:ph idx="1"/>
          </p:nvPr>
        </p:nvSpPr>
        <p:spPr/>
        <p:txBody>
          <a:bodyPr/>
          <a:lstStyle/>
          <a:p>
            <a:r>
              <a:rPr lang="fr-FR" sz="2400" u="sng" dirty="0">
                <a:latin typeface="Arial" pitchFamily="34" charset="0"/>
                <a:cs typeface="Arial" pitchFamily="34" charset="0"/>
              </a:rPr>
              <a:t>Approche individuelle : </a:t>
            </a:r>
          </a:p>
          <a:p>
            <a:pPr marL="0" indent="0">
              <a:buNone/>
            </a:pPr>
            <a:endParaRPr lang="fr-FR" sz="2400" u="sng" dirty="0">
              <a:latin typeface="Arial" pitchFamily="34" charset="0"/>
              <a:cs typeface="Arial" pitchFamily="34" charset="0"/>
            </a:endParaRPr>
          </a:p>
          <a:p>
            <a:pPr lvl="1"/>
            <a:r>
              <a:rPr lang="fr-FR" dirty="0">
                <a:latin typeface="Arial" pitchFamily="34" charset="0"/>
                <a:cs typeface="Arial" pitchFamily="34" charset="0"/>
              </a:rPr>
              <a:t>soutient le développement individuel et social tout au long de la vie et de façon multisectorielle .</a:t>
            </a:r>
          </a:p>
          <a:p>
            <a:pPr marL="457200" lvl="1" indent="0">
              <a:buNone/>
            </a:pPr>
            <a:endParaRPr lang="fr-FR" dirty="0">
              <a:latin typeface="Arial" pitchFamily="34" charset="0"/>
              <a:cs typeface="Arial" pitchFamily="34" charset="0"/>
            </a:endParaRPr>
          </a:p>
          <a:p>
            <a:pPr lvl="1"/>
            <a:r>
              <a:rPr lang="fr-FR" dirty="0">
                <a:latin typeface="Arial" pitchFamily="34" charset="0"/>
                <a:cs typeface="Arial" pitchFamily="34" charset="0"/>
              </a:rPr>
              <a:t>permet aux gens d'exercer un plus grand contrôle sur leur propre santé, et de faire des choix favorables à celle-ci.</a:t>
            </a:r>
          </a:p>
          <a:p>
            <a:pPr marL="0" indent="0">
              <a:buNone/>
            </a:pPr>
            <a:endParaRPr lang="fr-CA" dirty="0"/>
          </a:p>
        </p:txBody>
      </p:sp>
    </p:spTree>
    <p:extLst>
      <p:ext uri="{BB962C8B-B14F-4D97-AF65-F5344CB8AC3E}">
        <p14:creationId xmlns:p14="http://schemas.microsoft.com/office/powerpoint/2010/main" val="10378922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7278C9E-B92F-48C0-84C2-13CB66827259}"/>
              </a:ext>
            </a:extLst>
          </p:cNvPr>
          <p:cNvSpPr>
            <a:spLocks noGrp="1"/>
          </p:cNvSpPr>
          <p:nvPr>
            <p:ph type="title"/>
          </p:nvPr>
        </p:nvSpPr>
        <p:spPr/>
        <p:txBody>
          <a:bodyPr/>
          <a:lstStyle/>
          <a:p>
            <a:pPr algn="ctr"/>
            <a:r>
              <a:rPr lang="fr-FR" dirty="0"/>
              <a:t>Moyens…</a:t>
            </a:r>
            <a:endParaRPr lang="fr-CA" dirty="0"/>
          </a:p>
        </p:txBody>
      </p:sp>
      <p:sp>
        <p:nvSpPr>
          <p:cNvPr id="3" name="Espace réservé du contenu 2">
            <a:extLst>
              <a:ext uri="{FF2B5EF4-FFF2-40B4-BE49-F238E27FC236}">
                <a16:creationId xmlns:a16="http://schemas.microsoft.com/office/drawing/2014/main" id="{ADCCD95B-EC3D-466D-9E57-4AC46DFA9C29}"/>
              </a:ext>
            </a:extLst>
          </p:cNvPr>
          <p:cNvSpPr>
            <a:spLocks noGrp="1"/>
          </p:cNvSpPr>
          <p:nvPr>
            <p:ph idx="1"/>
          </p:nvPr>
        </p:nvSpPr>
        <p:spPr/>
        <p:txBody>
          <a:bodyPr/>
          <a:lstStyle/>
          <a:p>
            <a:r>
              <a:rPr lang="fr-FR" sz="2400" dirty="0">
                <a:latin typeface="Arial" pitchFamily="34" charset="0"/>
                <a:cs typeface="Arial" pitchFamily="34" charset="0"/>
              </a:rPr>
              <a:t>Fait référence :</a:t>
            </a:r>
          </a:p>
          <a:p>
            <a:pPr lvl="1"/>
            <a:r>
              <a:rPr lang="fr-FR" dirty="0">
                <a:latin typeface="Arial" pitchFamily="34" charset="0"/>
                <a:cs typeface="Arial" pitchFamily="34" charset="0"/>
              </a:rPr>
              <a:t>aux compétences personnelles de l’individu</a:t>
            </a:r>
          </a:p>
          <a:p>
            <a:pPr lvl="1"/>
            <a:r>
              <a:rPr lang="fr-FR" dirty="0">
                <a:latin typeface="Arial" pitchFamily="34" charset="0"/>
                <a:cs typeface="Arial" pitchFamily="34" charset="0"/>
              </a:rPr>
              <a:t>à la Prise de conscience</a:t>
            </a:r>
          </a:p>
          <a:p>
            <a:pPr lvl="1"/>
            <a:r>
              <a:rPr lang="fr-FR" dirty="0">
                <a:latin typeface="Arial" pitchFamily="34" charset="0"/>
                <a:cs typeface="Arial" pitchFamily="34" charset="0"/>
              </a:rPr>
              <a:t>à la Motivation à l’action </a:t>
            </a:r>
          </a:p>
          <a:p>
            <a:pPr lvl="1"/>
            <a:endParaRPr lang="fr-FR" dirty="0">
              <a:latin typeface="Arial" pitchFamily="34" charset="0"/>
              <a:cs typeface="Arial" pitchFamily="34" charset="0"/>
            </a:endParaRPr>
          </a:p>
          <a:p>
            <a:r>
              <a:rPr lang="fr-FR" sz="2400" dirty="0">
                <a:latin typeface="Arial" pitchFamily="34" charset="0"/>
                <a:cs typeface="Arial" pitchFamily="34" charset="0"/>
              </a:rPr>
              <a:t>« façon par laquelle l’individu accroît ses habiletés favorisant ainsi l’estime de soi, la confiance en soi et le contrôle ».</a:t>
            </a:r>
          </a:p>
          <a:p>
            <a:endParaRPr lang="fr-CA" dirty="0"/>
          </a:p>
        </p:txBody>
      </p:sp>
    </p:spTree>
    <p:extLst>
      <p:ext uri="{BB962C8B-B14F-4D97-AF65-F5344CB8AC3E}">
        <p14:creationId xmlns:p14="http://schemas.microsoft.com/office/powerpoint/2010/main" val="35923406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2159C65-7813-456F-998B-A93E0D143F86}"/>
              </a:ext>
            </a:extLst>
          </p:cNvPr>
          <p:cNvSpPr>
            <a:spLocks noGrp="1"/>
          </p:cNvSpPr>
          <p:nvPr>
            <p:ph type="title"/>
          </p:nvPr>
        </p:nvSpPr>
        <p:spPr/>
        <p:txBody>
          <a:bodyPr/>
          <a:lstStyle/>
          <a:p>
            <a:pPr algn="ctr"/>
            <a:r>
              <a:rPr lang="fr-CA" b="1" dirty="0"/>
              <a:t>2- servir de médiateur (</a:t>
            </a:r>
            <a:r>
              <a:rPr lang="fr-CA" b="1" dirty="0" err="1"/>
              <a:t>mediate</a:t>
            </a:r>
            <a:r>
              <a:rPr lang="fr-CA" b="1" dirty="0"/>
              <a:t>)</a:t>
            </a:r>
          </a:p>
        </p:txBody>
      </p:sp>
      <p:sp>
        <p:nvSpPr>
          <p:cNvPr id="3" name="Espace réservé du contenu 2">
            <a:extLst>
              <a:ext uri="{FF2B5EF4-FFF2-40B4-BE49-F238E27FC236}">
                <a16:creationId xmlns:a16="http://schemas.microsoft.com/office/drawing/2014/main" id="{9C831693-4F47-4E58-9017-B3A5E6B9DFD4}"/>
              </a:ext>
            </a:extLst>
          </p:cNvPr>
          <p:cNvSpPr>
            <a:spLocks noGrp="1"/>
          </p:cNvSpPr>
          <p:nvPr>
            <p:ph idx="1"/>
          </p:nvPr>
        </p:nvSpPr>
        <p:spPr/>
        <p:txBody>
          <a:bodyPr/>
          <a:lstStyle/>
          <a:p>
            <a:pPr algn="just"/>
            <a:r>
              <a:rPr lang="fr-CA" dirty="0"/>
              <a:t>Promouvoir la santé, ce n’est pas naviguer sur un long fleuve tranquille : il faut savoir ramer, garder le cap et être capable par tous les temps, de prendre la posture médiatrice.</a:t>
            </a:r>
          </a:p>
          <a:p>
            <a:pPr marL="0" indent="0" algn="just">
              <a:buNone/>
            </a:pPr>
            <a:endParaRPr lang="fr-CA" dirty="0"/>
          </a:p>
          <a:p>
            <a:pPr marL="0" indent="0" algn="just">
              <a:buNone/>
            </a:pPr>
            <a:r>
              <a:rPr lang="fr-CA" dirty="0"/>
              <a:t> En effet, comme le dit très clairement la charte d’Ottawa en l986 : « </a:t>
            </a:r>
            <a:r>
              <a:rPr lang="fr-CA" i="1" dirty="0"/>
              <a:t>Les groupes professionnels et sociaux, tout comme les personnels de santé sont particulièrement responsables de la médiation entre les </a:t>
            </a:r>
            <a:r>
              <a:rPr lang="fr-CA" b="1" i="1" dirty="0"/>
              <a:t>intérêts divergents </a:t>
            </a:r>
            <a:r>
              <a:rPr lang="fr-CA" i="1" dirty="0"/>
              <a:t>qui se manifestent dans la société à l’égard de la santé </a:t>
            </a:r>
            <a:r>
              <a:rPr lang="fr-CA" dirty="0"/>
              <a:t>».</a:t>
            </a:r>
          </a:p>
        </p:txBody>
      </p:sp>
    </p:spTree>
    <p:extLst>
      <p:ext uri="{BB962C8B-B14F-4D97-AF65-F5344CB8AC3E}">
        <p14:creationId xmlns:p14="http://schemas.microsoft.com/office/powerpoint/2010/main" val="28977550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C032D29-7DD7-4141-ACFD-5958AFBB8EF5}"/>
              </a:ext>
            </a:extLst>
          </p:cNvPr>
          <p:cNvSpPr>
            <a:spLocks noGrp="1"/>
          </p:cNvSpPr>
          <p:nvPr>
            <p:ph type="title"/>
          </p:nvPr>
        </p:nvSpPr>
        <p:spPr/>
        <p:txBody>
          <a:bodyPr/>
          <a:lstStyle/>
          <a:p>
            <a:pPr algn="ctr"/>
            <a:r>
              <a:rPr lang="fr-CA" b="1" dirty="0"/>
              <a:t>Définition </a:t>
            </a:r>
          </a:p>
        </p:txBody>
      </p:sp>
      <p:sp>
        <p:nvSpPr>
          <p:cNvPr id="3" name="Espace réservé du contenu 2">
            <a:extLst>
              <a:ext uri="{FF2B5EF4-FFF2-40B4-BE49-F238E27FC236}">
                <a16:creationId xmlns:a16="http://schemas.microsoft.com/office/drawing/2014/main" id="{15D35563-3A17-4567-8920-B98C3EBB7373}"/>
              </a:ext>
            </a:extLst>
          </p:cNvPr>
          <p:cNvSpPr>
            <a:spLocks noGrp="1"/>
          </p:cNvSpPr>
          <p:nvPr>
            <p:ph idx="1"/>
          </p:nvPr>
        </p:nvSpPr>
        <p:spPr/>
        <p:txBody>
          <a:bodyPr>
            <a:normAutofit fontScale="92500"/>
          </a:bodyPr>
          <a:lstStyle/>
          <a:p>
            <a:pPr marL="0" indent="0" algn="just">
              <a:buNone/>
            </a:pPr>
            <a:r>
              <a:rPr lang="fr-CA" dirty="0"/>
              <a:t>La médiation sociale peut être définie comme un processus de création et de réparation du lien social et de règlement des conflits de la vie quotidienne, dans lequel un tiers impartial et indépendant, tente à travers l’organisation d’échanges entre les personnes ou les institutions, de les aider à améliorer une relation ou de régler un conflit qui les oppose.</a:t>
            </a:r>
          </a:p>
          <a:p>
            <a:pPr marL="0" indent="0" algn="just">
              <a:buNone/>
            </a:pPr>
            <a:r>
              <a:rPr lang="fr-CA" dirty="0"/>
              <a:t>La médiation en santé est comme une interface de proximité pour faciliter l’accès aux droits, à la prévention et aux soins, assurée auprès d’un public par une personne de confiance  issue de ce public ou proche de lui, compétente et formée à cette fonction </a:t>
            </a:r>
            <a:r>
              <a:rPr lang="fr-CA" b="1" dirty="0"/>
              <a:t>d’information, d’orientation et d’accompagnement</a:t>
            </a:r>
            <a:r>
              <a:rPr lang="fr-CA" dirty="0"/>
              <a:t>. Le médiateur santé crée du lien entre l’offre (du système) de santé et une population qui éprouve des difficultés à y accéder. </a:t>
            </a:r>
          </a:p>
        </p:txBody>
      </p:sp>
    </p:spTree>
    <p:extLst>
      <p:ext uri="{BB962C8B-B14F-4D97-AF65-F5344CB8AC3E}">
        <p14:creationId xmlns:p14="http://schemas.microsoft.com/office/powerpoint/2010/main" val="16922877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FF83133-900C-4002-86D7-9C7021A3870C}"/>
              </a:ext>
            </a:extLst>
          </p:cNvPr>
          <p:cNvSpPr>
            <a:spLocks noGrp="1"/>
          </p:cNvSpPr>
          <p:nvPr>
            <p:ph type="title"/>
          </p:nvPr>
        </p:nvSpPr>
        <p:spPr/>
        <p:txBody>
          <a:bodyPr/>
          <a:lstStyle/>
          <a:p>
            <a:pPr algn="ctr"/>
            <a:r>
              <a:rPr lang="fr-CA" b="1" dirty="0"/>
              <a:t>Médiation et promotion de la santé</a:t>
            </a:r>
          </a:p>
        </p:txBody>
      </p:sp>
      <p:sp>
        <p:nvSpPr>
          <p:cNvPr id="3" name="Espace réservé du contenu 2">
            <a:extLst>
              <a:ext uri="{FF2B5EF4-FFF2-40B4-BE49-F238E27FC236}">
                <a16:creationId xmlns:a16="http://schemas.microsoft.com/office/drawing/2014/main" id="{B272BC1A-FA59-489B-8A31-2D62C21C2034}"/>
              </a:ext>
            </a:extLst>
          </p:cNvPr>
          <p:cNvSpPr>
            <a:spLocks noGrp="1"/>
          </p:cNvSpPr>
          <p:nvPr>
            <p:ph idx="1"/>
          </p:nvPr>
        </p:nvSpPr>
        <p:spPr/>
        <p:txBody>
          <a:bodyPr>
            <a:normAutofit fontScale="92500" lnSpcReduction="10000"/>
          </a:bodyPr>
          <a:lstStyle/>
          <a:p>
            <a:pPr algn="just"/>
            <a:r>
              <a:rPr lang="fr-CA" dirty="0"/>
              <a:t>La charte d’Ottawa propose cinq domaines d’action : </a:t>
            </a:r>
          </a:p>
          <a:p>
            <a:pPr marL="0" indent="0" algn="just">
              <a:buNone/>
            </a:pPr>
            <a:r>
              <a:rPr lang="fr-CA" dirty="0"/>
              <a:t>- l’élaboration de politiques publiques pour la santé, </a:t>
            </a:r>
          </a:p>
          <a:p>
            <a:pPr algn="just">
              <a:buFontTx/>
              <a:buChar char="-"/>
            </a:pPr>
            <a:r>
              <a:rPr lang="fr-CA" dirty="0"/>
              <a:t>la création d’environnements favorables, </a:t>
            </a:r>
          </a:p>
          <a:p>
            <a:pPr algn="just">
              <a:buFontTx/>
              <a:buChar char="-"/>
            </a:pPr>
            <a:r>
              <a:rPr lang="fr-CA" dirty="0"/>
              <a:t>l’action communautaire, </a:t>
            </a:r>
          </a:p>
          <a:p>
            <a:pPr algn="just">
              <a:buFontTx/>
              <a:buChar char="-"/>
            </a:pPr>
            <a:r>
              <a:rPr lang="fr-CA" dirty="0"/>
              <a:t>le développement d’aptitudes individuelles </a:t>
            </a:r>
          </a:p>
          <a:p>
            <a:pPr algn="just">
              <a:buFontTx/>
              <a:buChar char="-"/>
            </a:pPr>
            <a:r>
              <a:rPr lang="fr-CA" dirty="0"/>
              <a:t>et la réorientation des services de santé. </a:t>
            </a:r>
          </a:p>
          <a:p>
            <a:pPr algn="just"/>
            <a:r>
              <a:rPr lang="fr-CA" dirty="0"/>
              <a:t>Dans chacun de ces domaines, il s’agit de réunir des personnes, des institutions qui ont des visions et des intérêts différents voire divergents ; et d’utiliser, dans un savant dosage, le plaidoyer ( pour convaincre ), la médiation ( pour apporter un regard tiers permettant de cheminer vers des choix communs ), le rapport de force...</a:t>
            </a:r>
          </a:p>
          <a:p>
            <a:endParaRPr lang="fr-CA" dirty="0"/>
          </a:p>
        </p:txBody>
      </p:sp>
    </p:spTree>
    <p:extLst>
      <p:ext uri="{BB962C8B-B14F-4D97-AF65-F5344CB8AC3E}">
        <p14:creationId xmlns:p14="http://schemas.microsoft.com/office/powerpoint/2010/main" val="11321092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F4A3E01-77E2-4E74-932F-1C8871A9BFF7}"/>
              </a:ext>
            </a:extLst>
          </p:cNvPr>
          <p:cNvSpPr>
            <a:spLocks noGrp="1"/>
          </p:cNvSpPr>
          <p:nvPr>
            <p:ph type="title"/>
          </p:nvPr>
        </p:nvSpPr>
        <p:spPr/>
        <p:txBody>
          <a:bodyPr/>
          <a:lstStyle/>
          <a:p>
            <a:pPr algn="ctr"/>
            <a:r>
              <a:rPr lang="fr-CA" dirty="0"/>
              <a:t>Suite </a:t>
            </a:r>
          </a:p>
        </p:txBody>
      </p:sp>
      <p:sp>
        <p:nvSpPr>
          <p:cNvPr id="3" name="Espace réservé du contenu 2">
            <a:extLst>
              <a:ext uri="{FF2B5EF4-FFF2-40B4-BE49-F238E27FC236}">
                <a16:creationId xmlns:a16="http://schemas.microsoft.com/office/drawing/2014/main" id="{783A80ED-3EC2-4290-860D-E1722C7864B9}"/>
              </a:ext>
            </a:extLst>
          </p:cNvPr>
          <p:cNvSpPr>
            <a:spLocks noGrp="1"/>
          </p:cNvSpPr>
          <p:nvPr>
            <p:ph idx="1"/>
          </p:nvPr>
        </p:nvSpPr>
        <p:spPr/>
        <p:txBody>
          <a:bodyPr>
            <a:normAutofit fontScale="85000" lnSpcReduction="20000"/>
          </a:bodyPr>
          <a:lstStyle/>
          <a:p>
            <a:pPr algn="just"/>
            <a:r>
              <a:rPr lang="fr-CA" dirty="0"/>
              <a:t>La nécessité d’une posture médiatrice peut facilement être illustrée à travers quelques exemples familiers aux acteurs de terrain : que faire d’un terrain vague dans un projet communautaire de réaménagement d’un quartier ? Un terrain de foot pour les jeunes ?</a:t>
            </a:r>
          </a:p>
          <a:p>
            <a:pPr algn="just"/>
            <a:r>
              <a:rPr lang="fr-CA" dirty="0"/>
              <a:t>Mais les voisins craignent le bruit, les parents souhaitent un espace de jeu pour les petits, d’autres habitants préfèrent un potager… Ou encore, </a:t>
            </a:r>
          </a:p>
          <a:p>
            <a:pPr algn="just"/>
            <a:r>
              <a:rPr lang="fr-CA" dirty="0"/>
              <a:t>comment faire d’une entreprise, d’une école, un lieu favorable à la santé ? Il s’agit ici d’examiner l’espace, les installations sanitaires, les règlements, mais aussi les rythmes de travail, les relations hiérarchiques, les temps de pause ou de récréation, la reconnaissance mutuelle, les espaces physiques et symboliques de convivialité… </a:t>
            </a:r>
          </a:p>
          <a:p>
            <a:pPr algn="just"/>
            <a:r>
              <a:rPr lang="fr-CA" dirty="0"/>
              <a:t>Dans un cas comme dans l’autre, il faudra beaucoup d’échanges pour trouver une manière acceptable d’accorder les violons ; ce qui implique que certains, professionnels ou non, jouent un rôle de facilitateur, de tiers capable de soutenir la recherche de pistes adoucissant les divergences au profit du bien commun.</a:t>
            </a:r>
          </a:p>
        </p:txBody>
      </p:sp>
    </p:spTree>
    <p:extLst>
      <p:ext uri="{BB962C8B-B14F-4D97-AF65-F5344CB8AC3E}">
        <p14:creationId xmlns:p14="http://schemas.microsoft.com/office/powerpoint/2010/main" val="21069213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3560D3-D8DA-46D5-AFBD-403D18A24CAD}"/>
              </a:ext>
            </a:extLst>
          </p:cNvPr>
          <p:cNvSpPr>
            <a:spLocks noGrp="1"/>
          </p:cNvSpPr>
          <p:nvPr>
            <p:ph type="title"/>
          </p:nvPr>
        </p:nvSpPr>
        <p:spPr/>
        <p:txBody>
          <a:bodyPr/>
          <a:lstStyle/>
          <a:p>
            <a:pPr algn="ctr"/>
            <a:r>
              <a:rPr lang="fr-CA" dirty="0"/>
              <a:t>Suite </a:t>
            </a:r>
          </a:p>
        </p:txBody>
      </p:sp>
      <p:sp>
        <p:nvSpPr>
          <p:cNvPr id="3" name="Espace réservé du contenu 2">
            <a:extLst>
              <a:ext uri="{FF2B5EF4-FFF2-40B4-BE49-F238E27FC236}">
                <a16:creationId xmlns:a16="http://schemas.microsoft.com/office/drawing/2014/main" id="{FEE85854-3F0E-4D9D-AE39-83B253DA1591}"/>
              </a:ext>
            </a:extLst>
          </p:cNvPr>
          <p:cNvSpPr>
            <a:spLocks noGrp="1"/>
          </p:cNvSpPr>
          <p:nvPr>
            <p:ph idx="1"/>
          </p:nvPr>
        </p:nvSpPr>
        <p:spPr/>
        <p:txBody>
          <a:bodyPr/>
          <a:lstStyle/>
          <a:p>
            <a:pPr marL="0" indent="0" algn="just">
              <a:buNone/>
            </a:pPr>
            <a:r>
              <a:rPr lang="fr-CA" dirty="0"/>
              <a:t>Évidemment la médiation sociale, en santé, n’est pas une baguette magique qui changera le monde dans lequel nous vivons, mais elle contribue nécessairement au combat qu’il faut mener pour une société plus juste et plus égalitaire. Une solution de plus contre les inégalités de santé</a:t>
            </a:r>
          </a:p>
          <a:p>
            <a:pPr marL="0" indent="0" algn="just">
              <a:buNone/>
            </a:pPr>
            <a:endParaRPr lang="fr-CA" dirty="0"/>
          </a:p>
          <a:p>
            <a:pPr marL="0" indent="0" algn="just">
              <a:buNone/>
            </a:pPr>
            <a:r>
              <a:rPr lang="fr-CA" b="1" dirty="0"/>
              <a:t>Chaque loi, chaque décision au niveau local des décideurs et élus politiques, a un impact sur la santé des populations, réduisant quelques fois les fragilités.</a:t>
            </a:r>
          </a:p>
        </p:txBody>
      </p:sp>
    </p:spTree>
    <p:extLst>
      <p:ext uri="{BB962C8B-B14F-4D97-AF65-F5344CB8AC3E}">
        <p14:creationId xmlns:p14="http://schemas.microsoft.com/office/powerpoint/2010/main" val="12309560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021EF90-4FE2-418D-BE93-0C2831F11868}"/>
              </a:ext>
            </a:extLst>
          </p:cNvPr>
          <p:cNvSpPr>
            <a:spLocks noGrp="1"/>
          </p:cNvSpPr>
          <p:nvPr>
            <p:ph type="title"/>
          </p:nvPr>
        </p:nvSpPr>
        <p:spPr>
          <a:xfrm>
            <a:off x="838200" y="325368"/>
            <a:ext cx="10515600" cy="1325563"/>
          </a:xfrm>
        </p:spPr>
        <p:txBody>
          <a:bodyPr/>
          <a:lstStyle/>
          <a:p>
            <a:pPr algn="ctr"/>
            <a:r>
              <a:rPr lang="fr-CA" b="1" dirty="0"/>
              <a:t>Définitions des concepts </a:t>
            </a:r>
          </a:p>
        </p:txBody>
      </p:sp>
      <p:sp>
        <p:nvSpPr>
          <p:cNvPr id="3" name="Espace réservé du contenu 2">
            <a:extLst>
              <a:ext uri="{FF2B5EF4-FFF2-40B4-BE49-F238E27FC236}">
                <a16:creationId xmlns:a16="http://schemas.microsoft.com/office/drawing/2014/main" id="{5D77D6D6-51A3-41A8-AE31-8C952BCCDCBE}"/>
              </a:ext>
            </a:extLst>
          </p:cNvPr>
          <p:cNvSpPr>
            <a:spLocks noGrp="1"/>
          </p:cNvSpPr>
          <p:nvPr>
            <p:ph idx="1"/>
          </p:nvPr>
        </p:nvSpPr>
        <p:spPr>
          <a:xfrm>
            <a:off x="815009" y="1650931"/>
            <a:ext cx="10515600" cy="4351338"/>
          </a:xfrm>
        </p:spPr>
        <p:txBody>
          <a:bodyPr/>
          <a:lstStyle/>
          <a:p>
            <a:pPr marL="0" indent="0">
              <a:buNone/>
            </a:pPr>
            <a:r>
              <a:rPr lang="fr-CA" dirty="0"/>
              <a:t>Des concepts tels que le Développement durable, les déterminants de la santé et la promotion de la santé seront revisités pour mieux asseoir la compréhension:</a:t>
            </a:r>
          </a:p>
          <a:p>
            <a:pPr marL="0" indent="0">
              <a:buNone/>
            </a:pPr>
            <a:r>
              <a:rPr lang="fr-CA" b="1" dirty="0"/>
              <a:t>- Le Développement durable</a:t>
            </a:r>
            <a:r>
              <a:rPr lang="fr-CA" dirty="0"/>
              <a:t> </a:t>
            </a:r>
          </a:p>
          <a:p>
            <a:pPr marL="0" indent="0">
              <a:buNone/>
            </a:pPr>
            <a:r>
              <a:rPr lang="fr-CA" b="1" dirty="0"/>
              <a:t>- Déterminants de la santé</a:t>
            </a:r>
          </a:p>
          <a:p>
            <a:pPr marL="0" indent="0">
              <a:buNone/>
            </a:pPr>
            <a:r>
              <a:rPr lang="fr-CA" b="1" dirty="0"/>
              <a:t>- Promotion de la santé </a:t>
            </a:r>
          </a:p>
          <a:p>
            <a:pPr marL="0" indent="0">
              <a:buNone/>
            </a:pPr>
            <a:endParaRPr lang="fr-CA" dirty="0"/>
          </a:p>
          <a:p>
            <a:pPr marL="0" indent="0">
              <a:buNone/>
            </a:pPr>
            <a:endParaRPr lang="fr-CA" dirty="0"/>
          </a:p>
        </p:txBody>
      </p:sp>
    </p:spTree>
    <p:extLst>
      <p:ext uri="{BB962C8B-B14F-4D97-AF65-F5344CB8AC3E}">
        <p14:creationId xmlns:p14="http://schemas.microsoft.com/office/powerpoint/2010/main" val="1129588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1E2FAE-B0A7-4763-8253-AB9399654B7F}"/>
              </a:ext>
            </a:extLst>
          </p:cNvPr>
          <p:cNvSpPr>
            <a:spLocks noGrp="1"/>
          </p:cNvSpPr>
          <p:nvPr>
            <p:ph type="title"/>
          </p:nvPr>
        </p:nvSpPr>
        <p:spPr/>
        <p:txBody>
          <a:bodyPr/>
          <a:lstStyle/>
          <a:p>
            <a:pPr algn="ctr"/>
            <a:r>
              <a:rPr lang="fr-CA" dirty="0"/>
              <a:t>Suite </a:t>
            </a:r>
          </a:p>
        </p:txBody>
      </p:sp>
      <p:sp>
        <p:nvSpPr>
          <p:cNvPr id="3" name="Espace réservé du contenu 2">
            <a:extLst>
              <a:ext uri="{FF2B5EF4-FFF2-40B4-BE49-F238E27FC236}">
                <a16:creationId xmlns:a16="http://schemas.microsoft.com/office/drawing/2014/main" id="{F5DC4C82-31A4-4F5F-89E5-81993818CB6B}"/>
              </a:ext>
            </a:extLst>
          </p:cNvPr>
          <p:cNvSpPr>
            <a:spLocks noGrp="1"/>
          </p:cNvSpPr>
          <p:nvPr>
            <p:ph idx="1"/>
          </p:nvPr>
        </p:nvSpPr>
        <p:spPr/>
        <p:txBody>
          <a:bodyPr/>
          <a:lstStyle/>
          <a:p>
            <a:pPr marL="0" indent="0" algn="just">
              <a:buNone/>
            </a:pPr>
            <a:r>
              <a:rPr lang="fr-CA" b="1" dirty="0"/>
              <a:t>La médiation en santé peut également se rapprocher de la démocratie en santé, dans la mesure où elle permet que la parole des populations les plus éloignées des soins, de la prévention voire des droits, puisse être entendue.</a:t>
            </a:r>
          </a:p>
          <a:p>
            <a:pPr marL="0" indent="0" algn="just">
              <a:buNone/>
            </a:pPr>
            <a:endParaRPr lang="fr-CA" dirty="0"/>
          </a:p>
        </p:txBody>
      </p:sp>
    </p:spTree>
    <p:extLst>
      <p:ext uri="{BB962C8B-B14F-4D97-AF65-F5344CB8AC3E}">
        <p14:creationId xmlns:p14="http://schemas.microsoft.com/office/powerpoint/2010/main" val="313067526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CB4E759-D889-4F4D-BC14-DB62DB494517}"/>
              </a:ext>
            </a:extLst>
          </p:cNvPr>
          <p:cNvSpPr>
            <a:spLocks noGrp="1"/>
          </p:cNvSpPr>
          <p:nvPr>
            <p:ph type="title"/>
          </p:nvPr>
        </p:nvSpPr>
        <p:spPr/>
        <p:txBody>
          <a:bodyPr/>
          <a:lstStyle/>
          <a:p>
            <a:pPr algn="ctr"/>
            <a:r>
              <a:rPr lang="fr-CA" b="1" dirty="0"/>
              <a:t>3-Le plaidoyer  </a:t>
            </a:r>
          </a:p>
        </p:txBody>
      </p:sp>
      <p:sp>
        <p:nvSpPr>
          <p:cNvPr id="3" name="Espace réservé du contenu 2">
            <a:extLst>
              <a:ext uri="{FF2B5EF4-FFF2-40B4-BE49-F238E27FC236}">
                <a16:creationId xmlns:a16="http://schemas.microsoft.com/office/drawing/2014/main" id="{A8650551-09E6-4439-A586-790E739C5B7E}"/>
              </a:ext>
            </a:extLst>
          </p:cNvPr>
          <p:cNvSpPr>
            <a:spLocks noGrp="1"/>
          </p:cNvSpPr>
          <p:nvPr>
            <p:ph idx="1"/>
          </p:nvPr>
        </p:nvSpPr>
        <p:spPr/>
        <p:txBody>
          <a:bodyPr>
            <a:normAutofit/>
          </a:bodyPr>
          <a:lstStyle/>
          <a:p>
            <a:pPr marL="0" indent="0" algn="just">
              <a:buNone/>
            </a:pPr>
            <a:r>
              <a:rPr lang="fr-CA" dirty="0"/>
              <a:t>Le plaidoyer est un exposé écrit ou oral qui défend une idée, une cause ou une personne.</a:t>
            </a:r>
          </a:p>
          <a:p>
            <a:pPr marL="0" indent="0" algn="just">
              <a:buNone/>
            </a:pPr>
            <a:r>
              <a:rPr lang="fr-CA" dirty="0"/>
              <a:t>le plaidoyer est une stratégie incontournable en matière de santé populationnelle. ce genre d’activités s’appuie sur l’action collective pour provoquer un changement systémique. Il vise à modifier les facteurs en amont qui agissent sur les déterminants sociaux de la santé. le plaidoyer confirme l’importance de s’engager dans les processus politiques pour obtenir les changements d’orientation souhaités sur les plans organisationnels et systémiques.</a:t>
            </a:r>
          </a:p>
          <a:p>
            <a:pPr marL="0" indent="0" algn="just">
              <a:buNone/>
            </a:pPr>
            <a:endParaRPr lang="fr-CA" dirty="0"/>
          </a:p>
        </p:txBody>
      </p:sp>
    </p:spTree>
    <p:extLst>
      <p:ext uri="{BB962C8B-B14F-4D97-AF65-F5344CB8AC3E}">
        <p14:creationId xmlns:p14="http://schemas.microsoft.com/office/powerpoint/2010/main" val="40606785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25B486A-41D1-4C59-926C-0797A5E27733}"/>
              </a:ext>
            </a:extLst>
          </p:cNvPr>
          <p:cNvSpPr>
            <a:spLocks noGrp="1"/>
          </p:cNvSpPr>
          <p:nvPr>
            <p:ph type="title"/>
          </p:nvPr>
        </p:nvSpPr>
        <p:spPr/>
        <p:txBody>
          <a:bodyPr/>
          <a:lstStyle/>
          <a:p>
            <a:pPr algn="ctr"/>
            <a:r>
              <a:rPr lang="fr-CA" dirty="0"/>
              <a:t>Définition </a:t>
            </a:r>
          </a:p>
        </p:txBody>
      </p:sp>
      <p:sp>
        <p:nvSpPr>
          <p:cNvPr id="3" name="Espace réservé du contenu 2">
            <a:extLst>
              <a:ext uri="{FF2B5EF4-FFF2-40B4-BE49-F238E27FC236}">
                <a16:creationId xmlns:a16="http://schemas.microsoft.com/office/drawing/2014/main" id="{F900105A-9B58-4359-8C92-AD89603F980C}"/>
              </a:ext>
            </a:extLst>
          </p:cNvPr>
          <p:cNvSpPr>
            <a:spLocks noGrp="1"/>
          </p:cNvSpPr>
          <p:nvPr>
            <p:ph idx="1"/>
          </p:nvPr>
        </p:nvSpPr>
        <p:spPr/>
        <p:txBody>
          <a:bodyPr/>
          <a:lstStyle/>
          <a:p>
            <a:pPr algn="just"/>
            <a:r>
              <a:rPr lang="fr-CA" dirty="0"/>
              <a:t>Le plaidoyer permet d’influencer les processus décisionnels afin de générer des changements positifs dans l’intérêt des personnes et de leur milieu de vie.</a:t>
            </a:r>
          </a:p>
          <a:p>
            <a:pPr algn="just"/>
            <a:r>
              <a:rPr lang="fr-CA" dirty="0"/>
              <a:t>Les activités de plaidoyer font partie intégrante du champ de la santé publique. La Charte d'Ottawa en 1986 avait d'ailleurs identifié l'impératif du « plaidoyer pour la santé » comme l'un des piliers de la promotion de la santé. Il faut évidemment définir ce qu'est le plaidoyer dans le contexte institutionnel dans la santé publique.</a:t>
            </a:r>
          </a:p>
          <a:p>
            <a:pPr algn="just"/>
            <a:r>
              <a:rPr lang="fr-CA" dirty="0"/>
              <a:t>En santé publique les activités de plaidoyer visent deux objets : les cas et les causes. </a:t>
            </a:r>
          </a:p>
          <a:p>
            <a:endParaRPr lang="fr-CA" dirty="0"/>
          </a:p>
        </p:txBody>
      </p:sp>
    </p:spTree>
    <p:extLst>
      <p:ext uri="{BB962C8B-B14F-4D97-AF65-F5344CB8AC3E}">
        <p14:creationId xmlns:p14="http://schemas.microsoft.com/office/powerpoint/2010/main" val="140446146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B975B7D-5B8E-41B2-83F8-C987836F112D}"/>
              </a:ext>
            </a:extLst>
          </p:cNvPr>
          <p:cNvSpPr>
            <a:spLocks noGrp="1"/>
          </p:cNvSpPr>
          <p:nvPr>
            <p:ph type="title"/>
          </p:nvPr>
        </p:nvSpPr>
        <p:spPr/>
        <p:txBody>
          <a:bodyPr/>
          <a:lstStyle/>
          <a:p>
            <a:pPr algn="ctr"/>
            <a:r>
              <a:rPr lang="fr-CA" dirty="0"/>
              <a:t>Suite </a:t>
            </a:r>
          </a:p>
        </p:txBody>
      </p:sp>
      <p:sp>
        <p:nvSpPr>
          <p:cNvPr id="3" name="Espace réservé du contenu 2">
            <a:extLst>
              <a:ext uri="{FF2B5EF4-FFF2-40B4-BE49-F238E27FC236}">
                <a16:creationId xmlns:a16="http://schemas.microsoft.com/office/drawing/2014/main" id="{1E173EA0-6132-4E7A-8650-9777B4A41AEC}"/>
              </a:ext>
            </a:extLst>
          </p:cNvPr>
          <p:cNvSpPr>
            <a:spLocks noGrp="1"/>
          </p:cNvSpPr>
          <p:nvPr>
            <p:ph idx="1"/>
          </p:nvPr>
        </p:nvSpPr>
        <p:spPr/>
        <p:txBody>
          <a:bodyPr/>
          <a:lstStyle/>
          <a:p>
            <a:pPr marL="0" indent="0" algn="just">
              <a:buNone/>
            </a:pPr>
            <a:r>
              <a:rPr lang="fr-CA" dirty="0"/>
              <a:t>D'une certaine façon, les activités de plaidoyer servent à éclairer les décideurs sur les problèmes de santé publique, c’est-à-dire les causes.</a:t>
            </a:r>
          </a:p>
          <a:p>
            <a:pPr marL="0" indent="0" algn="just">
              <a:buNone/>
            </a:pPr>
            <a:endParaRPr lang="fr-CA" dirty="0"/>
          </a:p>
          <a:p>
            <a:pPr marL="0" indent="0" algn="just">
              <a:buNone/>
            </a:pPr>
            <a:r>
              <a:rPr lang="fr-CA" dirty="0"/>
              <a:t>L'un des rôles du plaidoyer en santé publique, est d'exprimer les besoins des populations qui n'ont pas de voix collective : les populations marginalisées, vulnérables et de manière générale, les groupes n'ayant pas voix au chapitre. </a:t>
            </a:r>
            <a:br>
              <a:rPr lang="fr-CA" dirty="0"/>
            </a:br>
            <a:endParaRPr lang="fr-CA" dirty="0"/>
          </a:p>
        </p:txBody>
      </p:sp>
    </p:spTree>
    <p:extLst>
      <p:ext uri="{BB962C8B-B14F-4D97-AF65-F5344CB8AC3E}">
        <p14:creationId xmlns:p14="http://schemas.microsoft.com/office/powerpoint/2010/main" val="10544214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FA49105-0570-435E-9515-26C92FA27A9B}"/>
              </a:ext>
            </a:extLst>
          </p:cNvPr>
          <p:cNvSpPr>
            <a:spLocks noGrp="1"/>
          </p:cNvSpPr>
          <p:nvPr>
            <p:ph type="title"/>
          </p:nvPr>
        </p:nvSpPr>
        <p:spPr/>
        <p:txBody>
          <a:bodyPr/>
          <a:lstStyle/>
          <a:p>
            <a:pPr algn="ctr"/>
            <a:r>
              <a:rPr lang="fr-CA" b="1" dirty="0"/>
              <a:t>Rôle du plaidoyer en santé </a:t>
            </a:r>
          </a:p>
        </p:txBody>
      </p:sp>
      <p:sp>
        <p:nvSpPr>
          <p:cNvPr id="3" name="Espace réservé du contenu 2">
            <a:extLst>
              <a:ext uri="{FF2B5EF4-FFF2-40B4-BE49-F238E27FC236}">
                <a16:creationId xmlns:a16="http://schemas.microsoft.com/office/drawing/2014/main" id="{D3A86F90-836C-4E67-AE0F-7A682F08ED56}"/>
              </a:ext>
            </a:extLst>
          </p:cNvPr>
          <p:cNvSpPr>
            <a:spLocks noGrp="1"/>
          </p:cNvSpPr>
          <p:nvPr>
            <p:ph idx="1"/>
          </p:nvPr>
        </p:nvSpPr>
        <p:spPr/>
        <p:txBody>
          <a:bodyPr/>
          <a:lstStyle/>
          <a:p>
            <a:pPr marL="0" indent="0" algn="just">
              <a:buNone/>
            </a:pPr>
            <a:r>
              <a:rPr lang="fr-CA" dirty="0"/>
              <a:t>Quatre principaux rôles sont à considérer dans une stratégie de plaidoyer qui vise à améliorer l’équité en santé:</a:t>
            </a:r>
          </a:p>
          <a:p>
            <a:pPr algn="just">
              <a:buFontTx/>
              <a:buChar char="-"/>
            </a:pPr>
            <a:r>
              <a:rPr lang="fr-CA" dirty="0"/>
              <a:t>Encadrer les enjeux,</a:t>
            </a:r>
          </a:p>
          <a:p>
            <a:pPr algn="just">
              <a:buFontTx/>
              <a:buChar char="-"/>
            </a:pPr>
            <a:r>
              <a:rPr lang="fr-CA" dirty="0"/>
              <a:t>Travailler en collaboration et nouer des alliances,</a:t>
            </a:r>
          </a:p>
          <a:p>
            <a:pPr algn="just">
              <a:buFontTx/>
              <a:buChar char="-"/>
            </a:pPr>
            <a:r>
              <a:rPr lang="fr-CA" dirty="0"/>
              <a:t>Recueillir et diffuser des données,</a:t>
            </a:r>
          </a:p>
          <a:p>
            <a:pPr algn="just">
              <a:buFontTx/>
              <a:buChar char="-"/>
            </a:pPr>
            <a:r>
              <a:rPr lang="fr-CA" dirty="0"/>
              <a:t>Se servir du système juridique  </a:t>
            </a:r>
          </a:p>
          <a:p>
            <a:pPr algn="just">
              <a:buFontTx/>
              <a:buChar char="-"/>
            </a:pPr>
            <a:endParaRPr lang="fr-CA" dirty="0"/>
          </a:p>
        </p:txBody>
      </p:sp>
    </p:spTree>
    <p:extLst>
      <p:ext uri="{BB962C8B-B14F-4D97-AF65-F5344CB8AC3E}">
        <p14:creationId xmlns:p14="http://schemas.microsoft.com/office/powerpoint/2010/main" val="262095065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9C473F9-0C0C-483C-B1B4-9421CDF0C163}"/>
              </a:ext>
            </a:extLst>
          </p:cNvPr>
          <p:cNvSpPr>
            <a:spLocks noGrp="1"/>
          </p:cNvSpPr>
          <p:nvPr>
            <p:ph type="title"/>
          </p:nvPr>
        </p:nvSpPr>
        <p:spPr/>
        <p:txBody>
          <a:bodyPr/>
          <a:lstStyle/>
          <a:p>
            <a:pPr algn="ctr"/>
            <a:r>
              <a:rPr lang="fr-CA" b="1" dirty="0"/>
              <a:t>Encadrer les enjeux </a:t>
            </a:r>
          </a:p>
        </p:txBody>
      </p:sp>
      <p:sp>
        <p:nvSpPr>
          <p:cNvPr id="3" name="Espace réservé du contenu 2">
            <a:extLst>
              <a:ext uri="{FF2B5EF4-FFF2-40B4-BE49-F238E27FC236}">
                <a16:creationId xmlns:a16="http://schemas.microsoft.com/office/drawing/2014/main" id="{182E3777-2707-4524-AD3E-AD2E2C8F69C9}"/>
              </a:ext>
            </a:extLst>
          </p:cNvPr>
          <p:cNvSpPr>
            <a:spLocks noGrp="1"/>
          </p:cNvSpPr>
          <p:nvPr>
            <p:ph idx="1"/>
          </p:nvPr>
        </p:nvSpPr>
        <p:spPr/>
        <p:txBody>
          <a:bodyPr/>
          <a:lstStyle/>
          <a:p>
            <a:pPr marL="0" indent="0" algn="just">
              <a:buNone/>
            </a:pPr>
            <a:r>
              <a:rPr lang="fr-CA" dirty="0"/>
              <a:t>L’encadrement facilite l’analyse du problème, le choix de la solution, la priorisation de l’axe du changement et la création de messages efficaces. Le fait d’encadrer l’enjeu aide à déterminer le changement souhaité pour faire avancer les intérêts de la santé publique et ce qu’il  faudra faire pour obtenir le changement.</a:t>
            </a:r>
          </a:p>
          <a:p>
            <a:pPr marL="0" indent="0" algn="just">
              <a:buNone/>
            </a:pPr>
            <a:endParaRPr lang="fr-CA" dirty="0"/>
          </a:p>
          <a:p>
            <a:pPr marL="0" indent="0" algn="just">
              <a:buNone/>
            </a:pPr>
            <a:r>
              <a:rPr lang="fr-CA" dirty="0"/>
              <a:t>Le but ultime consiste à influencer les tenants du pouvoir pour modifier ou conserver les lois, adopter les politiques et fournir les ressources susceptibles d’exercer une influence sur des populations entières.</a:t>
            </a:r>
          </a:p>
        </p:txBody>
      </p:sp>
    </p:spTree>
    <p:extLst>
      <p:ext uri="{BB962C8B-B14F-4D97-AF65-F5344CB8AC3E}">
        <p14:creationId xmlns:p14="http://schemas.microsoft.com/office/powerpoint/2010/main" val="307768451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590C017-1DE8-44DF-BBC2-11C2B29F0B23}"/>
              </a:ext>
            </a:extLst>
          </p:cNvPr>
          <p:cNvSpPr>
            <a:spLocks noGrp="1"/>
          </p:cNvSpPr>
          <p:nvPr>
            <p:ph type="title"/>
          </p:nvPr>
        </p:nvSpPr>
        <p:spPr/>
        <p:txBody>
          <a:bodyPr>
            <a:normAutofit fontScale="90000"/>
          </a:bodyPr>
          <a:lstStyle/>
          <a:p>
            <a:pPr algn="ctr"/>
            <a:r>
              <a:rPr lang="fr-CA" b="1" dirty="0"/>
              <a:t>Travailler en collaboration et nouer des alliances</a:t>
            </a:r>
            <a:br>
              <a:rPr lang="fr-CA" dirty="0"/>
            </a:br>
            <a:endParaRPr lang="fr-CA" dirty="0"/>
          </a:p>
        </p:txBody>
      </p:sp>
      <p:sp>
        <p:nvSpPr>
          <p:cNvPr id="3" name="Espace réservé du contenu 2">
            <a:extLst>
              <a:ext uri="{FF2B5EF4-FFF2-40B4-BE49-F238E27FC236}">
                <a16:creationId xmlns:a16="http://schemas.microsoft.com/office/drawing/2014/main" id="{50EB2A5B-6E3F-4E6D-8614-DC8B393B54FA}"/>
              </a:ext>
            </a:extLst>
          </p:cNvPr>
          <p:cNvSpPr>
            <a:spLocks noGrp="1"/>
          </p:cNvSpPr>
          <p:nvPr>
            <p:ph idx="1"/>
          </p:nvPr>
        </p:nvSpPr>
        <p:spPr/>
        <p:txBody>
          <a:bodyPr>
            <a:normAutofit fontScale="92500"/>
          </a:bodyPr>
          <a:lstStyle/>
          <a:p>
            <a:pPr marL="0" indent="0" algn="just">
              <a:buNone/>
            </a:pPr>
            <a:r>
              <a:rPr lang="fr-CA" dirty="0"/>
              <a:t>Le plaidoyer le plus puissant en santé publique se fait dans des contextes qui concernent de nombreux groupes et individus représentant des rôles précis et divers.</a:t>
            </a:r>
          </a:p>
          <a:p>
            <a:pPr marL="0" indent="0" algn="just">
              <a:buNone/>
            </a:pPr>
            <a:r>
              <a:rPr lang="fr-CA" dirty="0"/>
              <a:t>Un bon nombre des activités de plaidoyer se structurent autour de coalitions. Ainsi, des organismes se solidarisent afin d’accroître leur pouvoir politique, mettre en commun leurs ressources et coordonner les stratégies.</a:t>
            </a:r>
          </a:p>
          <a:p>
            <a:pPr marL="0" indent="0" algn="just">
              <a:buNone/>
            </a:pPr>
            <a:r>
              <a:rPr lang="fr-CA" dirty="0"/>
              <a:t> Par exemple, les chercheurs et les associations professionnelles ont la responsabilité de se joindre aux citoyens pour réclamer l’établissement d’objectifs fondés sur des données probantes. Cela permet à des personnes qui sont peut-être aussi des fonctionnaires de participer aux efforts de plaidoyer en portant leur chapeau de professionnels.</a:t>
            </a:r>
          </a:p>
        </p:txBody>
      </p:sp>
    </p:spTree>
    <p:extLst>
      <p:ext uri="{BB962C8B-B14F-4D97-AF65-F5344CB8AC3E}">
        <p14:creationId xmlns:p14="http://schemas.microsoft.com/office/powerpoint/2010/main" val="375512972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75AA369-D0BD-4F68-9004-D2CF4AD450AF}"/>
              </a:ext>
            </a:extLst>
          </p:cNvPr>
          <p:cNvSpPr>
            <a:spLocks noGrp="1"/>
          </p:cNvSpPr>
          <p:nvPr>
            <p:ph type="title"/>
          </p:nvPr>
        </p:nvSpPr>
        <p:spPr/>
        <p:txBody>
          <a:bodyPr/>
          <a:lstStyle/>
          <a:p>
            <a:pPr algn="ctr"/>
            <a:r>
              <a:rPr lang="fr-CA" b="1" dirty="0"/>
              <a:t>Recueillir et diffuser des données</a:t>
            </a:r>
          </a:p>
        </p:txBody>
      </p:sp>
      <p:sp>
        <p:nvSpPr>
          <p:cNvPr id="3" name="Espace réservé du contenu 2">
            <a:extLst>
              <a:ext uri="{FF2B5EF4-FFF2-40B4-BE49-F238E27FC236}">
                <a16:creationId xmlns:a16="http://schemas.microsoft.com/office/drawing/2014/main" id="{DD6F19C2-B4BC-40F1-AE0E-B9147EB9512B}"/>
              </a:ext>
            </a:extLst>
          </p:cNvPr>
          <p:cNvSpPr>
            <a:spLocks noGrp="1"/>
          </p:cNvSpPr>
          <p:nvPr>
            <p:ph idx="1"/>
          </p:nvPr>
        </p:nvSpPr>
        <p:spPr/>
        <p:txBody>
          <a:bodyPr/>
          <a:lstStyle/>
          <a:p>
            <a:pPr marL="0" indent="0" algn="just">
              <a:buNone/>
            </a:pPr>
            <a:r>
              <a:rPr lang="fr-CA" dirty="0"/>
              <a:t>La santé publique a un rôle de premier plan à jouer en matière de production de données et de diffusion de l’information auprès de ses partenaires, notamment en ce qui a trait à l’analyse des besoins, à l’encadrement des enjeux, à la détermination des solutions et à l’évaluation des résultats des activités.</a:t>
            </a:r>
          </a:p>
          <a:p>
            <a:pPr marL="0" indent="0" algn="just">
              <a:buNone/>
            </a:pPr>
            <a:r>
              <a:rPr lang="fr-CA" dirty="0"/>
              <a:t>Il est plus facile de choisir de bons indicateurs de rendement en se basant sur des données fiables et probantes. </a:t>
            </a:r>
          </a:p>
          <a:p>
            <a:pPr marL="0" indent="0" algn="just">
              <a:buNone/>
            </a:pPr>
            <a:r>
              <a:rPr lang="fr-CA" dirty="0"/>
              <a:t>C’est un bon outil d’aide à la décision à diffuser et à partager  </a:t>
            </a:r>
          </a:p>
        </p:txBody>
      </p:sp>
    </p:spTree>
    <p:extLst>
      <p:ext uri="{BB962C8B-B14F-4D97-AF65-F5344CB8AC3E}">
        <p14:creationId xmlns:p14="http://schemas.microsoft.com/office/powerpoint/2010/main" val="374583320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B7B7C50-88B6-4454-AB19-E8D044C6A84C}"/>
              </a:ext>
            </a:extLst>
          </p:cNvPr>
          <p:cNvSpPr>
            <a:spLocks noGrp="1"/>
          </p:cNvSpPr>
          <p:nvPr>
            <p:ph type="title"/>
          </p:nvPr>
        </p:nvSpPr>
        <p:spPr/>
        <p:txBody>
          <a:bodyPr/>
          <a:lstStyle/>
          <a:p>
            <a:pPr algn="ctr"/>
            <a:r>
              <a:rPr lang="fr-CA" b="1" dirty="0"/>
              <a:t>Se servir du système judiciaire </a:t>
            </a:r>
          </a:p>
        </p:txBody>
      </p:sp>
      <p:sp>
        <p:nvSpPr>
          <p:cNvPr id="3" name="Espace réservé du contenu 2">
            <a:extLst>
              <a:ext uri="{FF2B5EF4-FFF2-40B4-BE49-F238E27FC236}">
                <a16:creationId xmlns:a16="http://schemas.microsoft.com/office/drawing/2014/main" id="{094D79F8-ECEA-4830-9DD3-1FD7225BCCF6}"/>
              </a:ext>
            </a:extLst>
          </p:cNvPr>
          <p:cNvSpPr>
            <a:spLocks noGrp="1"/>
          </p:cNvSpPr>
          <p:nvPr>
            <p:ph idx="1"/>
          </p:nvPr>
        </p:nvSpPr>
        <p:spPr/>
        <p:txBody>
          <a:bodyPr>
            <a:normAutofit lnSpcReduction="10000"/>
          </a:bodyPr>
          <a:lstStyle/>
          <a:p>
            <a:pPr marL="0" indent="0" algn="just">
              <a:buNone/>
            </a:pPr>
            <a:r>
              <a:rPr lang="fr-CA" dirty="0"/>
              <a:t>La santé publique peut recourir à une variété de lois et de textes législatifs pour faire avancer l’équité en santé. Les mécanismes peuvent concerner strictement la santé (p. ex. contrôle des maladies infectieuses, sécurité des aliments, prévention des maladies chroniques) ou d’autres secteurs (p. ex. éducation, aide au revenu, impôt). </a:t>
            </a:r>
          </a:p>
          <a:p>
            <a:pPr marL="0" indent="0" algn="just">
              <a:buNone/>
            </a:pPr>
            <a:r>
              <a:rPr lang="fr-CA" dirty="0"/>
              <a:t>Les liens tissés entre la santé publique et divers autres secteurs, dont le gouvernement, constituent un volet essentiel de toute stratégie de plaidoyer.</a:t>
            </a:r>
          </a:p>
          <a:p>
            <a:pPr marL="0" indent="0" algn="just">
              <a:buNone/>
            </a:pPr>
            <a:r>
              <a:rPr lang="fr-CA" dirty="0"/>
              <a:t>Le plaidoyer peut aussi donner lieu  à des poursuites devant les tribunaux.</a:t>
            </a:r>
          </a:p>
        </p:txBody>
      </p:sp>
    </p:spTree>
    <p:extLst>
      <p:ext uri="{BB962C8B-B14F-4D97-AF65-F5344CB8AC3E}">
        <p14:creationId xmlns:p14="http://schemas.microsoft.com/office/powerpoint/2010/main" val="170143637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2311285-F10C-4E53-ADFF-A8DC696D6021}"/>
              </a:ext>
            </a:extLst>
          </p:cNvPr>
          <p:cNvSpPr>
            <a:spLocks noGrp="1"/>
          </p:cNvSpPr>
          <p:nvPr>
            <p:ph type="title"/>
          </p:nvPr>
        </p:nvSpPr>
        <p:spPr/>
        <p:txBody>
          <a:bodyPr/>
          <a:lstStyle/>
          <a:p>
            <a:pPr algn="ctr"/>
            <a:r>
              <a:rPr lang="fr-CA" dirty="0"/>
              <a:t>Conclusion partielle </a:t>
            </a:r>
          </a:p>
        </p:txBody>
      </p:sp>
      <p:sp>
        <p:nvSpPr>
          <p:cNvPr id="3" name="Espace réservé du contenu 2">
            <a:extLst>
              <a:ext uri="{FF2B5EF4-FFF2-40B4-BE49-F238E27FC236}">
                <a16:creationId xmlns:a16="http://schemas.microsoft.com/office/drawing/2014/main" id="{A912DFC4-02A0-4E1E-AB71-61407DB323D7}"/>
              </a:ext>
            </a:extLst>
          </p:cNvPr>
          <p:cNvSpPr>
            <a:spLocks noGrp="1"/>
          </p:cNvSpPr>
          <p:nvPr>
            <p:ph idx="1"/>
          </p:nvPr>
        </p:nvSpPr>
        <p:spPr/>
        <p:txBody>
          <a:bodyPr>
            <a:normAutofit lnSpcReduction="10000"/>
          </a:bodyPr>
          <a:lstStyle/>
          <a:p>
            <a:pPr marL="0" indent="0" algn="just">
              <a:buNone/>
            </a:pPr>
            <a:r>
              <a:rPr lang="fr-CA" dirty="0"/>
              <a:t>Le plaidoyer est une stratégie incontournable en matière de santé populationnelle. Ce genre d’activités s’appuie sur l’action collective pour provoquer un changement systémique. </a:t>
            </a:r>
          </a:p>
          <a:p>
            <a:pPr marL="0" indent="0" algn="just">
              <a:buNone/>
            </a:pPr>
            <a:r>
              <a:rPr lang="fr-CA" dirty="0"/>
              <a:t>Il vise à modifier les facteurs en amont qui agissent sur les </a:t>
            </a:r>
            <a:r>
              <a:rPr lang="fr-CA" b="1" dirty="0"/>
              <a:t>déterminants sociaux de la santé</a:t>
            </a:r>
            <a:r>
              <a:rPr lang="fr-CA" dirty="0"/>
              <a:t>. </a:t>
            </a:r>
          </a:p>
          <a:p>
            <a:pPr marL="0" indent="0" algn="just">
              <a:buNone/>
            </a:pPr>
            <a:r>
              <a:rPr lang="fr-CA" dirty="0"/>
              <a:t>Le plaidoyer confirme l’importance de s’engager dans les processus politiques pour obtenir les changements d’orientation souhaités sur les plans organisationnels et systémiques.</a:t>
            </a:r>
          </a:p>
          <a:p>
            <a:pPr marL="0" indent="0" algn="just">
              <a:buNone/>
            </a:pPr>
            <a:r>
              <a:rPr lang="fr-CA" dirty="0"/>
              <a:t>Le plaidoyer permet d’influencer les processus décisionnels afin de générer des changements positifs dans l’intérêt des personnes et de leur milieu de vie.</a:t>
            </a:r>
          </a:p>
        </p:txBody>
      </p:sp>
    </p:spTree>
    <p:extLst>
      <p:ext uri="{BB962C8B-B14F-4D97-AF65-F5344CB8AC3E}">
        <p14:creationId xmlns:p14="http://schemas.microsoft.com/office/powerpoint/2010/main" val="19512719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A4A6E03-1359-47D9-8557-49F263E5E402}"/>
              </a:ext>
            </a:extLst>
          </p:cNvPr>
          <p:cNvSpPr>
            <a:spLocks noGrp="1"/>
          </p:cNvSpPr>
          <p:nvPr>
            <p:ph type="title"/>
          </p:nvPr>
        </p:nvSpPr>
        <p:spPr/>
        <p:txBody>
          <a:bodyPr/>
          <a:lstStyle/>
          <a:p>
            <a:r>
              <a:rPr lang="fr-CA" dirty="0"/>
              <a:t>         -</a:t>
            </a:r>
            <a:r>
              <a:rPr lang="fr-CA" b="1" dirty="0"/>
              <a:t>Le développement durable </a:t>
            </a:r>
          </a:p>
        </p:txBody>
      </p:sp>
      <p:sp>
        <p:nvSpPr>
          <p:cNvPr id="3" name="Espace réservé du contenu 2">
            <a:extLst>
              <a:ext uri="{FF2B5EF4-FFF2-40B4-BE49-F238E27FC236}">
                <a16:creationId xmlns:a16="http://schemas.microsoft.com/office/drawing/2014/main" id="{16B86B90-5270-4651-BBCE-9D4B19933445}"/>
              </a:ext>
            </a:extLst>
          </p:cNvPr>
          <p:cNvSpPr>
            <a:spLocks noGrp="1"/>
          </p:cNvSpPr>
          <p:nvPr>
            <p:ph idx="1"/>
          </p:nvPr>
        </p:nvSpPr>
        <p:spPr/>
        <p:txBody>
          <a:bodyPr/>
          <a:lstStyle/>
          <a:p>
            <a:r>
              <a:rPr lang="fr-CA" dirty="0"/>
              <a:t>Cf cours premier semestre </a:t>
            </a:r>
          </a:p>
        </p:txBody>
      </p:sp>
    </p:spTree>
    <p:extLst>
      <p:ext uri="{BB962C8B-B14F-4D97-AF65-F5344CB8AC3E}">
        <p14:creationId xmlns:p14="http://schemas.microsoft.com/office/powerpoint/2010/main" val="146694404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CA72A38-73A2-43F5-9318-4918FF6C4A78}"/>
              </a:ext>
            </a:extLst>
          </p:cNvPr>
          <p:cNvSpPr>
            <a:spLocks noGrp="1"/>
          </p:cNvSpPr>
          <p:nvPr>
            <p:ph type="title"/>
          </p:nvPr>
        </p:nvSpPr>
        <p:spPr/>
        <p:txBody>
          <a:bodyPr/>
          <a:lstStyle/>
          <a:p>
            <a:pPr algn="ctr"/>
            <a:r>
              <a:rPr lang="fr-CA" b="1" dirty="0"/>
              <a:t>Conclusion générale  </a:t>
            </a:r>
          </a:p>
        </p:txBody>
      </p:sp>
      <p:sp>
        <p:nvSpPr>
          <p:cNvPr id="3" name="Espace réservé du contenu 2">
            <a:extLst>
              <a:ext uri="{FF2B5EF4-FFF2-40B4-BE49-F238E27FC236}">
                <a16:creationId xmlns:a16="http://schemas.microsoft.com/office/drawing/2014/main" id="{8A3DBDD0-7884-4535-8E12-93661BF8DA8B}"/>
              </a:ext>
            </a:extLst>
          </p:cNvPr>
          <p:cNvSpPr>
            <a:spLocks noGrp="1"/>
          </p:cNvSpPr>
          <p:nvPr>
            <p:ph idx="1"/>
          </p:nvPr>
        </p:nvSpPr>
        <p:spPr/>
        <p:txBody>
          <a:bodyPr>
            <a:normAutofit fontScale="92500" lnSpcReduction="20000"/>
          </a:bodyPr>
          <a:lstStyle/>
          <a:p>
            <a:pPr marL="0" indent="0" algn="just">
              <a:buNone/>
            </a:pPr>
            <a:r>
              <a:rPr lang="fr-CA" dirty="0"/>
              <a:t>Le support le plus solide de la promotion de la santé est la charte d’Ottawa qui propose cinq domaines d’action </a:t>
            </a:r>
          </a:p>
          <a:p>
            <a:pPr algn="just">
              <a:buFontTx/>
              <a:buChar char="-"/>
            </a:pPr>
            <a:r>
              <a:rPr lang="fr-CA" dirty="0"/>
              <a:t>l’élaboration de politiques publiques pour la santé, </a:t>
            </a:r>
          </a:p>
          <a:p>
            <a:pPr algn="just">
              <a:buFontTx/>
              <a:buChar char="-"/>
            </a:pPr>
            <a:r>
              <a:rPr lang="fr-CA" dirty="0"/>
              <a:t>la création d’environnements favorables, </a:t>
            </a:r>
          </a:p>
          <a:p>
            <a:pPr algn="just">
              <a:buFontTx/>
              <a:buChar char="-"/>
            </a:pPr>
            <a:r>
              <a:rPr lang="fr-CA" dirty="0"/>
              <a:t>l’action communautaire, </a:t>
            </a:r>
          </a:p>
          <a:p>
            <a:pPr algn="just">
              <a:buFontTx/>
              <a:buChar char="-"/>
            </a:pPr>
            <a:r>
              <a:rPr lang="fr-CA" dirty="0"/>
              <a:t>le développement d’aptitudes individuelles, </a:t>
            </a:r>
          </a:p>
          <a:p>
            <a:pPr algn="just">
              <a:buFontTx/>
              <a:buChar char="-"/>
            </a:pPr>
            <a:r>
              <a:rPr lang="fr-CA" dirty="0"/>
              <a:t>la réorientation des services de santé. </a:t>
            </a:r>
          </a:p>
          <a:p>
            <a:pPr marL="0" indent="0" algn="just">
              <a:buNone/>
            </a:pPr>
            <a:r>
              <a:rPr lang="fr-CA" dirty="0"/>
              <a:t>Dans chacun de ces domaines, il s’agit de réunir des personnes, des institutions qui ont des visions et des intérêts différents voire divergents ; et d’utiliser dans un savant dosage, le plaidoyer ( pour convaincre ), la médiation ( pour apporter un regard tiers permettant de cheminer vers des choix communs ), le rapport de force.</a:t>
            </a:r>
          </a:p>
        </p:txBody>
      </p:sp>
    </p:spTree>
    <p:extLst>
      <p:ext uri="{BB962C8B-B14F-4D97-AF65-F5344CB8AC3E}">
        <p14:creationId xmlns:p14="http://schemas.microsoft.com/office/powerpoint/2010/main" val="74201385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9FFEBAF-D5FE-4793-BDD1-38FD99AD42C1}"/>
              </a:ext>
            </a:extLst>
          </p:cNvPr>
          <p:cNvSpPr>
            <a:spLocks noGrp="1"/>
          </p:cNvSpPr>
          <p:nvPr>
            <p:ph type="title"/>
          </p:nvPr>
        </p:nvSpPr>
        <p:spPr/>
        <p:txBody>
          <a:bodyPr/>
          <a:lstStyle/>
          <a:p>
            <a:pPr algn="ctr"/>
            <a:r>
              <a:rPr lang="fr-CA" b="1" dirty="0"/>
              <a:t>Conclusion</a:t>
            </a:r>
            <a:r>
              <a:rPr lang="fr-CA" dirty="0"/>
              <a:t> </a:t>
            </a:r>
          </a:p>
        </p:txBody>
      </p:sp>
      <p:sp>
        <p:nvSpPr>
          <p:cNvPr id="3" name="Espace réservé du contenu 2">
            <a:extLst>
              <a:ext uri="{FF2B5EF4-FFF2-40B4-BE49-F238E27FC236}">
                <a16:creationId xmlns:a16="http://schemas.microsoft.com/office/drawing/2014/main" id="{7DF4A20F-00AF-4481-9C56-66D2E556CAF0}"/>
              </a:ext>
            </a:extLst>
          </p:cNvPr>
          <p:cNvSpPr>
            <a:spLocks noGrp="1"/>
          </p:cNvSpPr>
          <p:nvPr>
            <p:ph idx="1"/>
          </p:nvPr>
        </p:nvSpPr>
        <p:spPr/>
        <p:txBody>
          <a:bodyPr/>
          <a:lstStyle/>
          <a:p>
            <a:pPr marL="0" indent="0" algn="just">
              <a:buNone/>
            </a:pPr>
            <a:r>
              <a:rPr lang="fr-CA" dirty="0"/>
              <a:t>Il faut augmenter les moyens financiers consacrés aux déterminants de la santé sont, dans tous les pays du monde, ils sont d’une désolante parcimonie, face à ceux dévolus au secteur curatif. </a:t>
            </a:r>
          </a:p>
          <a:p>
            <a:pPr marL="0" indent="0" algn="just">
              <a:buNone/>
            </a:pPr>
            <a:endParaRPr lang="fr-CA" dirty="0"/>
          </a:p>
          <a:p>
            <a:pPr marL="0" indent="0" algn="just">
              <a:buNone/>
            </a:pPr>
            <a:r>
              <a:rPr lang="fr-CA" dirty="0"/>
              <a:t>Or, « le secteur de la santé ne peut, à lui seul, assurer le cadre préalable et futur le plus propice à la santé. </a:t>
            </a:r>
            <a:r>
              <a:rPr lang="fr-CA" b="1" i="1" dirty="0">
                <a:solidFill>
                  <a:srgbClr val="FF0000"/>
                </a:solidFill>
              </a:rPr>
              <a:t>La promotion de la santé exige, en fait, l’action coordonnée de tous les intéressés : Gouvernements, secteur de la santé et autres secteurs sociaux et économiques, organisations non gouvernementales et bénévoles, autorités locales, industries et médias </a:t>
            </a:r>
            <a:r>
              <a:rPr lang="fr-CA" dirty="0"/>
              <a:t>( … ) ».</a:t>
            </a:r>
          </a:p>
        </p:txBody>
      </p:sp>
    </p:spTree>
    <p:extLst>
      <p:ext uri="{BB962C8B-B14F-4D97-AF65-F5344CB8AC3E}">
        <p14:creationId xmlns:p14="http://schemas.microsoft.com/office/powerpoint/2010/main" val="11698496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6E35D99-7C64-433F-8B1E-7382439D3C72}"/>
              </a:ext>
            </a:extLst>
          </p:cNvPr>
          <p:cNvSpPr>
            <a:spLocks noGrp="1"/>
          </p:cNvSpPr>
          <p:nvPr>
            <p:ph type="title"/>
          </p:nvPr>
        </p:nvSpPr>
        <p:spPr/>
        <p:txBody>
          <a:bodyPr/>
          <a:lstStyle/>
          <a:p>
            <a:pPr algn="ctr"/>
            <a:r>
              <a:rPr lang="fr-CA" dirty="0"/>
              <a:t>- </a:t>
            </a:r>
            <a:r>
              <a:rPr lang="fr-CA" b="1" dirty="0"/>
              <a:t>Déterminants de la santé </a:t>
            </a:r>
          </a:p>
        </p:txBody>
      </p:sp>
      <p:sp>
        <p:nvSpPr>
          <p:cNvPr id="3" name="Espace réservé du contenu 2">
            <a:extLst>
              <a:ext uri="{FF2B5EF4-FFF2-40B4-BE49-F238E27FC236}">
                <a16:creationId xmlns:a16="http://schemas.microsoft.com/office/drawing/2014/main" id="{1E5658A9-3EA7-44BF-86C5-BAEBB2D7C002}"/>
              </a:ext>
            </a:extLst>
          </p:cNvPr>
          <p:cNvSpPr>
            <a:spLocks noGrp="1"/>
          </p:cNvSpPr>
          <p:nvPr>
            <p:ph idx="1"/>
          </p:nvPr>
        </p:nvSpPr>
        <p:spPr/>
        <p:txBody>
          <a:bodyPr>
            <a:normAutofit fontScale="92500" lnSpcReduction="20000"/>
          </a:bodyPr>
          <a:lstStyle/>
          <a:p>
            <a:pPr marL="0" indent="0" algn="just">
              <a:buNone/>
            </a:pPr>
            <a:r>
              <a:rPr lang="fr-CA" dirty="0"/>
              <a:t>Un déterminant est un facteur qui exerce une influence sur un phénomène donné.</a:t>
            </a:r>
          </a:p>
          <a:p>
            <a:pPr marL="0" indent="0" algn="just" fontAlgn="base">
              <a:buNone/>
            </a:pPr>
            <a:r>
              <a:rPr lang="fr-CA" dirty="0"/>
              <a:t>Les déterminants de la santé sont les circonstances dans lesquelles les individus naissent, grandissent, vivent, travaillent et vieillissent ainsi que les systèmes mis en place pour faire face à la maladie. </a:t>
            </a:r>
          </a:p>
          <a:p>
            <a:pPr marL="0" indent="0" algn="just" fontAlgn="base">
              <a:buNone/>
            </a:pPr>
            <a:endParaRPr lang="fr-CA" dirty="0"/>
          </a:p>
          <a:p>
            <a:pPr marL="0" indent="0" algn="just" fontAlgn="base">
              <a:buNone/>
            </a:pPr>
            <a:r>
              <a:rPr lang="fr-CA" dirty="0"/>
              <a:t>Ces circonstances qui reflètent des choix politiques, dépendent de la répartition du pouvoir, de l'argent et des ressources à tous les niveaux, mondial, national et local.</a:t>
            </a:r>
          </a:p>
          <a:p>
            <a:pPr marL="0" indent="0" algn="just" fontAlgn="base">
              <a:buNone/>
            </a:pPr>
            <a:endParaRPr lang="fr-CA" dirty="0"/>
          </a:p>
          <a:p>
            <a:pPr marL="0" indent="0" algn="just" fontAlgn="base">
              <a:buNone/>
            </a:pPr>
            <a:r>
              <a:rPr lang="fr-CA" dirty="0"/>
              <a:t>Les déterminants sociaux de la santé sont l'une des principales causes des inégalités en santé, c'est à dire des écarts injustes et importants que l'on enregistre au sein d'un même pays ou entre les différents pays du monde. </a:t>
            </a:r>
          </a:p>
          <a:p>
            <a:pPr marL="0" indent="0">
              <a:buNone/>
            </a:pPr>
            <a:endParaRPr lang="fr-CA" dirty="0"/>
          </a:p>
          <a:p>
            <a:pPr>
              <a:buFontTx/>
              <a:buChar char="-"/>
            </a:pPr>
            <a:endParaRPr lang="fr-CA" dirty="0"/>
          </a:p>
        </p:txBody>
      </p:sp>
    </p:spTree>
    <p:extLst>
      <p:ext uri="{BB962C8B-B14F-4D97-AF65-F5344CB8AC3E}">
        <p14:creationId xmlns:p14="http://schemas.microsoft.com/office/powerpoint/2010/main" val="24929142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522BFFB-92AB-40B4-A093-3EB5DA61EF9E}"/>
              </a:ext>
            </a:extLst>
          </p:cNvPr>
          <p:cNvSpPr>
            <a:spLocks noGrp="1"/>
          </p:cNvSpPr>
          <p:nvPr>
            <p:ph type="title"/>
          </p:nvPr>
        </p:nvSpPr>
        <p:spPr/>
        <p:txBody>
          <a:bodyPr/>
          <a:lstStyle/>
          <a:p>
            <a:pPr algn="ctr"/>
            <a:r>
              <a:rPr lang="fr-CA" dirty="0"/>
              <a:t>Suite </a:t>
            </a:r>
          </a:p>
        </p:txBody>
      </p:sp>
      <p:sp>
        <p:nvSpPr>
          <p:cNvPr id="3" name="Espace réservé du contenu 2">
            <a:extLst>
              <a:ext uri="{FF2B5EF4-FFF2-40B4-BE49-F238E27FC236}">
                <a16:creationId xmlns:a16="http://schemas.microsoft.com/office/drawing/2014/main" id="{BC43190F-CA82-4E4F-B241-39FF37F41CE8}"/>
              </a:ext>
            </a:extLst>
          </p:cNvPr>
          <p:cNvSpPr>
            <a:spLocks noGrp="1"/>
          </p:cNvSpPr>
          <p:nvPr>
            <p:ph idx="1"/>
          </p:nvPr>
        </p:nvSpPr>
        <p:spPr/>
        <p:txBody>
          <a:bodyPr/>
          <a:lstStyle/>
          <a:p>
            <a:pPr marL="0" indent="0" algn="just">
              <a:buNone/>
            </a:pPr>
            <a:r>
              <a:rPr lang="fr-FR" altLang="fr-FR" dirty="0"/>
              <a:t>Il existe des déterminants, extérieurs au système de soins et de santé tels que le travail, l’habitat, l’éducation, les revenus, les conditions de vie…, définissant ainsi une approche intersectorielle de la santé, au-delà du seul rôle du système de soins.</a:t>
            </a:r>
          </a:p>
          <a:p>
            <a:pPr marL="0" indent="0" algn="just">
              <a:buNone/>
            </a:pPr>
            <a:r>
              <a:rPr lang="fr-FR" altLang="fr-FR" dirty="0"/>
              <a:t>Les causes impliquées dans la production des inégalités sociales de santé touchent de très nombreux domaines, dont certains paraissent a priori bien loin du domaine de la santé, comme </a:t>
            </a:r>
            <a:r>
              <a:rPr lang="fr-FR" altLang="fr-FR" b="1" dirty="0"/>
              <a:t>l’éducation</a:t>
            </a:r>
            <a:r>
              <a:rPr lang="fr-FR" altLang="fr-FR" dirty="0"/>
              <a:t>, mais aussi </a:t>
            </a:r>
            <a:r>
              <a:rPr lang="fr-FR" altLang="fr-FR" b="1" dirty="0"/>
              <a:t>l’accès à l’emploi </a:t>
            </a:r>
            <a:r>
              <a:rPr lang="fr-FR" altLang="fr-FR" dirty="0"/>
              <a:t>et les </a:t>
            </a:r>
            <a:r>
              <a:rPr lang="fr-FR" altLang="fr-FR" b="1" dirty="0"/>
              <a:t>conditions de travail</a:t>
            </a:r>
            <a:r>
              <a:rPr lang="fr-FR" altLang="fr-FR" dirty="0"/>
              <a:t>, </a:t>
            </a:r>
            <a:r>
              <a:rPr lang="fr-FR" altLang="fr-FR" b="1" dirty="0"/>
              <a:t>l’âge de la retraite</a:t>
            </a:r>
            <a:r>
              <a:rPr lang="fr-FR" altLang="fr-FR" dirty="0"/>
              <a:t>, la politique du </a:t>
            </a:r>
            <a:r>
              <a:rPr lang="fr-FR" altLang="fr-FR" b="1" dirty="0"/>
              <a:t>logement</a:t>
            </a:r>
            <a:r>
              <a:rPr lang="fr-FR" altLang="fr-FR" dirty="0"/>
              <a:t>, les </a:t>
            </a:r>
            <a:r>
              <a:rPr lang="fr-FR" altLang="fr-FR" b="1" dirty="0"/>
              <a:t>relations sociales</a:t>
            </a:r>
            <a:r>
              <a:rPr lang="fr-FR" altLang="fr-FR" dirty="0"/>
              <a:t>, les politiques redistributives à travers les </a:t>
            </a:r>
            <a:r>
              <a:rPr lang="fr-FR" altLang="fr-FR" b="1" dirty="0"/>
              <a:t>aides financières directes ou indirectes. </a:t>
            </a:r>
          </a:p>
          <a:p>
            <a:endParaRPr lang="fr-CA" dirty="0"/>
          </a:p>
        </p:txBody>
      </p:sp>
    </p:spTree>
    <p:extLst>
      <p:ext uri="{BB962C8B-B14F-4D97-AF65-F5344CB8AC3E}">
        <p14:creationId xmlns:p14="http://schemas.microsoft.com/office/powerpoint/2010/main" val="30252792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68E2A86-3B7E-4E3E-9454-4711BB9861C1}"/>
              </a:ext>
            </a:extLst>
          </p:cNvPr>
          <p:cNvSpPr>
            <a:spLocks noGrp="1"/>
          </p:cNvSpPr>
          <p:nvPr>
            <p:ph type="title"/>
          </p:nvPr>
        </p:nvSpPr>
        <p:spPr/>
        <p:txBody>
          <a:bodyPr/>
          <a:lstStyle/>
          <a:p>
            <a:pPr algn="ctr"/>
            <a:r>
              <a:rPr lang="fr-CA" dirty="0"/>
              <a:t>Suite </a:t>
            </a:r>
          </a:p>
        </p:txBody>
      </p:sp>
      <p:sp>
        <p:nvSpPr>
          <p:cNvPr id="3" name="Espace réservé du contenu 2">
            <a:extLst>
              <a:ext uri="{FF2B5EF4-FFF2-40B4-BE49-F238E27FC236}">
                <a16:creationId xmlns:a16="http://schemas.microsoft.com/office/drawing/2014/main" id="{61142C62-0530-417A-80AF-18B93315707A}"/>
              </a:ext>
            </a:extLst>
          </p:cNvPr>
          <p:cNvSpPr>
            <a:spLocks noGrp="1"/>
          </p:cNvSpPr>
          <p:nvPr>
            <p:ph idx="1"/>
          </p:nvPr>
        </p:nvSpPr>
        <p:spPr/>
        <p:txBody>
          <a:bodyPr>
            <a:normAutofit fontScale="92500" lnSpcReduction="10000"/>
          </a:bodyPr>
          <a:lstStyle/>
          <a:p>
            <a:pPr marL="0" indent="0">
              <a:buNone/>
            </a:pPr>
            <a:r>
              <a:rPr lang="fr-FR" altLang="fr-FR" dirty="0"/>
              <a:t>Ces déterminants sont le </a:t>
            </a:r>
            <a:r>
              <a:rPr lang="fr-FR" altLang="fr-FR" b="1" dirty="0"/>
              <a:t>goulot d’étranglement  de la santé </a:t>
            </a:r>
            <a:r>
              <a:rPr lang="fr-FR" altLang="fr-FR" dirty="0"/>
              <a:t>ce qui les érige en autant de points d’intervention. (axes de promotion de la santé)</a:t>
            </a:r>
          </a:p>
          <a:p>
            <a:pPr marL="0" indent="0">
              <a:buNone/>
            </a:pPr>
            <a:r>
              <a:rPr lang="fr-CA" dirty="0"/>
              <a:t>Quelques exemples de déterminants de la santé</a:t>
            </a:r>
          </a:p>
          <a:p>
            <a:pPr>
              <a:buFontTx/>
              <a:buChar char="-"/>
            </a:pPr>
            <a:r>
              <a:rPr lang="fr-CA" dirty="0"/>
              <a:t>Facteurs sanitaires:  État des connaissances médicales et nutritionnelle</a:t>
            </a:r>
          </a:p>
          <a:p>
            <a:pPr>
              <a:buFontTx/>
              <a:buChar char="-"/>
            </a:pPr>
            <a:r>
              <a:rPr lang="fr-CA" dirty="0"/>
              <a:t>Facteurs géographiques: Richesses naturelles, Climat,</a:t>
            </a:r>
          </a:p>
          <a:p>
            <a:pPr>
              <a:buFontTx/>
              <a:buChar char="-"/>
            </a:pPr>
            <a:r>
              <a:rPr lang="fr-CA" dirty="0"/>
              <a:t>Facteurs politiques: Planification économique et sociale Législation sanitaire, aide international</a:t>
            </a:r>
          </a:p>
          <a:p>
            <a:pPr>
              <a:buFontTx/>
              <a:buChar char="-"/>
            </a:pPr>
            <a:r>
              <a:rPr lang="fr-CA" dirty="0"/>
              <a:t>Facteurs démographiques: Répartition par âge, planification familiale, concentration urbaine, dissémination rurale, migration</a:t>
            </a:r>
          </a:p>
          <a:p>
            <a:pPr>
              <a:buFontTx/>
              <a:buChar char="-"/>
            </a:pPr>
            <a:r>
              <a:rPr lang="fr-CA" dirty="0"/>
              <a:t>Facteurs socio-économiques: Habitat, Aménagement du territoire, Modes de vie, Situation de l’emploi…</a:t>
            </a:r>
          </a:p>
          <a:p>
            <a:endParaRPr lang="fr-CA" dirty="0"/>
          </a:p>
        </p:txBody>
      </p:sp>
    </p:spTree>
    <p:extLst>
      <p:ext uri="{BB962C8B-B14F-4D97-AF65-F5344CB8AC3E}">
        <p14:creationId xmlns:p14="http://schemas.microsoft.com/office/powerpoint/2010/main" val="27920096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D24C9E2-0250-4CC4-8492-B1ADE8A5CE59}"/>
              </a:ext>
            </a:extLst>
          </p:cNvPr>
          <p:cNvSpPr>
            <a:spLocks noGrp="1"/>
          </p:cNvSpPr>
          <p:nvPr>
            <p:ph type="title"/>
          </p:nvPr>
        </p:nvSpPr>
        <p:spPr/>
        <p:txBody>
          <a:bodyPr/>
          <a:lstStyle/>
          <a:p>
            <a:pPr algn="ctr"/>
            <a:r>
              <a:rPr lang="fr-CA" dirty="0"/>
              <a:t>Suite </a:t>
            </a:r>
          </a:p>
        </p:txBody>
      </p:sp>
      <p:sp>
        <p:nvSpPr>
          <p:cNvPr id="3" name="Espace réservé du contenu 2">
            <a:extLst>
              <a:ext uri="{FF2B5EF4-FFF2-40B4-BE49-F238E27FC236}">
                <a16:creationId xmlns:a16="http://schemas.microsoft.com/office/drawing/2014/main" id="{0154D22B-BD64-4896-95AE-C823E563A020}"/>
              </a:ext>
            </a:extLst>
          </p:cNvPr>
          <p:cNvSpPr>
            <a:spLocks noGrp="1"/>
          </p:cNvSpPr>
          <p:nvPr>
            <p:ph idx="1"/>
          </p:nvPr>
        </p:nvSpPr>
        <p:spPr/>
        <p:txBody>
          <a:bodyPr/>
          <a:lstStyle/>
          <a:p>
            <a:pPr marL="0" indent="0">
              <a:buNone/>
            </a:pPr>
            <a:r>
              <a:rPr lang="fr-CA" dirty="0"/>
              <a:t>- Facteurs psychoculturels:  Scolarisation, mentalité des populations devant les problèmes sanitaires, coutumes, croyances et traditions.</a:t>
            </a:r>
          </a:p>
          <a:p>
            <a:pPr marL="0" indent="0">
              <a:buNone/>
            </a:pPr>
            <a:endParaRPr lang="fr-CA" dirty="0"/>
          </a:p>
          <a:p>
            <a:pPr marL="0" indent="0">
              <a:buNone/>
            </a:pPr>
            <a:r>
              <a:rPr lang="fr-CA" dirty="0"/>
              <a:t>Tous ces déterminants doivent être pris en compte  dans la Promotion, la Protection et Récupération de la santé physique, </a:t>
            </a:r>
            <a:r>
              <a:rPr lang="fr-CA" b="1" dirty="0"/>
              <a:t>mentale</a:t>
            </a:r>
            <a:r>
              <a:rPr lang="fr-CA" dirty="0"/>
              <a:t> et </a:t>
            </a:r>
            <a:r>
              <a:rPr lang="fr-CA" b="1" dirty="0"/>
              <a:t>sociale</a:t>
            </a:r>
            <a:r>
              <a:rPr lang="fr-CA" dirty="0"/>
              <a:t>.</a:t>
            </a:r>
          </a:p>
        </p:txBody>
      </p:sp>
    </p:spTree>
    <p:extLst>
      <p:ext uri="{BB962C8B-B14F-4D97-AF65-F5344CB8AC3E}">
        <p14:creationId xmlns:p14="http://schemas.microsoft.com/office/powerpoint/2010/main" val="2695103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2A8C537-5791-40F6-BC04-26104FD49CFB}"/>
              </a:ext>
            </a:extLst>
          </p:cNvPr>
          <p:cNvSpPr>
            <a:spLocks noGrp="1"/>
          </p:cNvSpPr>
          <p:nvPr>
            <p:ph type="title"/>
          </p:nvPr>
        </p:nvSpPr>
        <p:spPr/>
        <p:txBody>
          <a:bodyPr/>
          <a:lstStyle/>
          <a:p>
            <a:r>
              <a:rPr lang="fr-CA" b="1" dirty="0"/>
              <a:t>Qu’est-ce que la promotion de la santé </a:t>
            </a:r>
          </a:p>
        </p:txBody>
      </p:sp>
      <p:sp>
        <p:nvSpPr>
          <p:cNvPr id="3" name="Espace réservé du contenu 2">
            <a:extLst>
              <a:ext uri="{FF2B5EF4-FFF2-40B4-BE49-F238E27FC236}">
                <a16:creationId xmlns:a16="http://schemas.microsoft.com/office/drawing/2014/main" id="{6A28CDAD-60AE-4C6D-B98A-FB82BD4CB80B}"/>
              </a:ext>
            </a:extLst>
          </p:cNvPr>
          <p:cNvSpPr>
            <a:spLocks noGrp="1"/>
          </p:cNvSpPr>
          <p:nvPr>
            <p:ph idx="1"/>
          </p:nvPr>
        </p:nvSpPr>
        <p:spPr/>
        <p:txBody>
          <a:bodyPr>
            <a:normAutofit lnSpcReduction="10000"/>
          </a:bodyPr>
          <a:lstStyle/>
          <a:p>
            <a:pPr marL="0" indent="0" algn="just">
              <a:buNone/>
            </a:pPr>
            <a:r>
              <a:rPr lang="fr-CA" b="1" dirty="0"/>
              <a:t>C’est un processus qui confère aux personnes et aux communautés la capacité d’améliorer leur santé et d’accroître leur contrôle sur les déterminants de la santé </a:t>
            </a:r>
            <a:r>
              <a:rPr lang="fr-CA" dirty="0"/>
              <a:t>( Charte d’Ottawa,1986)</a:t>
            </a:r>
          </a:p>
          <a:p>
            <a:pPr marL="0" indent="0" algn="just">
              <a:buNone/>
            </a:pPr>
            <a:r>
              <a:rPr lang="fr-CA" dirty="0"/>
              <a:t>La promotion de la santé permet aux communautés d’améliorer la maîtrise de leur propre santé. </a:t>
            </a:r>
          </a:p>
          <a:p>
            <a:pPr marL="0" indent="0" algn="just">
              <a:buNone/>
            </a:pPr>
            <a:r>
              <a:rPr lang="fr-CA" dirty="0"/>
              <a:t>Elle couvre une vaste gamme d’interventions sociales et environnementales conçues pour favoriser et protéger la santé et la qualité de vie au niveau individuel en luttant contre les principales causes de la mauvaise santé, notamment par la prévention, et en ne s’intéressant pas seulement au traitement et à la guérison.</a:t>
            </a:r>
          </a:p>
          <a:p>
            <a:pPr marL="0" indent="0" algn="just">
              <a:buNone/>
            </a:pPr>
            <a:r>
              <a:rPr lang="fr-CA" dirty="0"/>
              <a:t>La promotion de la santé comporte 3 éléments essentiels:</a:t>
            </a:r>
          </a:p>
        </p:txBody>
      </p:sp>
    </p:spTree>
    <p:extLst>
      <p:ext uri="{BB962C8B-B14F-4D97-AF65-F5344CB8AC3E}">
        <p14:creationId xmlns:p14="http://schemas.microsoft.com/office/powerpoint/2010/main" val="3902033859"/>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27056</TotalTime>
  <Words>3632</Words>
  <Application>Microsoft Office PowerPoint</Application>
  <PresentationFormat>Grand écran</PresentationFormat>
  <Paragraphs>210</Paragraphs>
  <Slides>41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41</vt:i4>
      </vt:variant>
    </vt:vector>
  </HeadingPairs>
  <TitlesOfParts>
    <vt:vector size="45" baseType="lpstr">
      <vt:lpstr>Arial</vt:lpstr>
      <vt:lpstr>Calibri</vt:lpstr>
      <vt:lpstr>Calibri Light</vt:lpstr>
      <vt:lpstr>Thème Office</vt:lpstr>
      <vt:lpstr>Promotion de la santé et Dd</vt:lpstr>
      <vt:lpstr>Introduction </vt:lpstr>
      <vt:lpstr>Définitions des concepts </vt:lpstr>
      <vt:lpstr>         -Le développement durable </vt:lpstr>
      <vt:lpstr>- Déterminants de la santé </vt:lpstr>
      <vt:lpstr>Suite </vt:lpstr>
      <vt:lpstr>Suite </vt:lpstr>
      <vt:lpstr>Suite </vt:lpstr>
      <vt:lpstr>Qu’est-ce que la promotion de la santé </vt:lpstr>
      <vt:lpstr>1. Une bonne gouvernance </vt:lpstr>
      <vt:lpstr>2. Des connaissances </vt:lpstr>
      <vt:lpstr>3. Des villes saines</vt:lpstr>
      <vt:lpstr>Les grandes conférences sur la promotion de la santé </vt:lpstr>
      <vt:lpstr>Suite </vt:lpstr>
      <vt:lpstr>Neuvième Conférence mondiale sur la promotion de la santé 2016 </vt:lpstr>
      <vt:lpstr>Objectifs de la conférence </vt:lpstr>
      <vt:lpstr>Pourquoi cette conférence est-elle importante?</vt:lpstr>
      <vt:lpstr>Les stratégies en promotion de la santé </vt:lpstr>
      <vt:lpstr>1- conférer des moyens (empower)</vt:lpstr>
      <vt:lpstr>A- Approche communautaire :  </vt:lpstr>
      <vt:lpstr>Les intérêts </vt:lpstr>
      <vt:lpstr>Empowerment collectif </vt:lpstr>
      <vt:lpstr>B-approche individuelle</vt:lpstr>
      <vt:lpstr>Moyens…</vt:lpstr>
      <vt:lpstr>2- servir de médiateur (mediate)</vt:lpstr>
      <vt:lpstr>Définition </vt:lpstr>
      <vt:lpstr>Médiation et promotion de la santé</vt:lpstr>
      <vt:lpstr>Suite </vt:lpstr>
      <vt:lpstr>Suite </vt:lpstr>
      <vt:lpstr>Suite </vt:lpstr>
      <vt:lpstr>3-Le plaidoyer  </vt:lpstr>
      <vt:lpstr>Définition </vt:lpstr>
      <vt:lpstr>Suite </vt:lpstr>
      <vt:lpstr>Rôle du plaidoyer en santé </vt:lpstr>
      <vt:lpstr>Encadrer les enjeux </vt:lpstr>
      <vt:lpstr>Travailler en collaboration et nouer des alliances </vt:lpstr>
      <vt:lpstr>Recueillir et diffuser des données</vt:lpstr>
      <vt:lpstr>Se servir du système judiciaire </vt:lpstr>
      <vt:lpstr>Conclusion partielle </vt:lpstr>
      <vt:lpstr>Conclusion générale  </vt:lpstr>
      <vt:lpstr>Conclusion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Promotion de la santé et Dd</dc:title>
  <dc:creator>Mamadou Saliou Mbengue</dc:creator>
  <cp:lastModifiedBy>Mamadou Saliou Mbengue</cp:lastModifiedBy>
  <cp:revision>61</cp:revision>
  <dcterms:created xsi:type="dcterms:W3CDTF">2018-04-27T12:00:29Z</dcterms:created>
  <dcterms:modified xsi:type="dcterms:W3CDTF">2020-05-20T16:21:53Z</dcterms:modified>
</cp:coreProperties>
</file>