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B93D9A9E-393C-4DAB-B98F-11A8362B6B68}"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4287267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3D9A9E-393C-4DAB-B98F-11A8362B6B68}"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2665902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3D9A9E-393C-4DAB-B98F-11A8362B6B68}"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312141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3D9A9E-393C-4DAB-B98F-11A8362B6B68}"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844421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B93D9A9E-393C-4DAB-B98F-11A8362B6B68}"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98274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93D9A9E-393C-4DAB-B98F-11A8362B6B68}"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75109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93D9A9E-393C-4DAB-B98F-11A8362B6B68}" type="datetimeFigureOut">
              <a:rPr lang="fr-FR" smtClean="0"/>
              <a:t>18/05/2020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1607182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93D9A9E-393C-4DAB-B98F-11A8362B6B68}" type="datetimeFigureOut">
              <a:rPr lang="fr-FR" smtClean="0"/>
              <a:t>18/05/2020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278705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3D9A9E-393C-4DAB-B98F-11A8362B6B68}" type="datetimeFigureOut">
              <a:rPr lang="fr-FR" smtClean="0"/>
              <a:t>18/05/2020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3724358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B93D9A9E-393C-4DAB-B98F-11A8362B6B68}"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309600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B93D9A9E-393C-4DAB-B98F-11A8362B6B68}"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B31DB85-AB03-457C-A42D-C8FC3F724514}" type="slidenum">
              <a:rPr lang="fr-FR" smtClean="0"/>
              <a:t>‹N°›</a:t>
            </a:fld>
            <a:endParaRPr lang="fr-FR"/>
          </a:p>
        </p:txBody>
      </p:sp>
    </p:spTree>
    <p:extLst>
      <p:ext uri="{BB962C8B-B14F-4D97-AF65-F5344CB8AC3E}">
        <p14:creationId xmlns:p14="http://schemas.microsoft.com/office/powerpoint/2010/main" val="236939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D9A9E-393C-4DAB-B98F-11A8362B6B68}" type="datetimeFigureOut">
              <a:rPr lang="fr-FR" smtClean="0"/>
              <a:t>18/05/2020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1DB85-AB03-457C-A42D-C8FC3F724514}" type="slidenum">
              <a:rPr lang="fr-FR" smtClean="0"/>
              <a:t>‹N°›</a:t>
            </a:fld>
            <a:endParaRPr lang="fr-FR"/>
          </a:p>
        </p:txBody>
      </p:sp>
    </p:spTree>
    <p:extLst>
      <p:ext uri="{BB962C8B-B14F-4D97-AF65-F5344CB8AC3E}">
        <p14:creationId xmlns:p14="http://schemas.microsoft.com/office/powerpoint/2010/main" val="3184994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96008" y="2204863"/>
            <a:ext cx="8892480" cy="1012329"/>
          </a:xfrm>
          <a:solidFill>
            <a:schemeClr val="accent6">
              <a:lumMod val="60000"/>
              <a:lumOff val="40000"/>
            </a:schemeClr>
          </a:solidFill>
        </p:spPr>
        <p:style>
          <a:lnRef idx="1">
            <a:schemeClr val="dk1"/>
          </a:lnRef>
          <a:fillRef idx="2">
            <a:schemeClr val="dk1"/>
          </a:fillRef>
          <a:effectRef idx="1">
            <a:schemeClr val="dk1"/>
          </a:effectRef>
          <a:fontRef idx="minor">
            <a:schemeClr val="dk1"/>
          </a:fontRef>
        </p:style>
        <p:txBody>
          <a:bodyPr>
            <a:noAutofit/>
          </a:bodyPr>
          <a:lstStyle/>
          <a:p>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a:latin typeface="Calibri" pitchFamily="34" charset="0"/>
                <a:cs typeface="Times New Roman" pitchFamily="18" charset="0"/>
              </a:rPr>
              <a:t/>
            </a:r>
            <a:br>
              <a:rPr lang="fr-FR" sz="2400" b="1" dirty="0">
                <a:latin typeface="Calibri" pitchFamily="34" charset="0"/>
                <a:cs typeface="Times New Roman" pitchFamily="18" charset="0"/>
              </a:rPr>
            </a:br>
            <a:r>
              <a:rPr lang="fr-FR" sz="2400" b="1" dirty="0">
                <a:latin typeface="Calibri" pitchFamily="34" charset="0"/>
                <a:cs typeface="Times New Roman" pitchFamily="18" charset="0"/>
              </a:rPr>
              <a:t>AMENAGEMENT DURABLE DU TERRITOIRE </a:t>
            </a:r>
            <a:r>
              <a:rPr lang="fr-FR" sz="2400" b="1" dirty="0" smtClean="0">
                <a:latin typeface="Calibri" pitchFamily="34" charset="0"/>
                <a:cs typeface="Times New Roman" pitchFamily="18" charset="0"/>
              </a:rPr>
              <a:t/>
            </a:r>
            <a:br>
              <a:rPr lang="fr-FR" sz="2400" b="1" dirty="0" smtClean="0">
                <a:latin typeface="Calibri" pitchFamily="34" charset="0"/>
                <a:cs typeface="Times New Roman" pitchFamily="18" charset="0"/>
              </a:rPr>
            </a:br>
            <a:r>
              <a:rPr lang="fr-FR" sz="2400" b="1" smtClean="0">
                <a:latin typeface="Calibri" pitchFamily="34" charset="0"/>
                <a:cs typeface="Times New Roman" pitchFamily="18" charset="0"/>
              </a:rPr>
              <a:t>ChapitreVI </a:t>
            </a:r>
            <a:r>
              <a:rPr lang="fr-FR" sz="2400" b="1" dirty="0" smtClean="0">
                <a:latin typeface="Calibri" pitchFamily="34" charset="0"/>
                <a:cs typeface="Times New Roman" pitchFamily="18" charset="0"/>
              </a:rPr>
              <a:t>Les SIG et Aménagement du territoire </a:t>
            </a:r>
            <a:endParaRPr lang="fr-FR" sz="2400" dirty="0">
              <a:latin typeface="Calibri" pitchFamily="34" charset="0"/>
              <a:cs typeface="Times New Roman" pitchFamily="18" charset="0"/>
            </a:endParaRPr>
          </a:p>
        </p:txBody>
      </p:sp>
      <p:sp>
        <p:nvSpPr>
          <p:cNvPr id="3" name="Sous-titre 2"/>
          <p:cNvSpPr>
            <a:spLocks noGrp="1"/>
          </p:cNvSpPr>
          <p:nvPr>
            <p:ph type="subTitle" idx="1"/>
          </p:nvPr>
        </p:nvSpPr>
        <p:spPr>
          <a:xfrm>
            <a:off x="6928048" y="3968520"/>
            <a:ext cx="3664496" cy="828632"/>
          </a:xfrm>
        </p:spPr>
        <p:style>
          <a:lnRef idx="1">
            <a:schemeClr val="accent4"/>
          </a:lnRef>
          <a:fillRef idx="2">
            <a:schemeClr val="accent4"/>
          </a:fillRef>
          <a:effectRef idx="1">
            <a:schemeClr val="accent4"/>
          </a:effectRef>
          <a:fontRef idx="minor">
            <a:schemeClr val="dk1"/>
          </a:fontRef>
        </p:style>
        <p:txBody>
          <a:bodyPr>
            <a:noAutofit/>
          </a:bodyPr>
          <a:lstStyle/>
          <a:p>
            <a:pPr marL="342900" indent="-342900">
              <a:lnSpc>
                <a:spcPct val="120000"/>
              </a:lnSpc>
              <a:buClr>
                <a:schemeClr val="hlink"/>
              </a:buClr>
              <a:buSzPct val="80000"/>
              <a:defRPr/>
            </a:pPr>
            <a:endParaRPr lang="fr-FR" sz="2000" dirty="0">
              <a:solidFill>
                <a:schemeClr val="tx1"/>
              </a:solidFill>
              <a:latin typeface="Calibri" panose="020F0502020204030204" pitchFamily="34" charset="0"/>
            </a:endParaRPr>
          </a:p>
          <a:p>
            <a:pPr marL="342900" indent="-342900">
              <a:lnSpc>
                <a:spcPct val="120000"/>
              </a:lnSpc>
              <a:buClr>
                <a:schemeClr val="hlink"/>
              </a:buClr>
              <a:buSzPct val="80000"/>
              <a:defRPr/>
            </a:pPr>
            <a:r>
              <a:rPr lang="fr-FR" sz="2000" b="1" dirty="0">
                <a:solidFill>
                  <a:schemeClr val="tx1"/>
                </a:solidFill>
                <a:latin typeface="Calibri" panose="020F0502020204030204" pitchFamily="34" charset="0"/>
              </a:rPr>
              <a:t>Dr AMINATA NDOUR DIA</a:t>
            </a:r>
          </a:p>
          <a:p>
            <a:pPr marL="342900" indent="-342900">
              <a:lnSpc>
                <a:spcPct val="120000"/>
              </a:lnSpc>
              <a:buClr>
                <a:schemeClr val="hlink"/>
              </a:buClr>
              <a:buSzPct val="80000"/>
              <a:defRPr/>
            </a:pPr>
            <a:r>
              <a:rPr lang="fr-FR" sz="1400" b="1" dirty="0">
                <a:solidFill>
                  <a:schemeClr val="tx1"/>
                </a:solidFill>
              </a:rPr>
              <a:t>Spécialiste en Aménagement du territoire; géographie des ressources énergétiques</a:t>
            </a:r>
          </a:p>
          <a:p>
            <a:pPr marL="342900" indent="-342900">
              <a:lnSpc>
                <a:spcPct val="120000"/>
              </a:lnSpc>
              <a:buClr>
                <a:schemeClr val="hlink"/>
              </a:buClr>
              <a:buSzPct val="80000"/>
              <a:defRPr/>
            </a:pPr>
            <a:endParaRPr lang="fr-FR" sz="1400" b="1" dirty="0">
              <a:solidFill>
                <a:schemeClr val="tx1"/>
              </a:solidFill>
              <a:latin typeface="Calibri" panose="020F0502020204030204" pitchFamily="34" charset="0"/>
            </a:endParaRPr>
          </a:p>
          <a:p>
            <a:pPr marL="342900" indent="-342900" algn="l">
              <a:lnSpc>
                <a:spcPct val="120000"/>
              </a:lnSpc>
              <a:buClr>
                <a:schemeClr val="hlink"/>
              </a:buClr>
              <a:buSzPct val="80000"/>
              <a:defRPr/>
            </a:pPr>
            <a:endParaRPr lang="fr-FR" sz="3200" b="1" dirty="0">
              <a:latin typeface="Calibri" panose="020F0502020204030204" pitchFamily="34" charset="0"/>
            </a:endParaRPr>
          </a:p>
          <a:p>
            <a:pPr marL="342900" indent="-342900">
              <a:lnSpc>
                <a:spcPct val="120000"/>
              </a:lnSpc>
              <a:buClr>
                <a:schemeClr val="hlink"/>
              </a:buClr>
              <a:buSzPct val="80000"/>
              <a:defRPr/>
            </a:pPr>
            <a:endParaRPr lang="fr-FR" sz="2000" b="1" dirty="0">
              <a:latin typeface="Calibri" panose="020F0502020204030204" pitchFamily="34" charset="0"/>
            </a:endParaRPr>
          </a:p>
        </p:txBody>
      </p:sp>
      <p:sp>
        <p:nvSpPr>
          <p:cNvPr id="6" name="ZoneTexte 5"/>
          <p:cNvSpPr txBox="1"/>
          <p:nvPr/>
        </p:nvSpPr>
        <p:spPr>
          <a:xfrm>
            <a:off x="7176120" y="6215082"/>
            <a:ext cx="3168352" cy="369332"/>
          </a:xfrm>
          <a:prstGeom prst="rect">
            <a:avLst/>
          </a:prstGeom>
          <a:noFill/>
        </p:spPr>
        <p:txBody>
          <a:bodyPr wrap="square" rtlCol="0">
            <a:spAutoFit/>
          </a:bodyPr>
          <a:lstStyle/>
          <a:p>
            <a:pPr algn="r"/>
            <a:r>
              <a:rPr lang="fr-FR" b="1" dirty="0">
                <a:solidFill>
                  <a:srgbClr val="0070C0"/>
                </a:solidFill>
              </a:rPr>
              <a:t>mai 2020</a:t>
            </a:r>
          </a:p>
        </p:txBody>
      </p:sp>
      <p:sp>
        <p:nvSpPr>
          <p:cNvPr id="8" name="Rectangle 7"/>
          <p:cNvSpPr/>
          <p:nvPr/>
        </p:nvSpPr>
        <p:spPr>
          <a:xfrm>
            <a:off x="3756248" y="44624"/>
            <a:ext cx="4572000" cy="677108"/>
          </a:xfrm>
          <a:prstGeom prst="rect">
            <a:avLst/>
          </a:prstGeom>
        </p:spPr>
        <p:txBody>
          <a:bodyPr>
            <a:spAutoFit/>
          </a:bodyPr>
          <a:lstStyle/>
          <a:p>
            <a:pPr algn="ctr"/>
            <a:r>
              <a:rPr lang="fr-FR" sz="1000" b="1" cap="small" dirty="0"/>
              <a:t>UNIVERSITE ALIOUNE  DIOP DE BAMBEY</a:t>
            </a:r>
            <a:endParaRPr lang="fr-FR" sz="1000" dirty="0"/>
          </a:p>
          <a:p>
            <a:pPr algn="ctr"/>
            <a:r>
              <a:rPr lang="fr-FR" sz="1000" b="1" i="1" dirty="0"/>
              <a:t> « L’excellence est ma constance, l’éthique ma vertu »</a:t>
            </a:r>
          </a:p>
          <a:p>
            <a:pPr algn="ctr"/>
            <a:r>
              <a:rPr lang="fr-FR" b="1" i="1" dirty="0"/>
              <a:t> </a:t>
            </a:r>
            <a:endParaRPr lang="fr-FR" dirty="0"/>
          </a:p>
        </p:txBody>
      </p:sp>
      <p:pic>
        <p:nvPicPr>
          <p:cNvPr id="6149" name="Image 3" descr="C:\Users\universite bambey\Downloads\Logouad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3880" y="476673"/>
            <a:ext cx="1800233" cy="1513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C:\Users\Imma\AppData\Local\Temp\Carte situation.jpg"/>
          <p:cNvPicPr>
            <a:picLocks noChangeAspect="1" noChangeArrowheads="1"/>
          </p:cNvPicPr>
          <p:nvPr/>
        </p:nvPicPr>
        <p:blipFill>
          <a:blip r:embed="rId3" cstate="print"/>
          <a:srcRect/>
          <a:stretch>
            <a:fillRect/>
          </a:stretch>
        </p:blipFill>
        <p:spPr bwMode="auto">
          <a:xfrm>
            <a:off x="1581087" y="3217192"/>
            <a:ext cx="4923601" cy="3190929"/>
          </a:xfrm>
          <a:prstGeom prst="rect">
            <a:avLst/>
          </a:prstGeom>
          <a:noFill/>
          <a:ln w="28575">
            <a:solidFill>
              <a:srgbClr val="00B05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4870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421830"/>
            <a:ext cx="8229600" cy="918939"/>
          </a:xfrm>
        </p:spPr>
        <p:txBody>
          <a:bodyPr/>
          <a:lstStyle/>
          <a:p>
            <a:pPr algn="ctr"/>
            <a:r>
              <a:rPr lang="fr-FR" b="1" dirty="0" smtClean="0">
                <a:solidFill>
                  <a:srgbClr val="107A2C"/>
                </a:solidFill>
                <a:latin typeface="Calibri" pitchFamily="34" charset="0"/>
              </a:rPr>
              <a:t>Application </a:t>
            </a:r>
            <a:r>
              <a:rPr lang="fr-FR" b="1" dirty="0">
                <a:solidFill>
                  <a:srgbClr val="107A2C"/>
                </a:solidFill>
                <a:latin typeface="Calibri" pitchFamily="34" charset="0"/>
              </a:rPr>
              <a:t>des SIG</a:t>
            </a:r>
            <a:endParaRPr lang="fr-FR" dirty="0"/>
          </a:p>
        </p:txBody>
      </p:sp>
      <p:sp>
        <p:nvSpPr>
          <p:cNvPr id="3" name="Espace réservé du contenu 2"/>
          <p:cNvSpPr>
            <a:spLocks noGrp="1"/>
          </p:cNvSpPr>
          <p:nvPr>
            <p:ph idx="1"/>
          </p:nvPr>
        </p:nvSpPr>
        <p:spPr>
          <a:xfrm>
            <a:off x="1909192" y="1706588"/>
            <a:ext cx="8435280" cy="4530725"/>
          </a:xfrm>
        </p:spPr>
        <p:txBody>
          <a:bodyPr/>
          <a:lstStyle/>
          <a:p>
            <a:pPr marL="0" indent="0">
              <a:buNone/>
            </a:pPr>
            <a:r>
              <a:rPr lang="fr-FR" sz="2400" dirty="0">
                <a:latin typeface="Arial Narrow" panose="020B0606020202030204" pitchFamily="34" charset="0"/>
              </a:rPr>
              <a:t>Les SIG S'appliquent plus dans les domaines suivantes:</a:t>
            </a:r>
          </a:p>
          <a:p>
            <a:pPr>
              <a:buFont typeface="Wingdings" panose="05000000000000000000" pitchFamily="2" charset="2"/>
              <a:buChar char="q"/>
            </a:pPr>
            <a:r>
              <a:rPr lang="fr-FR" sz="2400" b="1" dirty="0">
                <a:latin typeface="Arial Narrow" panose="020B0606020202030204" pitchFamily="34" charset="0"/>
              </a:rPr>
              <a:t>gestion l’espace</a:t>
            </a:r>
            <a:r>
              <a:rPr lang="fr-FR" sz="2400" dirty="0">
                <a:latin typeface="Arial Narrow" panose="020B0606020202030204" pitchFamily="34" charset="0"/>
              </a:rPr>
              <a:t>( </a:t>
            </a:r>
            <a:r>
              <a:rPr lang="fr-FR" sz="2400" b="1" dirty="0">
                <a:latin typeface="Arial Narrow" panose="020B0606020202030204" pitchFamily="34" charset="0"/>
              </a:rPr>
              <a:t>Les Agences Urbaines </a:t>
            </a:r>
            <a:r>
              <a:rPr lang="fr-FR" sz="2400" dirty="0">
                <a:latin typeface="Arial Narrow" panose="020B0606020202030204" pitchFamily="34" charset="0"/>
              </a:rPr>
              <a:t>remplissent les principales tâches d’un SIG (information, production et décision). On distingue ainsi, </a:t>
            </a:r>
          </a:p>
          <a:p>
            <a:pPr>
              <a:buFont typeface="Wingdings" panose="05000000000000000000" pitchFamily="2" charset="2"/>
              <a:buChar char="q"/>
            </a:pPr>
            <a:r>
              <a:rPr lang="fr-FR" sz="2400" b="1" dirty="0">
                <a:latin typeface="Arial Narrow" panose="020B0606020202030204" pitchFamily="34" charset="0"/>
              </a:rPr>
              <a:t>La gestion urbaine</a:t>
            </a:r>
          </a:p>
          <a:p>
            <a:pPr>
              <a:buFont typeface="Wingdings" panose="05000000000000000000" pitchFamily="2" charset="2"/>
              <a:buChar char="q"/>
            </a:pPr>
            <a:r>
              <a:rPr lang="fr-FR" sz="2400" b="1" dirty="0">
                <a:latin typeface="Arial Narrow" panose="020B0606020202030204" pitchFamily="34" charset="0"/>
              </a:rPr>
              <a:t>Les gestions du patrimoine foncier</a:t>
            </a:r>
          </a:p>
          <a:p>
            <a:pPr>
              <a:buFont typeface="Wingdings" panose="05000000000000000000" pitchFamily="2" charset="2"/>
              <a:buChar char="q"/>
            </a:pPr>
            <a:r>
              <a:rPr lang="fr-FR" sz="2400" b="1" dirty="0">
                <a:latin typeface="Arial Narrow" panose="020B0606020202030204" pitchFamily="34" charset="0"/>
              </a:rPr>
              <a:t>Gestions des activités</a:t>
            </a:r>
          </a:p>
          <a:p>
            <a:pPr>
              <a:buFont typeface="Wingdings" panose="05000000000000000000" pitchFamily="2" charset="2"/>
              <a:buChar char="q"/>
            </a:pPr>
            <a:r>
              <a:rPr lang="fr-FR" sz="2400" b="1" dirty="0">
                <a:latin typeface="Arial Narrow" panose="020B0606020202030204" pitchFamily="34" charset="0"/>
              </a:rPr>
              <a:t>La gestion de l énergie</a:t>
            </a:r>
          </a:p>
          <a:p>
            <a:pPr>
              <a:buFont typeface="Wingdings" panose="05000000000000000000" pitchFamily="2" charset="2"/>
              <a:buChar char="q"/>
            </a:pPr>
            <a:r>
              <a:rPr lang="fr-FR" sz="2400" b="1" dirty="0">
                <a:latin typeface="Arial Narrow" panose="020B0606020202030204" pitchFamily="34" charset="0"/>
              </a:rPr>
              <a:t>Gestion des services de base (transport , santé, éducation</a:t>
            </a:r>
          </a:p>
          <a:p>
            <a:pPr>
              <a:buFont typeface="Wingdings" panose="05000000000000000000" pitchFamily="2" charset="2"/>
              <a:buChar char="q"/>
            </a:pPr>
            <a:r>
              <a:rPr lang="fr-FR" sz="2400" b="1" dirty="0">
                <a:latin typeface="Arial Narrow" panose="020B0606020202030204" pitchFamily="34" charset="0"/>
              </a:rPr>
              <a:t>La gestion des interaction entre différentes secteurs d’activités….</a:t>
            </a:r>
          </a:p>
          <a:p>
            <a:endParaRPr lang="fr-FR" sz="3200" dirty="0">
              <a:latin typeface="Arial Narrow" panose="020B0606020202030204" pitchFamily="34" charset="0"/>
            </a:endParaRPr>
          </a:p>
        </p:txBody>
      </p:sp>
    </p:spTree>
    <p:extLst>
      <p:ext uri="{BB962C8B-B14F-4D97-AF65-F5344CB8AC3E}">
        <p14:creationId xmlns:p14="http://schemas.microsoft.com/office/powerpoint/2010/main" val="2164612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07A2C"/>
                </a:solidFill>
                <a:latin typeface="Calibri" pitchFamily="34" charset="0"/>
              </a:rPr>
              <a:t> </a:t>
            </a:r>
            <a:r>
              <a:rPr lang="fr-FR" b="1" dirty="0" smtClean="0">
                <a:solidFill>
                  <a:srgbClr val="107A2C"/>
                </a:solidFill>
                <a:latin typeface="Calibri" pitchFamily="34" charset="0"/>
              </a:rPr>
              <a:t>        Application </a:t>
            </a:r>
            <a:r>
              <a:rPr lang="fr-FR" b="1" dirty="0">
                <a:solidFill>
                  <a:srgbClr val="107A2C"/>
                </a:solidFill>
                <a:latin typeface="Calibri" pitchFamily="34" charset="0"/>
              </a:rPr>
              <a:t>des SIG</a:t>
            </a:r>
            <a:endParaRPr lang="fr-FR" dirty="0"/>
          </a:p>
        </p:txBody>
      </p:sp>
      <p:sp>
        <p:nvSpPr>
          <p:cNvPr id="3" name="Espace réservé du contenu 2"/>
          <p:cNvSpPr>
            <a:spLocks noGrp="1"/>
          </p:cNvSpPr>
          <p:nvPr>
            <p:ph idx="1"/>
          </p:nvPr>
        </p:nvSpPr>
        <p:spPr>
          <a:xfrm>
            <a:off x="2063552" y="1916833"/>
            <a:ext cx="8229600" cy="4530725"/>
          </a:xfrm>
        </p:spPr>
        <p:txBody>
          <a:bodyPr/>
          <a:lstStyle/>
          <a:p>
            <a:pPr marL="0" indent="0">
              <a:buNone/>
            </a:pPr>
            <a:r>
              <a:rPr lang="fr-FR" b="1" dirty="0" smtClean="0">
                <a:latin typeface="Arial Narrow" panose="020B0606020202030204" pitchFamily="34" charset="0"/>
              </a:rPr>
              <a:t>Dans le domaine de la recherche</a:t>
            </a:r>
          </a:p>
          <a:p>
            <a:r>
              <a:rPr lang="fr-FR" dirty="0">
                <a:latin typeface="Arial Narrow" panose="020B0606020202030204" pitchFamily="34" charset="0"/>
              </a:rPr>
              <a:t>Environnement</a:t>
            </a:r>
          </a:p>
          <a:p>
            <a:r>
              <a:rPr lang="fr-FR" dirty="0">
                <a:latin typeface="Arial Narrow" panose="020B0606020202030204" pitchFamily="34" charset="0"/>
              </a:rPr>
              <a:t>Météorologie</a:t>
            </a:r>
          </a:p>
          <a:p>
            <a:r>
              <a:rPr lang="fr-FR" dirty="0">
                <a:latin typeface="Arial Narrow" panose="020B0606020202030204" pitchFamily="34" charset="0"/>
              </a:rPr>
              <a:t>Océanographie</a:t>
            </a:r>
          </a:p>
          <a:p>
            <a:r>
              <a:rPr lang="fr-FR" dirty="0">
                <a:latin typeface="Arial Narrow" panose="020B0606020202030204" pitchFamily="34" charset="0"/>
              </a:rPr>
              <a:t>Archéologie</a:t>
            </a:r>
          </a:p>
          <a:p>
            <a:r>
              <a:rPr lang="fr-FR" b="1" dirty="0" smtClean="0">
                <a:solidFill>
                  <a:srgbClr val="FF0000"/>
                </a:solidFill>
                <a:latin typeface="Arial Narrow" panose="020B0606020202030204" pitchFamily="34" charset="0"/>
              </a:rPr>
              <a:t>Géographie</a:t>
            </a:r>
          </a:p>
          <a:p>
            <a:r>
              <a:rPr lang="fr-FR" dirty="0" smtClean="0">
                <a:latin typeface="Arial Narrow" panose="020B0606020202030204" pitchFamily="34" charset="0"/>
              </a:rPr>
              <a:t>Sociologie</a:t>
            </a:r>
            <a:endParaRPr lang="fr-FR" dirty="0">
              <a:latin typeface="Arial Narrow" panose="020B0606020202030204" pitchFamily="34" charset="0"/>
            </a:endParaRPr>
          </a:p>
          <a:p>
            <a:r>
              <a:rPr lang="fr-FR" dirty="0" smtClean="0">
                <a:latin typeface="Arial Narrow" panose="020B0606020202030204" pitchFamily="34" charset="0"/>
              </a:rPr>
              <a:t>Économie (marketing)</a:t>
            </a:r>
            <a:endParaRPr lang="fr-FR" dirty="0">
              <a:latin typeface="Arial Narrow" panose="020B0606020202030204" pitchFamily="34" charset="0"/>
            </a:endParaRPr>
          </a:p>
        </p:txBody>
      </p:sp>
    </p:spTree>
    <p:extLst>
      <p:ext uri="{BB962C8B-B14F-4D97-AF65-F5344CB8AC3E}">
        <p14:creationId xmlns:p14="http://schemas.microsoft.com/office/powerpoint/2010/main" val="738282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107A2C"/>
                </a:solidFill>
                <a:latin typeface="Calibri" pitchFamily="34" charset="0"/>
              </a:rPr>
              <a:t>Application des SIG</a:t>
            </a:r>
            <a:endParaRPr lang="fr-FR" dirty="0"/>
          </a:p>
        </p:txBody>
      </p:sp>
      <p:sp>
        <p:nvSpPr>
          <p:cNvPr id="3" name="Espace réservé du contenu 2"/>
          <p:cNvSpPr>
            <a:spLocks noGrp="1"/>
          </p:cNvSpPr>
          <p:nvPr>
            <p:ph idx="1"/>
          </p:nvPr>
        </p:nvSpPr>
        <p:spPr>
          <a:xfrm>
            <a:off x="1909192" y="1706588"/>
            <a:ext cx="8507288" cy="4530725"/>
          </a:xfrm>
        </p:spPr>
        <p:txBody>
          <a:bodyPr>
            <a:normAutofit lnSpcReduction="10000"/>
          </a:bodyPr>
          <a:lstStyle/>
          <a:p>
            <a:pPr marL="0" indent="0">
              <a:buNone/>
            </a:pPr>
            <a:r>
              <a:rPr lang="fr-FR" sz="2400" b="1" dirty="0">
                <a:latin typeface="Arial Narrow" panose="020B0606020202030204" pitchFamily="34" charset="0"/>
              </a:rPr>
              <a:t>EFFETS: les SIG assurent </a:t>
            </a:r>
            <a:r>
              <a:rPr lang="fr-FR" sz="2400" dirty="0">
                <a:latin typeface="Arial Narrow" panose="020B0606020202030204" pitchFamily="34" charset="0"/>
              </a:rPr>
              <a:t>:</a:t>
            </a:r>
          </a:p>
          <a:p>
            <a:pPr>
              <a:buFont typeface="Wingdings" panose="05000000000000000000" pitchFamily="2" charset="2"/>
              <a:buChar char="q"/>
            </a:pPr>
            <a:r>
              <a:rPr lang="fr-FR" sz="2400" dirty="0">
                <a:latin typeface="Arial Narrow" panose="020B0606020202030204" pitchFamily="34" charset="0"/>
              </a:rPr>
              <a:t>L’existence de bases de données accessibles</a:t>
            </a:r>
          </a:p>
          <a:p>
            <a:pPr>
              <a:buFont typeface="Wingdings" panose="05000000000000000000" pitchFamily="2" charset="2"/>
              <a:buChar char="q"/>
            </a:pPr>
            <a:r>
              <a:rPr lang="fr-FR" sz="2400" dirty="0">
                <a:latin typeface="Arial Narrow" panose="020B0606020202030204" pitchFamily="34" charset="0"/>
              </a:rPr>
              <a:t>La diffusion des informations</a:t>
            </a:r>
          </a:p>
          <a:p>
            <a:pPr>
              <a:buFont typeface="Wingdings" panose="05000000000000000000" pitchFamily="2" charset="2"/>
              <a:buChar char="q"/>
            </a:pPr>
            <a:r>
              <a:rPr lang="fr-FR" sz="2400" dirty="0">
                <a:latin typeface="Arial Narrow" panose="020B0606020202030204" pitchFamily="34" charset="0"/>
              </a:rPr>
              <a:t>Le regroupement des acteurs</a:t>
            </a:r>
          </a:p>
          <a:p>
            <a:pPr>
              <a:buFont typeface="Wingdings" panose="05000000000000000000" pitchFamily="2" charset="2"/>
              <a:buChar char="q"/>
            </a:pPr>
            <a:r>
              <a:rPr lang="fr-FR" sz="2400" dirty="0">
                <a:latin typeface="Arial Narrow" panose="020B0606020202030204" pitchFamily="34" charset="0"/>
              </a:rPr>
              <a:t>La participation des acteurs</a:t>
            </a:r>
          </a:p>
          <a:p>
            <a:pPr>
              <a:buFont typeface="Wingdings" panose="05000000000000000000" pitchFamily="2" charset="2"/>
              <a:buChar char="q"/>
            </a:pPr>
            <a:r>
              <a:rPr lang="fr-FR" sz="2400" dirty="0">
                <a:latin typeface="Arial Narrow" panose="020B0606020202030204" pitchFamily="34" charset="0"/>
              </a:rPr>
              <a:t>La généralisation des renseignements</a:t>
            </a:r>
          </a:p>
          <a:p>
            <a:pPr marL="0" indent="0">
              <a:buNone/>
            </a:pPr>
            <a:r>
              <a:rPr lang="fr-FR" sz="2400" dirty="0">
                <a:latin typeface="Arial Narrow" panose="020B0606020202030204" pitchFamily="34" charset="0"/>
              </a:rPr>
              <a:t>Les SIG sont ainsi</a:t>
            </a:r>
          </a:p>
          <a:p>
            <a:pPr algn="just"/>
            <a:r>
              <a:rPr lang="fr-FR" sz="2400" b="1" dirty="0">
                <a:solidFill>
                  <a:srgbClr val="00B050"/>
                </a:solidFill>
                <a:latin typeface="Arial Narrow" panose="020B0606020202030204" pitchFamily="34" charset="0"/>
              </a:rPr>
              <a:t>D’excellents moyens de partage et diffusion des données géographiques au sens large avec des accès concurrents aussi bien à l’intérieur qu’à l’extérieur d’une organisation qui ne seraient possibles que par la technologie des SIG</a:t>
            </a:r>
            <a:r>
              <a:rPr lang="fr-FR" sz="2400" dirty="0">
                <a:latin typeface="Arial Narrow" panose="020B0606020202030204" pitchFamily="34" charset="0"/>
              </a:rPr>
              <a:t>... WEB.(</a:t>
            </a:r>
            <a:r>
              <a:rPr lang="en-US" sz="1600" b="1" i="1" dirty="0">
                <a:latin typeface="Arial Narrow" panose="020B0606020202030204" pitchFamily="34" charset="0"/>
              </a:rPr>
              <a:t>ZEROILI DRISS – </a:t>
            </a:r>
            <a:r>
              <a:rPr lang="en-US" sz="1600" b="1" i="1" dirty="0" err="1">
                <a:latin typeface="Arial Narrow" panose="020B0606020202030204" pitchFamily="34" charset="0"/>
              </a:rPr>
              <a:t>Doctorant</a:t>
            </a:r>
            <a:r>
              <a:rPr lang="en-US" sz="1600" b="1" i="1" dirty="0">
                <a:latin typeface="Arial Narrow" panose="020B0606020202030204" pitchFamily="34" charset="0"/>
              </a:rPr>
              <a:t> – UMR GRED  </a:t>
            </a:r>
            <a:r>
              <a:rPr lang="fr-FR" sz="1600" b="1" i="1" dirty="0">
                <a:latin typeface="Arial Narrow" panose="020B0606020202030204" pitchFamily="34" charset="0"/>
              </a:rPr>
              <a:t>Université Montpellier III / IRD )</a:t>
            </a:r>
            <a:endParaRPr lang="fr-FR" sz="1600" i="1" dirty="0">
              <a:latin typeface="Arial Narrow" panose="020B0606020202030204" pitchFamily="34" charset="0"/>
            </a:endParaRPr>
          </a:p>
          <a:p>
            <a:endParaRPr lang="fr-FR" sz="3600" dirty="0">
              <a:latin typeface="Arial Narrow" panose="020B0606020202030204" pitchFamily="34" charset="0"/>
            </a:endParaRPr>
          </a:p>
        </p:txBody>
      </p:sp>
    </p:spTree>
    <p:extLst>
      <p:ext uri="{BB962C8B-B14F-4D97-AF65-F5344CB8AC3E}">
        <p14:creationId xmlns:p14="http://schemas.microsoft.com/office/powerpoint/2010/main" val="380457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07A2C"/>
                </a:solidFill>
                <a:latin typeface="Calibri" pitchFamily="34" charset="0"/>
              </a:rPr>
              <a:t>Application des SIG</a:t>
            </a:r>
            <a:endParaRPr lang="fr-FR" dirty="0"/>
          </a:p>
        </p:txBody>
      </p:sp>
      <p:sp>
        <p:nvSpPr>
          <p:cNvPr id="3" name="Espace réservé du contenu 2"/>
          <p:cNvSpPr>
            <a:spLocks noGrp="1"/>
          </p:cNvSpPr>
          <p:nvPr>
            <p:ph idx="1"/>
          </p:nvPr>
        </p:nvSpPr>
        <p:spPr>
          <a:xfrm>
            <a:off x="2063552" y="1916833"/>
            <a:ext cx="8229600" cy="4530725"/>
          </a:xfrm>
        </p:spPr>
        <p:txBody>
          <a:bodyPr>
            <a:normAutofit lnSpcReduction="10000"/>
          </a:bodyPr>
          <a:lstStyle/>
          <a:p>
            <a:pPr marL="0" indent="0">
              <a:buNone/>
            </a:pPr>
            <a:r>
              <a:rPr lang="fr-FR" b="1" dirty="0" smtClean="0">
                <a:latin typeface="Arial Narrow" panose="020B0606020202030204" pitchFamily="34" charset="0"/>
              </a:rPr>
              <a:t>Des sciences qui accompagnent les SIG</a:t>
            </a:r>
            <a:endParaRPr lang="fr-FR" b="1" dirty="0">
              <a:latin typeface="Arial Narrow" panose="020B0606020202030204" pitchFamily="34" charset="0"/>
            </a:endParaRPr>
          </a:p>
          <a:p>
            <a:r>
              <a:rPr lang="fr-FR" dirty="0">
                <a:latin typeface="Arial Narrow" panose="020B0606020202030204" pitchFamily="34" charset="0"/>
              </a:rPr>
              <a:t>Cartographie</a:t>
            </a:r>
          </a:p>
          <a:p>
            <a:r>
              <a:rPr lang="fr-FR" dirty="0">
                <a:latin typeface="Arial Narrow" panose="020B0606020202030204" pitchFamily="34" charset="0"/>
              </a:rPr>
              <a:t>SGBDR (Base de données)</a:t>
            </a:r>
          </a:p>
          <a:p>
            <a:r>
              <a:rPr lang="fr-FR" dirty="0">
                <a:latin typeface="Arial Narrow" panose="020B0606020202030204" pitchFamily="34" charset="0"/>
              </a:rPr>
              <a:t>Télédétection</a:t>
            </a:r>
          </a:p>
          <a:p>
            <a:r>
              <a:rPr lang="fr-FR" dirty="0">
                <a:latin typeface="Arial Narrow" panose="020B0606020202030204" pitchFamily="34" charset="0"/>
              </a:rPr>
              <a:t>GPS</a:t>
            </a:r>
          </a:p>
          <a:p>
            <a:r>
              <a:rPr lang="fr-FR" dirty="0">
                <a:latin typeface="Arial Narrow" panose="020B0606020202030204" pitchFamily="34" charset="0"/>
              </a:rPr>
              <a:t>Géostatique</a:t>
            </a:r>
          </a:p>
          <a:p>
            <a:r>
              <a:rPr lang="fr-FR" dirty="0">
                <a:latin typeface="Arial Narrow" panose="020B0606020202030204" pitchFamily="34" charset="0"/>
              </a:rPr>
              <a:t>Statistique</a:t>
            </a:r>
          </a:p>
          <a:p>
            <a:r>
              <a:rPr lang="fr-FR" dirty="0">
                <a:latin typeface="Arial Narrow" panose="020B0606020202030204" pitchFamily="34" charset="0"/>
              </a:rPr>
              <a:t>Modèles numériques</a:t>
            </a:r>
          </a:p>
          <a:p>
            <a:r>
              <a:rPr lang="fr-FR" dirty="0" smtClean="0">
                <a:latin typeface="Arial Narrow" panose="020B0606020202030204" pitchFamily="34" charset="0"/>
              </a:rPr>
              <a:t>Etc.</a:t>
            </a:r>
            <a:endParaRPr lang="fr-FR" dirty="0">
              <a:latin typeface="Arial Narrow" panose="020B0606020202030204" pitchFamily="34" charset="0"/>
            </a:endParaRPr>
          </a:p>
        </p:txBody>
      </p:sp>
    </p:spTree>
    <p:extLst>
      <p:ext uri="{BB962C8B-B14F-4D97-AF65-F5344CB8AC3E}">
        <p14:creationId xmlns:p14="http://schemas.microsoft.com/office/powerpoint/2010/main" val="1208698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7814"/>
            <a:ext cx="8229600" cy="1062955"/>
          </a:xfrm>
        </p:spPr>
        <p:txBody>
          <a:bodyPr/>
          <a:lstStyle/>
          <a:p>
            <a:r>
              <a:rPr lang="fr-FR" b="1" dirty="0" smtClean="0">
                <a:latin typeface="Calibri" panose="020F0502020204030204" pitchFamily="34" charset="0"/>
              </a:rPr>
              <a:t>Fonctions du SIG</a:t>
            </a:r>
            <a:endParaRPr lang="fr-FR" b="1" dirty="0">
              <a:latin typeface="Calibri" panose="020F0502020204030204" pitchFamily="34" charset="0"/>
            </a:endParaRPr>
          </a:p>
        </p:txBody>
      </p:sp>
      <p:sp>
        <p:nvSpPr>
          <p:cNvPr id="3" name="Espace réservé du contenu 2"/>
          <p:cNvSpPr>
            <a:spLocks noGrp="1"/>
          </p:cNvSpPr>
          <p:nvPr>
            <p:ph idx="1"/>
          </p:nvPr>
        </p:nvSpPr>
        <p:spPr>
          <a:xfrm>
            <a:off x="1981200" y="1556792"/>
            <a:ext cx="8507288" cy="4896544"/>
          </a:xfrm>
        </p:spPr>
        <p:txBody>
          <a:bodyPr>
            <a:normAutofit/>
          </a:bodyPr>
          <a:lstStyle/>
          <a:p>
            <a:endParaRPr lang="fr-FR" sz="1800" dirty="0">
              <a:latin typeface="Arial Narrow" panose="020B0606020202030204" pitchFamily="34" charset="0"/>
            </a:endParaRPr>
          </a:p>
          <a:p>
            <a:r>
              <a:rPr lang="fr-FR" sz="2400" dirty="0">
                <a:latin typeface="Arial Narrow" panose="020B0606020202030204" pitchFamily="34" charset="0"/>
              </a:rPr>
              <a:t>Outil de recherche d’information géographique (Connaissance du territoire)</a:t>
            </a:r>
          </a:p>
          <a:p>
            <a:r>
              <a:rPr lang="fr-FR" sz="2400" dirty="0">
                <a:latin typeface="Arial Narrow" panose="020B0606020202030204" pitchFamily="34" charset="0"/>
              </a:rPr>
              <a:t>Représentation du monde réel</a:t>
            </a:r>
          </a:p>
          <a:p>
            <a:r>
              <a:rPr lang="fr-FR" sz="2400" dirty="0">
                <a:latin typeface="Arial Narrow" panose="020B0606020202030204" pitchFamily="34" charset="0"/>
              </a:rPr>
              <a:t>Promouvoir la démarche participative (intégration parfaite des acteurs)</a:t>
            </a:r>
          </a:p>
          <a:p>
            <a:r>
              <a:rPr lang="fr-FR" sz="2400" dirty="0">
                <a:latin typeface="Arial Narrow" panose="020B0606020202030204" pitchFamily="34" charset="0"/>
              </a:rPr>
              <a:t>La communication entre les acteurs d’un territoire</a:t>
            </a:r>
          </a:p>
          <a:p>
            <a:r>
              <a:rPr lang="fr-FR" sz="2400" dirty="0">
                <a:latin typeface="Arial Narrow" panose="020B0606020202030204" pitchFamily="34" charset="0"/>
              </a:rPr>
              <a:t>planifier et aménager le </a:t>
            </a:r>
            <a:r>
              <a:rPr lang="fr-FR" sz="2400" dirty="0" smtClean="0">
                <a:latin typeface="Arial Narrow" panose="020B0606020202030204" pitchFamily="34" charset="0"/>
              </a:rPr>
              <a:t>territoire</a:t>
            </a:r>
            <a:endParaRPr lang="fr-FR" sz="2400" dirty="0">
              <a:latin typeface="Arial Narrow" panose="020B0606020202030204" pitchFamily="34" charset="0"/>
            </a:endParaRPr>
          </a:p>
          <a:p>
            <a:r>
              <a:rPr lang="fr-FR" sz="2400" dirty="0" smtClean="0">
                <a:latin typeface="Arial Narrow" panose="020B0606020202030204" pitchFamily="34" charset="0"/>
              </a:rPr>
              <a:t>Images </a:t>
            </a:r>
            <a:r>
              <a:rPr lang="fr-FR" sz="2400" dirty="0">
                <a:latin typeface="Arial Narrow" panose="020B0606020202030204" pitchFamily="34" charset="0"/>
              </a:rPr>
              <a:t>dynamiques du territoire et de ses contraintes d’aménagements;</a:t>
            </a:r>
          </a:p>
          <a:p>
            <a:r>
              <a:rPr lang="fr-FR" sz="2400" dirty="0">
                <a:latin typeface="Arial Narrow" panose="020B0606020202030204" pitchFamily="34" charset="0"/>
              </a:rPr>
              <a:t>diagnostiques les dysfonctionnements, </a:t>
            </a:r>
          </a:p>
          <a:p>
            <a:r>
              <a:rPr lang="fr-FR" sz="2400" dirty="0">
                <a:latin typeface="Arial Narrow" panose="020B0606020202030204" pitchFamily="34" charset="0"/>
              </a:rPr>
              <a:t>Gérer les limites administratives et des infrastructures (zones d’affectation, cadastres , …)</a:t>
            </a:r>
          </a:p>
          <a:p>
            <a:endParaRPr lang="fr-FR" sz="3200" dirty="0">
              <a:latin typeface="Arial Narrow" panose="020B0606020202030204" pitchFamily="34" charset="0"/>
            </a:endParaRPr>
          </a:p>
        </p:txBody>
      </p:sp>
    </p:spTree>
    <p:extLst>
      <p:ext uri="{BB962C8B-B14F-4D97-AF65-F5344CB8AC3E}">
        <p14:creationId xmlns:p14="http://schemas.microsoft.com/office/powerpoint/2010/main" val="208623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Calibri" panose="020F0502020204030204" pitchFamily="34" charset="0"/>
              </a:rPr>
              <a:t>Fonctions </a:t>
            </a:r>
            <a:r>
              <a:rPr lang="fr-FR" b="1" dirty="0">
                <a:latin typeface="Calibri" panose="020F0502020204030204" pitchFamily="34" charset="0"/>
              </a:rPr>
              <a:t>du </a:t>
            </a:r>
            <a:r>
              <a:rPr lang="fr-FR" b="1" dirty="0" smtClean="0">
                <a:latin typeface="Calibri" panose="020F0502020204030204" pitchFamily="34" charset="0"/>
              </a:rPr>
              <a:t>SIG (suite</a:t>
            </a:r>
            <a:r>
              <a:rPr lang="fr-FR" dirty="0" smtClean="0">
                <a:latin typeface="Calibri" panose="020F0502020204030204" pitchFamily="34" charset="0"/>
              </a:rPr>
              <a:t>)</a:t>
            </a:r>
            <a:endParaRPr lang="fr-FR" dirty="0">
              <a:latin typeface="Calibri" panose="020F0502020204030204" pitchFamily="34" charset="0"/>
            </a:endParaRPr>
          </a:p>
        </p:txBody>
      </p:sp>
      <p:sp>
        <p:nvSpPr>
          <p:cNvPr id="3" name="Espace réservé du contenu 2"/>
          <p:cNvSpPr>
            <a:spLocks noGrp="1"/>
          </p:cNvSpPr>
          <p:nvPr>
            <p:ph idx="1"/>
          </p:nvPr>
        </p:nvSpPr>
        <p:spPr/>
        <p:txBody>
          <a:bodyPr/>
          <a:lstStyle/>
          <a:p>
            <a:endParaRPr lang="fr-FR" dirty="0"/>
          </a:p>
        </p:txBody>
      </p:sp>
      <p:pic>
        <p:nvPicPr>
          <p:cNvPr id="4" name="Image 3" descr="2"/>
          <p:cNvPicPr/>
          <p:nvPr/>
        </p:nvPicPr>
        <p:blipFill>
          <a:blip r:embed="rId2" cstate="print"/>
          <a:srcRect/>
          <a:stretch>
            <a:fillRect/>
          </a:stretch>
        </p:blipFill>
        <p:spPr bwMode="auto">
          <a:xfrm>
            <a:off x="1847528" y="1628800"/>
            <a:ext cx="8676456" cy="4752528"/>
          </a:xfrm>
          <a:prstGeom prst="rect">
            <a:avLst/>
          </a:prstGeom>
          <a:noFill/>
          <a:ln w="9525">
            <a:noFill/>
            <a:miter lim="800000"/>
            <a:headEnd/>
            <a:tailEnd/>
          </a:ln>
        </p:spPr>
      </p:pic>
    </p:spTree>
    <p:extLst>
      <p:ext uri="{BB962C8B-B14F-4D97-AF65-F5344CB8AC3E}">
        <p14:creationId xmlns:p14="http://schemas.microsoft.com/office/powerpoint/2010/main" val="2965130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56262" y="365125"/>
            <a:ext cx="8597537" cy="1325563"/>
          </a:xfrm>
        </p:spPr>
        <p:txBody>
          <a:bodyPr/>
          <a:lstStyle/>
          <a:p>
            <a:pPr algn="ctr"/>
            <a:r>
              <a:rPr lang="fr-FR" b="1" dirty="0" smtClean="0"/>
              <a:t>Objectif du Cours</a:t>
            </a:r>
            <a:endParaRPr lang="fr-FR" b="1" dirty="0"/>
          </a:p>
        </p:txBody>
      </p:sp>
      <p:sp>
        <p:nvSpPr>
          <p:cNvPr id="3" name="Espace réservé du contenu 2"/>
          <p:cNvSpPr>
            <a:spLocks noGrp="1"/>
          </p:cNvSpPr>
          <p:nvPr>
            <p:ph idx="1"/>
          </p:nvPr>
        </p:nvSpPr>
        <p:spPr>
          <a:solidFill>
            <a:schemeClr val="accent6">
              <a:lumMod val="40000"/>
              <a:lumOff val="60000"/>
            </a:schemeClr>
          </a:solidFill>
        </p:spPr>
        <p:txBody>
          <a:bodyPr/>
          <a:lstStyle/>
          <a:p>
            <a:r>
              <a:rPr lang="fr-FR" b="1" i="1" dirty="0" smtClean="0">
                <a:latin typeface="Arial Narrow"/>
                <a:ea typeface="Calibri"/>
                <a:cs typeface="Times New Roman"/>
              </a:rPr>
              <a:t>Comprendre </a:t>
            </a:r>
          </a:p>
          <a:p>
            <a:r>
              <a:rPr lang="fr-FR" b="1" i="1" dirty="0" smtClean="0">
                <a:latin typeface="Arial Narrow"/>
                <a:ea typeface="Calibri"/>
                <a:cs typeface="Times New Roman"/>
              </a:rPr>
              <a:t>Rôle des SIG dans le territoire</a:t>
            </a:r>
          </a:p>
          <a:p>
            <a:r>
              <a:rPr lang="fr-FR" b="1" i="1" dirty="0" smtClean="0">
                <a:latin typeface="Arial Narrow"/>
                <a:ea typeface="Calibri"/>
                <a:cs typeface="Times New Roman"/>
              </a:rPr>
              <a:t>Importance des SIG pour les collectivités territoriales</a:t>
            </a:r>
          </a:p>
          <a:p>
            <a:r>
              <a:rPr lang="fr-FR" b="1" i="1" dirty="0" smtClean="0">
                <a:latin typeface="Arial Narrow"/>
                <a:ea typeface="Calibri"/>
                <a:cs typeface="Times New Roman"/>
              </a:rPr>
              <a:t>maitriser les différentes pratiques  d’aménagement du territoire </a:t>
            </a:r>
          </a:p>
          <a:p>
            <a:r>
              <a:rPr lang="fr-FR" b="1" i="1" dirty="0" smtClean="0">
                <a:latin typeface="Arial Narrow"/>
                <a:ea typeface="Calibri"/>
                <a:cs typeface="Times New Roman"/>
              </a:rPr>
              <a:t>mieux cerner les outils pour le </a:t>
            </a:r>
            <a:r>
              <a:rPr lang="fr-FR" b="1" i="1" dirty="0">
                <a:latin typeface="Arial Narrow"/>
                <a:ea typeface="Calibri"/>
                <a:cs typeface="Times New Roman"/>
              </a:rPr>
              <a:t>territoire </a:t>
            </a:r>
            <a:r>
              <a:rPr lang="fr-FR" b="1" i="1" dirty="0" smtClean="0">
                <a:latin typeface="Arial Narrow"/>
                <a:ea typeface="Calibri"/>
                <a:cs typeface="Times New Roman"/>
              </a:rPr>
              <a:t>et</a:t>
            </a:r>
            <a:endParaRPr lang="fr-FR" dirty="0"/>
          </a:p>
        </p:txBody>
      </p:sp>
    </p:spTree>
    <p:extLst>
      <p:ext uri="{BB962C8B-B14F-4D97-AF65-F5344CB8AC3E}">
        <p14:creationId xmlns:p14="http://schemas.microsoft.com/office/powerpoint/2010/main" val="371607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548680"/>
            <a:ext cx="8229600" cy="576064"/>
          </a:xfrm>
        </p:spPr>
        <p:txBody>
          <a:bodyPr>
            <a:normAutofit fontScale="90000"/>
          </a:bodyPr>
          <a:lstStyle/>
          <a:p>
            <a:pPr algn="ctr"/>
            <a:r>
              <a:rPr lang="fr-FR" b="1" dirty="0" smtClean="0">
                <a:solidFill>
                  <a:srgbClr val="107A2C"/>
                </a:solidFill>
                <a:latin typeface="Calibri" pitchFamily="34" charset="0"/>
              </a:rPr>
              <a:t>Définition des SIG</a:t>
            </a:r>
            <a:endParaRPr lang="fr-FR" b="1" dirty="0"/>
          </a:p>
        </p:txBody>
      </p:sp>
      <p:pic>
        <p:nvPicPr>
          <p:cNvPr id="5" name="Espace réservé du contenu 4" descr="http://www.outil2amenagement.certu.developpement-durable.gouv.fr/IMG/jpg/definition_SIG_cle517e67.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63552" y="1452434"/>
            <a:ext cx="8064896" cy="2857500"/>
          </a:xfrm>
          <a:prstGeom prst="rect">
            <a:avLst/>
          </a:prstGeom>
          <a:solidFill>
            <a:schemeClr val="accent6">
              <a:lumMod val="40000"/>
              <a:lumOff val="60000"/>
            </a:schemeClr>
          </a:solidFill>
          <a:ln>
            <a:noFill/>
          </a:ln>
        </p:spPr>
      </p:pic>
      <p:sp>
        <p:nvSpPr>
          <p:cNvPr id="6" name="Rectangle 5"/>
          <p:cNvSpPr/>
          <p:nvPr/>
        </p:nvSpPr>
        <p:spPr>
          <a:xfrm>
            <a:off x="2423592" y="4309934"/>
            <a:ext cx="5472608" cy="2431435"/>
          </a:xfrm>
          <a:prstGeom prst="rect">
            <a:avLst/>
          </a:prstGeom>
          <a:solidFill>
            <a:schemeClr val="accent6">
              <a:lumMod val="60000"/>
              <a:lumOff val="40000"/>
            </a:schemeClr>
          </a:solidFill>
        </p:spPr>
        <p:txBody>
          <a:bodyPr wrap="square">
            <a:spAutoFit/>
          </a:bodyPr>
          <a:lstStyle/>
          <a:p>
            <a:r>
              <a:rPr lang="fr-FR" sz="2800" b="1" dirty="0">
                <a:solidFill>
                  <a:schemeClr val="accent6">
                    <a:lumMod val="50000"/>
                  </a:schemeClr>
                </a:solidFill>
                <a:latin typeface="Arial Narrow" panose="020B0606020202030204" pitchFamily="34" charset="0"/>
              </a:rPr>
              <a:t>Questions importante</a:t>
            </a:r>
          </a:p>
          <a:p>
            <a:r>
              <a:rPr lang="fr-FR" b="1" dirty="0">
                <a:latin typeface="Arial Narrow" panose="020B0606020202030204" pitchFamily="34" charset="0"/>
              </a:rPr>
              <a:t>Identification</a:t>
            </a:r>
            <a:r>
              <a:rPr lang="fr-FR" dirty="0">
                <a:latin typeface="Arial Narrow" panose="020B0606020202030204" pitchFamily="34" charset="0"/>
              </a:rPr>
              <a:t> : </a:t>
            </a:r>
            <a:r>
              <a:rPr lang="fr-FR" sz="2000" dirty="0">
                <a:latin typeface="Arial Narrow" panose="020B0606020202030204" pitchFamily="34" charset="0"/>
              </a:rPr>
              <a:t>qu’est-ce que cet objet ?</a:t>
            </a:r>
          </a:p>
          <a:p>
            <a:r>
              <a:rPr lang="fr-FR" b="1" dirty="0">
                <a:latin typeface="Arial Narrow" panose="020B0606020202030204" pitchFamily="34" charset="0"/>
              </a:rPr>
              <a:t>Localisation</a:t>
            </a:r>
            <a:r>
              <a:rPr lang="fr-FR" dirty="0">
                <a:latin typeface="Arial Narrow" panose="020B0606020202030204" pitchFamily="34" charset="0"/>
              </a:rPr>
              <a:t> : </a:t>
            </a:r>
            <a:r>
              <a:rPr lang="fr-FR" sz="2000" dirty="0">
                <a:latin typeface="Arial Narrow" panose="020B0606020202030204" pitchFamily="34" charset="0"/>
              </a:rPr>
              <a:t>Où se situe-t-il ?</a:t>
            </a:r>
          </a:p>
          <a:p>
            <a:r>
              <a:rPr lang="fr-FR" b="1" dirty="0">
                <a:latin typeface="Arial Narrow" panose="020B0606020202030204" pitchFamily="34" charset="0"/>
              </a:rPr>
              <a:t>Description</a:t>
            </a:r>
            <a:r>
              <a:rPr lang="fr-FR" dirty="0">
                <a:latin typeface="Arial Narrow" panose="020B0606020202030204" pitchFamily="34" charset="0"/>
              </a:rPr>
              <a:t> : </a:t>
            </a:r>
            <a:r>
              <a:rPr lang="fr-FR" sz="2000" dirty="0">
                <a:latin typeface="Arial Narrow" panose="020B0606020202030204" pitchFamily="34" charset="0"/>
              </a:rPr>
              <a:t>Quelles est sa forme, son aire ?</a:t>
            </a:r>
          </a:p>
          <a:p>
            <a:r>
              <a:rPr lang="fr-FR" b="1" dirty="0" err="1">
                <a:latin typeface="Arial Narrow" panose="020B0606020202030204" pitchFamily="34" charset="0"/>
              </a:rPr>
              <a:t>Evolution</a:t>
            </a:r>
            <a:r>
              <a:rPr lang="fr-FR" dirty="0">
                <a:latin typeface="Arial Narrow" panose="020B0606020202030204" pitchFamily="34" charset="0"/>
              </a:rPr>
              <a:t> : </a:t>
            </a:r>
            <a:r>
              <a:rPr lang="fr-FR" sz="2000" dirty="0">
                <a:latin typeface="Arial Narrow" panose="020B0606020202030204" pitchFamily="34" charset="0"/>
              </a:rPr>
              <a:t>Quels sont les changements depuis ?</a:t>
            </a:r>
          </a:p>
          <a:p>
            <a:r>
              <a:rPr lang="fr-FR" b="1" dirty="0">
                <a:latin typeface="Arial Narrow" panose="020B0606020202030204" pitchFamily="34" charset="0"/>
              </a:rPr>
              <a:t>Modélisation</a:t>
            </a:r>
            <a:r>
              <a:rPr lang="fr-FR" dirty="0">
                <a:latin typeface="Arial Narrow" panose="020B0606020202030204" pitchFamily="34" charset="0"/>
              </a:rPr>
              <a:t> : </a:t>
            </a:r>
            <a:r>
              <a:rPr lang="fr-FR" sz="2000" dirty="0">
                <a:latin typeface="Arial Narrow" panose="020B0606020202030204" pitchFamily="34" charset="0"/>
              </a:rPr>
              <a:t>Quelles sont les causes de cela ?</a:t>
            </a:r>
          </a:p>
          <a:p>
            <a:r>
              <a:rPr lang="fr-FR" sz="2000" b="1" dirty="0">
                <a:latin typeface="Arial Narrow" panose="020B0606020202030204" pitchFamily="34" charset="0"/>
              </a:rPr>
              <a:t>Simulation</a:t>
            </a:r>
            <a:r>
              <a:rPr lang="fr-FR" sz="2400" dirty="0">
                <a:latin typeface="Arial Narrow" panose="020B0606020202030204" pitchFamily="34" charset="0"/>
              </a:rPr>
              <a:t> : </a:t>
            </a:r>
            <a:r>
              <a:rPr lang="fr-FR" sz="2000" dirty="0">
                <a:latin typeface="Arial Narrow" panose="020B0606020202030204" pitchFamily="34" charset="0"/>
              </a:rPr>
              <a:t>Que se passe-t-il si on change</a:t>
            </a:r>
            <a:r>
              <a:rPr lang="fr-FR" sz="2400" dirty="0">
                <a:latin typeface="Arial Narrow" panose="020B0606020202030204" pitchFamily="34" charset="0"/>
              </a:rPr>
              <a:t> </a:t>
            </a:r>
            <a:r>
              <a:rPr lang="fr-FR" sz="2000" dirty="0">
                <a:latin typeface="Arial Narrow" panose="020B0606020202030204" pitchFamily="34" charset="0"/>
              </a:rPr>
              <a:t>ceci ?</a:t>
            </a:r>
            <a:endParaRPr lang="fr-FR" sz="2400" dirty="0">
              <a:latin typeface="Arial Narrow" panose="020B0606020202030204" pitchFamily="34" charset="0"/>
            </a:endParaRPr>
          </a:p>
        </p:txBody>
      </p:sp>
    </p:spTree>
    <p:extLst>
      <p:ext uri="{BB962C8B-B14F-4D97-AF65-F5344CB8AC3E}">
        <p14:creationId xmlns:p14="http://schemas.microsoft.com/office/powerpoint/2010/main" val="2700642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504056"/>
            <a:ext cx="8229600" cy="692696"/>
          </a:xfrm>
        </p:spPr>
        <p:txBody>
          <a:bodyPr>
            <a:normAutofit fontScale="90000"/>
          </a:bodyPr>
          <a:lstStyle/>
          <a:p>
            <a:pPr algn="ctr"/>
            <a:r>
              <a:rPr lang="fr-FR" sz="4800" b="1" dirty="0">
                <a:solidFill>
                  <a:srgbClr val="107A2C"/>
                </a:solidFill>
                <a:latin typeface="Calibri" pitchFamily="34" charset="0"/>
              </a:rPr>
              <a:t/>
            </a:r>
            <a:br>
              <a:rPr lang="fr-FR" sz="4800" b="1" dirty="0">
                <a:solidFill>
                  <a:srgbClr val="107A2C"/>
                </a:solidFill>
                <a:latin typeface="Calibri" pitchFamily="34" charset="0"/>
              </a:rPr>
            </a:br>
            <a:r>
              <a:rPr lang="fr-FR" sz="4800" b="1" dirty="0">
                <a:solidFill>
                  <a:srgbClr val="107A2C"/>
                </a:solidFill>
                <a:latin typeface="Calibri" pitchFamily="34" charset="0"/>
              </a:rPr>
              <a:t/>
            </a:r>
            <a:br>
              <a:rPr lang="fr-FR" sz="4800" b="1" dirty="0">
                <a:solidFill>
                  <a:srgbClr val="107A2C"/>
                </a:solidFill>
                <a:latin typeface="Calibri" pitchFamily="34" charset="0"/>
              </a:rPr>
            </a:br>
            <a:r>
              <a:rPr lang="fr-FR" sz="4800" b="1" dirty="0">
                <a:solidFill>
                  <a:srgbClr val="107A2C"/>
                </a:solidFill>
                <a:latin typeface="Calibri" pitchFamily="34" charset="0"/>
              </a:rPr>
              <a:t/>
            </a:r>
            <a:br>
              <a:rPr lang="fr-FR" sz="4800" b="1" dirty="0">
                <a:solidFill>
                  <a:srgbClr val="107A2C"/>
                </a:solidFill>
                <a:latin typeface="Calibri" pitchFamily="34" charset="0"/>
              </a:rPr>
            </a:br>
            <a:r>
              <a:rPr lang="fr-FR" sz="4800" b="1" dirty="0" smtClean="0">
                <a:solidFill>
                  <a:srgbClr val="107A2C"/>
                </a:solidFill>
                <a:latin typeface="Calibri" pitchFamily="34" charset="0"/>
              </a:rPr>
              <a:t>Définition des SIG (suite)</a:t>
            </a:r>
            <a:r>
              <a:rPr lang="fr-FR" sz="4800" dirty="0" smtClean="0"/>
              <a:t/>
            </a:r>
            <a:br>
              <a:rPr lang="fr-FR" sz="4800" dirty="0" smtClean="0"/>
            </a:br>
            <a:r>
              <a:rPr lang="fr-FR" sz="4800" b="1" dirty="0">
                <a:solidFill>
                  <a:srgbClr val="107A2C"/>
                </a:solidFill>
                <a:latin typeface="Calibri" pitchFamily="34" charset="0"/>
              </a:rPr>
              <a:t/>
            </a:r>
            <a:br>
              <a:rPr lang="fr-FR" sz="4800" b="1" dirty="0">
                <a:solidFill>
                  <a:srgbClr val="107A2C"/>
                </a:solidFill>
                <a:latin typeface="Calibri" pitchFamily="34" charset="0"/>
              </a:rPr>
            </a:br>
            <a:r>
              <a:rPr lang="fr-FR" sz="4800" b="1" dirty="0">
                <a:solidFill>
                  <a:srgbClr val="107A2C"/>
                </a:solidFill>
                <a:latin typeface="Calibri" pitchFamily="34" charset="0"/>
              </a:rPr>
              <a:t/>
            </a:r>
            <a:br>
              <a:rPr lang="fr-FR" sz="4800" b="1" dirty="0">
                <a:solidFill>
                  <a:srgbClr val="107A2C"/>
                </a:solidFill>
                <a:latin typeface="Calibri" pitchFamily="34" charset="0"/>
              </a:rPr>
            </a:br>
            <a:r>
              <a:rPr lang="fr-FR" sz="4800" b="1" dirty="0">
                <a:solidFill>
                  <a:srgbClr val="107A2C"/>
                </a:solidFill>
                <a:latin typeface="Calibri" pitchFamily="34" charset="0"/>
              </a:rPr>
              <a:t/>
            </a:r>
            <a:br>
              <a:rPr lang="fr-FR" sz="4800" b="1" dirty="0">
                <a:solidFill>
                  <a:srgbClr val="107A2C"/>
                </a:solidFill>
                <a:latin typeface="Calibri" pitchFamily="34" charset="0"/>
              </a:rPr>
            </a:br>
            <a:endParaRPr lang="fr-FR" dirty="0"/>
          </a:p>
        </p:txBody>
      </p:sp>
      <p:sp>
        <p:nvSpPr>
          <p:cNvPr id="6" name="Espace réservé du contenu 5"/>
          <p:cNvSpPr>
            <a:spLocks noGrp="1"/>
          </p:cNvSpPr>
          <p:nvPr>
            <p:ph sz="quarter" idx="4"/>
          </p:nvPr>
        </p:nvSpPr>
        <p:spPr>
          <a:xfrm>
            <a:off x="2063552" y="980728"/>
            <a:ext cx="7328642" cy="1501215"/>
          </a:xfrm>
        </p:spPr>
        <p:txBody>
          <a:bodyPr/>
          <a:lstStyle/>
          <a:p>
            <a:pPr lvl="1" algn="just">
              <a:defRPr/>
            </a:pPr>
            <a:endParaRPr lang="fr-FR" sz="1800" b="1" dirty="0">
              <a:solidFill>
                <a:srgbClr val="0070C0"/>
              </a:solidFill>
              <a:latin typeface="Calibri" panose="020F0502020204030204" pitchFamily="34" charset="0"/>
            </a:endParaRPr>
          </a:p>
          <a:p>
            <a:pPr lvl="1" algn="just">
              <a:defRPr/>
            </a:pPr>
            <a:endParaRPr lang="fr-FR" sz="2000" dirty="0"/>
          </a:p>
        </p:txBody>
      </p:sp>
      <p:sp>
        <p:nvSpPr>
          <p:cNvPr id="4" name="Rectangle 3"/>
          <p:cNvSpPr/>
          <p:nvPr/>
        </p:nvSpPr>
        <p:spPr>
          <a:xfrm>
            <a:off x="239170" y="850404"/>
            <a:ext cx="4392488" cy="4739759"/>
          </a:xfrm>
          <a:prstGeom prst="rect">
            <a:avLst/>
          </a:prstGeom>
        </p:spPr>
        <p:txBody>
          <a:bodyPr wrap="square">
            <a:spAutoFit/>
          </a:bodyPr>
          <a:lstStyle/>
          <a:p>
            <a:r>
              <a:rPr lang="fr-FR" sz="2800" b="1" dirty="0">
                <a:latin typeface="Arial Narrow" panose="020B0606020202030204" pitchFamily="34" charset="0"/>
              </a:rPr>
              <a:t>A Faire</a:t>
            </a:r>
            <a:r>
              <a:rPr lang="fr-FR" b="1" dirty="0">
                <a:latin typeface="Arial Narrow" panose="020B0606020202030204" pitchFamily="34" charset="0"/>
              </a:rPr>
              <a:t>: </a:t>
            </a:r>
          </a:p>
          <a:p>
            <a:pPr marL="285750" indent="-285750">
              <a:buClr>
                <a:schemeClr val="tx2">
                  <a:lumMod val="50000"/>
                </a:schemeClr>
              </a:buClr>
              <a:buFont typeface="Wingdings" panose="05000000000000000000" pitchFamily="2" charset="2"/>
              <a:buChar char="q"/>
            </a:pPr>
            <a:r>
              <a:rPr lang="fr-FR" sz="2200" dirty="0">
                <a:latin typeface="Arial Narrow" panose="020B0606020202030204" pitchFamily="34" charset="0"/>
              </a:rPr>
              <a:t>Stocker (base de données graphiques et attributaires)</a:t>
            </a:r>
          </a:p>
          <a:p>
            <a:pPr marL="285750" indent="-285750">
              <a:buClr>
                <a:schemeClr val="bg2"/>
              </a:buClr>
              <a:buFont typeface="Wingdings" panose="05000000000000000000" pitchFamily="2" charset="2"/>
              <a:buChar char="q"/>
            </a:pPr>
            <a:r>
              <a:rPr lang="fr-FR" sz="2200" dirty="0">
                <a:latin typeface="Arial Narrow" panose="020B0606020202030204" pitchFamily="34" charset="0"/>
              </a:rPr>
              <a:t>Analyser (requête, modélisation, simulation)</a:t>
            </a:r>
          </a:p>
          <a:p>
            <a:pPr marL="285750" indent="-285750">
              <a:buClr>
                <a:schemeClr val="bg2"/>
              </a:buClr>
              <a:buFont typeface="Wingdings" panose="05000000000000000000" pitchFamily="2" charset="2"/>
              <a:buChar char="q"/>
            </a:pPr>
            <a:r>
              <a:rPr lang="fr-FR" sz="2200" dirty="0">
                <a:latin typeface="Arial Narrow" panose="020B0606020202030204" pitchFamily="34" charset="0"/>
              </a:rPr>
              <a:t>Sortir (production de cartes, tableaux et graphiques, exportation et transferts de fichiers)</a:t>
            </a:r>
          </a:p>
          <a:p>
            <a:r>
              <a:rPr lang="fr-FR" sz="2400" b="1" dirty="0">
                <a:latin typeface="Arial Narrow" panose="020B0606020202030204" pitchFamily="34" charset="0"/>
              </a:rPr>
              <a:t>Ainsi: Le SIG est un langage visuel</a:t>
            </a:r>
          </a:p>
          <a:p>
            <a:r>
              <a:rPr lang="fr-CA" altLang="fr-FR" sz="2400" dirty="0">
                <a:latin typeface="Arial Narrow" panose="020B0606020202030204" pitchFamily="34" charset="0"/>
              </a:rPr>
              <a:t>Le but: la finalité consiste à bien visualiser des cartes et des graphiques</a:t>
            </a:r>
            <a:r>
              <a:rPr lang="fr-CA" altLang="fr-FR" sz="2400" dirty="0">
                <a:solidFill>
                  <a:srgbClr val="FFFF00"/>
                </a:solidFill>
                <a:latin typeface="Arial Narrow" panose="020B0606020202030204" pitchFamily="34" charset="0"/>
              </a:rPr>
              <a:t>. </a:t>
            </a:r>
            <a:r>
              <a:rPr lang="fr-CA" altLang="fr-FR" sz="2400" dirty="0">
                <a:solidFill>
                  <a:schemeClr val="accent6">
                    <a:lumMod val="50000"/>
                  </a:schemeClr>
                </a:solidFill>
                <a:latin typeface="Arial Narrow" panose="020B0606020202030204" pitchFamily="34" charset="0"/>
              </a:rPr>
              <a:t>Une carte vaut mieux qu’un long discours (</a:t>
            </a:r>
            <a:r>
              <a:rPr lang="fr-FR" altLang="fr-FR" sz="1600" i="1" dirty="0">
                <a:latin typeface="Arial Narrow" panose="020B0606020202030204" pitchFamily="34" charset="0"/>
              </a:rPr>
              <a:t>Dr Tidiane SANE, LERG)</a:t>
            </a:r>
            <a:endParaRPr lang="fr-FR" sz="2400" dirty="0">
              <a:latin typeface="Arial Narrow" panose="020B0606020202030204"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764" y="1515818"/>
            <a:ext cx="4384860"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444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421830"/>
            <a:ext cx="8229600" cy="558899"/>
          </a:xfrm>
        </p:spPr>
        <p:txBody>
          <a:bodyPr>
            <a:normAutofit fontScale="90000"/>
          </a:bodyPr>
          <a:lstStyle/>
          <a:p>
            <a:pPr algn="ctr"/>
            <a:r>
              <a:rPr lang="fr-FR" b="1" dirty="0">
                <a:solidFill>
                  <a:srgbClr val="107A2C"/>
                </a:solidFill>
                <a:latin typeface="Calibri" pitchFamily="34" charset="0"/>
              </a:rPr>
              <a:t>Définition des SIG </a:t>
            </a:r>
            <a:r>
              <a:rPr lang="fr-FR" sz="3600" dirty="0">
                <a:solidFill>
                  <a:srgbClr val="107A2C"/>
                </a:solidFill>
                <a:latin typeface="Calibri" pitchFamily="34" charset="0"/>
              </a:rPr>
              <a:t>(suite)</a:t>
            </a:r>
            <a:endParaRPr lang="fr-FR" dirty="0"/>
          </a:p>
        </p:txBody>
      </p:sp>
      <p:sp>
        <p:nvSpPr>
          <p:cNvPr id="3" name="Espace réservé du contenu 2"/>
          <p:cNvSpPr>
            <a:spLocks noGrp="1"/>
          </p:cNvSpPr>
          <p:nvPr>
            <p:ph idx="1"/>
          </p:nvPr>
        </p:nvSpPr>
        <p:spPr>
          <a:xfrm>
            <a:off x="1775520" y="1412776"/>
            <a:ext cx="8280920" cy="4968552"/>
          </a:xfrm>
        </p:spPr>
        <p:txBody>
          <a:bodyPr/>
          <a:lstStyle/>
          <a:p>
            <a:r>
              <a:rPr lang="fr-FR" sz="3200" dirty="0">
                <a:latin typeface="Arial Narrow" panose="020B0606020202030204" pitchFamily="34" charset="0"/>
              </a:rPr>
              <a:t>trois composants principaux </a:t>
            </a:r>
          </a:p>
          <a:p>
            <a:pPr lvl="1"/>
            <a:r>
              <a:rPr lang="fr-FR" b="1" dirty="0" smtClean="0">
                <a:solidFill>
                  <a:schemeClr val="tx2"/>
                </a:solidFill>
                <a:latin typeface="Arial Narrow" panose="020B0606020202030204" pitchFamily="34" charset="0"/>
              </a:rPr>
              <a:t>La </a:t>
            </a:r>
            <a:r>
              <a:rPr lang="fr-FR" b="1" dirty="0">
                <a:solidFill>
                  <a:schemeClr val="tx2"/>
                </a:solidFill>
                <a:latin typeface="Arial Narrow" panose="020B0606020202030204" pitchFamily="34" charset="0"/>
              </a:rPr>
              <a:t>ressource </a:t>
            </a:r>
            <a:r>
              <a:rPr lang="fr-FR" b="1" dirty="0" smtClean="0">
                <a:solidFill>
                  <a:schemeClr val="tx2"/>
                </a:solidFill>
                <a:latin typeface="Arial Narrow" panose="020B0606020202030204" pitchFamily="34" charset="0"/>
              </a:rPr>
              <a:t>humaine</a:t>
            </a:r>
            <a:r>
              <a:rPr lang="fr-FR" dirty="0" smtClean="0">
                <a:latin typeface="Arial Narrow" panose="020B0606020202030204" pitchFamily="34" charset="0"/>
              </a:rPr>
              <a:t>: </a:t>
            </a:r>
            <a:r>
              <a:rPr lang="fr-FR" sz="2000" i="1" dirty="0">
                <a:latin typeface="Arial Narrow" panose="020B0606020202030204" pitchFamily="34" charset="0"/>
              </a:rPr>
              <a:t>(Chercheurs, décideurs, usagers)</a:t>
            </a:r>
          </a:p>
          <a:p>
            <a:pPr lvl="2" algn="just"/>
            <a:r>
              <a:rPr lang="fr-FR" sz="2200" b="1" i="1" dirty="0">
                <a:latin typeface="Arial Narrow" panose="020B0606020202030204" pitchFamily="34" charset="0"/>
              </a:rPr>
              <a:t>Le SIG permet en effet d’interconnecter les utilisateurs et leurs compétences avec les moyens et les orientations données par les décideurs ou commanditaires, avec les usagers également, qui peuvent ainsi accéder aux informations territoriales par des moyens de consultation et de communication modernes</a:t>
            </a:r>
            <a:r>
              <a:rPr lang="fr-FR" sz="2200" dirty="0">
                <a:latin typeface="Arial Narrow" panose="020B0606020202030204" pitchFamily="34" charset="0"/>
              </a:rPr>
              <a:t>. (</a:t>
            </a:r>
            <a:r>
              <a:rPr lang="fr-FR" sz="2200" dirty="0" err="1">
                <a:latin typeface="Arial Narrow" panose="020B0606020202030204" pitchFamily="34" charset="0"/>
              </a:rPr>
              <a:t>F.Martorell</a:t>
            </a:r>
            <a:r>
              <a:rPr lang="fr-FR" sz="2200" dirty="0">
                <a:latin typeface="Arial Narrow" panose="020B0606020202030204" pitchFamily="34" charset="0"/>
              </a:rPr>
              <a:t>)</a:t>
            </a:r>
          </a:p>
          <a:p>
            <a:pPr lvl="1"/>
            <a:r>
              <a:rPr lang="fr-FR" b="1" dirty="0">
                <a:solidFill>
                  <a:schemeClr val="tx2"/>
                </a:solidFill>
                <a:latin typeface="Arial Narrow" panose="020B0606020202030204" pitchFamily="34" charset="0"/>
              </a:rPr>
              <a:t>La donnée </a:t>
            </a:r>
            <a:r>
              <a:rPr lang="fr-FR" sz="2000" dirty="0">
                <a:latin typeface="Arial Narrow" panose="020B0606020202030204" pitchFamily="34" charset="0"/>
              </a:rPr>
              <a:t>(référentielle, thématique, à grande ou à petite échelle) : le préalable pour la mise en place du SIG.</a:t>
            </a:r>
          </a:p>
          <a:p>
            <a:pPr lvl="2"/>
            <a:r>
              <a:rPr lang="fr-FR" sz="1800" b="1" i="1" dirty="0">
                <a:latin typeface="Arial Narrow" panose="020B0606020202030204" pitchFamily="34" charset="0"/>
              </a:rPr>
              <a:t>« Un SIG est un ensemble de données repérées dans l’espace, structurées de façon à pouvoir en extraire commodément des synthèses utiles à la décision» </a:t>
            </a:r>
            <a:endParaRPr lang="fr-FR" sz="1800" dirty="0">
              <a:latin typeface="Arial Narrow" panose="020B0606020202030204" pitchFamily="34" charset="0"/>
            </a:endParaRPr>
          </a:p>
          <a:p>
            <a:endParaRPr lang="fr-FR" sz="2400" i="1" dirty="0">
              <a:latin typeface="Arial Narrow" panose="020B0606020202030204" pitchFamily="34" charset="0"/>
            </a:endParaRPr>
          </a:p>
        </p:txBody>
      </p:sp>
    </p:spTree>
    <p:extLst>
      <p:ext uri="{BB962C8B-B14F-4D97-AF65-F5344CB8AC3E}">
        <p14:creationId xmlns:p14="http://schemas.microsoft.com/office/powerpoint/2010/main" val="3854630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576066"/>
            <a:ext cx="8229600" cy="620687"/>
          </a:xfrm>
        </p:spPr>
        <p:txBody>
          <a:bodyPr>
            <a:normAutofit fontScale="90000"/>
          </a:bodyPr>
          <a:lstStyle/>
          <a:p>
            <a:pPr algn="ctr"/>
            <a:r>
              <a:rPr lang="fr-FR" b="1" dirty="0">
                <a:solidFill>
                  <a:srgbClr val="107A2C"/>
                </a:solidFill>
                <a:latin typeface="Calibri" pitchFamily="34" charset="0"/>
              </a:rPr>
              <a:t>Définition des SIG </a:t>
            </a:r>
            <a:r>
              <a:rPr lang="fr-FR" sz="3600" dirty="0">
                <a:solidFill>
                  <a:srgbClr val="107A2C"/>
                </a:solidFill>
                <a:latin typeface="Calibri" pitchFamily="34" charset="0"/>
              </a:rPr>
              <a:t>(suite)</a:t>
            </a:r>
            <a:endParaRPr lang="fr-FR" sz="3200" dirty="0"/>
          </a:p>
        </p:txBody>
      </p:sp>
      <p:sp>
        <p:nvSpPr>
          <p:cNvPr id="3" name="Espace réservé du contenu 2"/>
          <p:cNvSpPr>
            <a:spLocks noGrp="1"/>
          </p:cNvSpPr>
          <p:nvPr>
            <p:ph idx="1"/>
          </p:nvPr>
        </p:nvSpPr>
        <p:spPr>
          <a:xfrm>
            <a:off x="1919536" y="1700808"/>
            <a:ext cx="8568952" cy="4608512"/>
          </a:xfrm>
        </p:spPr>
        <p:txBody>
          <a:bodyPr/>
          <a:lstStyle/>
          <a:p>
            <a:r>
              <a:rPr lang="fr-FR" b="1" dirty="0" smtClean="0">
                <a:solidFill>
                  <a:schemeClr val="tx2"/>
                </a:solidFill>
                <a:latin typeface="Arial Narrow" panose="020B0606020202030204" pitchFamily="34" charset="0"/>
              </a:rPr>
              <a:t>Le Matériel: (Méthodes, outils et logiciel)</a:t>
            </a:r>
            <a:endParaRPr lang="fr-FR" sz="2000" b="1" i="1" dirty="0">
              <a:latin typeface="Arial Narrow" panose="020B0606020202030204" pitchFamily="34" charset="0"/>
            </a:endParaRPr>
          </a:p>
          <a:p>
            <a:pPr marL="0" indent="0">
              <a:buNone/>
            </a:pPr>
            <a:endParaRPr lang="fr-FR" sz="2000" b="1" i="1" dirty="0">
              <a:latin typeface="Arial Narrow" panose="020B0606020202030204" pitchFamily="34" charset="0"/>
            </a:endParaRPr>
          </a:p>
          <a:p>
            <a:pPr marL="0" indent="0" algn="just">
              <a:buNone/>
            </a:pPr>
            <a:r>
              <a:rPr lang="fr-FR" sz="2000" b="1" i="1" dirty="0">
                <a:latin typeface="Arial Narrow" panose="020B0606020202030204" pitchFamily="34" charset="0"/>
              </a:rPr>
              <a:t>« Un SIG est un système informatique de matériels, de logiciels, et de processus conçus pour permettre la collecte, la gestion, la manipulation, l'analyse, la modélisation et l'affichage de données à référence spatiale afin de résoudre des problèmes complexes d'aménagement et de gestion ». </a:t>
            </a:r>
          </a:p>
          <a:p>
            <a:pPr marL="0" indent="0" algn="just">
              <a:buNone/>
            </a:pPr>
            <a:endParaRPr lang="fr-FR" sz="2000" dirty="0">
              <a:latin typeface="Arial Narrow" panose="020B0606020202030204" pitchFamily="34" charset="0"/>
            </a:endParaRPr>
          </a:p>
          <a:p>
            <a:endParaRPr lang="fr-FR" sz="2000" dirty="0">
              <a:latin typeface="Arial Narrow" panose="020B0606020202030204" pitchFamily="34" charset="0"/>
            </a:endParaRPr>
          </a:p>
        </p:txBody>
      </p:sp>
    </p:spTree>
    <p:extLst>
      <p:ext uri="{BB962C8B-B14F-4D97-AF65-F5344CB8AC3E}">
        <p14:creationId xmlns:p14="http://schemas.microsoft.com/office/powerpoint/2010/main" val="378383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349822"/>
            <a:ext cx="8229600" cy="846931"/>
          </a:xfrm>
        </p:spPr>
        <p:txBody>
          <a:bodyPr/>
          <a:lstStyle/>
          <a:p>
            <a:pPr algn="ctr"/>
            <a:r>
              <a:rPr lang="fr-FR" b="1" dirty="0">
                <a:solidFill>
                  <a:srgbClr val="107A2C"/>
                </a:solidFill>
                <a:latin typeface="Calibri" pitchFamily="34" charset="0"/>
              </a:rPr>
              <a:t>Définition des </a:t>
            </a:r>
            <a:r>
              <a:rPr lang="fr-FR" b="1" dirty="0" smtClean="0">
                <a:solidFill>
                  <a:srgbClr val="107A2C"/>
                </a:solidFill>
                <a:latin typeface="Calibri" pitchFamily="34" charset="0"/>
              </a:rPr>
              <a:t>SIG (suite)</a:t>
            </a:r>
            <a:endParaRPr lang="fr-FR" sz="3600" b="1" dirty="0">
              <a:solidFill>
                <a:srgbClr val="107A2C"/>
              </a:solidFill>
              <a:latin typeface="Calibri" pitchFamily="34" charset="0"/>
            </a:endParaRPr>
          </a:p>
        </p:txBody>
      </p:sp>
      <p:sp>
        <p:nvSpPr>
          <p:cNvPr id="3" name="Espace réservé du contenu 2"/>
          <p:cNvSpPr>
            <a:spLocks noGrp="1"/>
          </p:cNvSpPr>
          <p:nvPr>
            <p:ph idx="1"/>
          </p:nvPr>
        </p:nvSpPr>
        <p:spPr>
          <a:xfrm>
            <a:off x="1909192" y="1700808"/>
            <a:ext cx="8507288" cy="4824536"/>
          </a:xfrm>
        </p:spPr>
        <p:txBody>
          <a:bodyPr/>
          <a:lstStyle/>
          <a:p>
            <a:r>
              <a:rPr lang="fr-FR" sz="2600" dirty="0">
                <a:latin typeface="Arial Narrow" panose="020B0606020202030204" pitchFamily="34" charset="0"/>
              </a:rPr>
              <a:t>Le </a:t>
            </a:r>
            <a:r>
              <a:rPr lang="fr-FR" sz="2600" b="1" dirty="0">
                <a:latin typeface="Arial Narrow" panose="020B0606020202030204" pitchFamily="34" charset="0"/>
              </a:rPr>
              <a:t>SIG</a:t>
            </a:r>
            <a:r>
              <a:rPr lang="fr-FR" sz="2600" dirty="0">
                <a:latin typeface="Arial Narrow" panose="020B0606020202030204" pitchFamily="34" charset="0"/>
              </a:rPr>
              <a:t> fait référence à un système, à un ensemble organisé. Il permet de stocker, de structurer de traiter et de communiquer des informations. </a:t>
            </a:r>
          </a:p>
          <a:p>
            <a:endParaRPr lang="fr-FR" dirty="0">
              <a:latin typeface="Arial Narrow" panose="020B0606020202030204" pitchFamily="34" charset="0"/>
            </a:endParaRPr>
          </a:p>
          <a:p>
            <a:pPr marL="0" indent="0" algn="just">
              <a:buNone/>
            </a:pPr>
            <a:r>
              <a:rPr lang="fr-FR" sz="2600" b="1" dirty="0">
                <a:solidFill>
                  <a:schemeClr val="tx2"/>
                </a:solidFill>
                <a:latin typeface="Arial Narrow" panose="020B0606020202030204" pitchFamily="34" charset="0"/>
              </a:rPr>
              <a:t>«</a:t>
            </a:r>
            <a:r>
              <a:rPr lang="fr-FR" sz="2600" dirty="0">
                <a:latin typeface="Arial Narrow" panose="020B0606020202030204" pitchFamily="34" charset="0"/>
              </a:rPr>
              <a:t> </a:t>
            </a:r>
            <a:r>
              <a:rPr lang="fr-FR" sz="2600" b="1" i="1" dirty="0">
                <a:solidFill>
                  <a:schemeClr val="tx2"/>
                </a:solidFill>
                <a:latin typeface="Arial Narrow" panose="020B0606020202030204" pitchFamily="34" charset="0"/>
              </a:rPr>
              <a:t>Le SIG permet d’acquérir, d’organiser, de gérer, de traiter et de restituer des données géographiques sous forme de plans et cartes (cartographie intuitive et évolutive). Il s’agit d’un système de gestion entrepreneurial qui permet à toute organisation (entreprise ou collectivité) de gérer spatialement son activité</a:t>
            </a:r>
            <a:r>
              <a:rPr lang="fr-FR" sz="2600" b="1" dirty="0">
                <a:solidFill>
                  <a:schemeClr val="tx2"/>
                </a:solidFill>
                <a:latin typeface="Arial Narrow" panose="020B0606020202030204" pitchFamily="34" charset="0"/>
              </a:rPr>
              <a:t> »</a:t>
            </a:r>
          </a:p>
          <a:p>
            <a:pPr algn="just"/>
            <a:endParaRPr lang="fr-FR" b="1" dirty="0" smtClean="0">
              <a:solidFill>
                <a:schemeClr val="tx2"/>
              </a:solidFill>
              <a:latin typeface="Arial Narrow" panose="020B0606020202030204" pitchFamily="34" charset="0"/>
            </a:endParaRPr>
          </a:p>
        </p:txBody>
      </p:sp>
    </p:spTree>
    <p:extLst>
      <p:ext uri="{BB962C8B-B14F-4D97-AF65-F5344CB8AC3E}">
        <p14:creationId xmlns:p14="http://schemas.microsoft.com/office/powerpoint/2010/main" val="570670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7814"/>
            <a:ext cx="8229600" cy="990947"/>
          </a:xfrm>
        </p:spPr>
        <p:txBody>
          <a:bodyPr/>
          <a:lstStyle/>
          <a:p>
            <a:pPr algn="ctr"/>
            <a:r>
              <a:rPr lang="fr-FR" b="1" dirty="0">
                <a:solidFill>
                  <a:srgbClr val="107A2C"/>
                </a:solidFill>
                <a:latin typeface="Calibri" pitchFamily="34" charset="0"/>
              </a:rPr>
              <a:t>Approche SIG</a:t>
            </a:r>
            <a:endParaRPr lang="fr-FR" dirty="0"/>
          </a:p>
        </p:txBody>
      </p:sp>
      <p:sp>
        <p:nvSpPr>
          <p:cNvPr id="3" name="Espace réservé du contenu 2"/>
          <p:cNvSpPr>
            <a:spLocks noGrp="1"/>
          </p:cNvSpPr>
          <p:nvPr>
            <p:ph idx="1"/>
          </p:nvPr>
        </p:nvSpPr>
        <p:spPr/>
        <p:txBody>
          <a:bodyPr/>
          <a:lstStyle/>
          <a:p>
            <a:r>
              <a:rPr lang="fr-FR" b="1" dirty="0" smtClean="0">
                <a:latin typeface="Arial Narrow" panose="020B0606020202030204" pitchFamily="34" charset="0"/>
              </a:rPr>
              <a:t>Deux approches</a:t>
            </a:r>
            <a:r>
              <a:rPr lang="fr-FR" dirty="0" smtClean="0">
                <a:latin typeface="Arial Narrow" panose="020B0606020202030204" pitchFamily="34" charset="0"/>
              </a:rPr>
              <a:t>:</a:t>
            </a:r>
          </a:p>
          <a:p>
            <a:pPr lvl="1"/>
            <a:r>
              <a:rPr lang="fr-FR" b="1" dirty="0" smtClean="0">
                <a:latin typeface="Arial Narrow" panose="020B0606020202030204" pitchFamily="34" charset="0"/>
              </a:rPr>
              <a:t>Approche technologique</a:t>
            </a:r>
          </a:p>
          <a:p>
            <a:pPr lvl="2">
              <a:buFont typeface="Wingdings" panose="05000000000000000000" pitchFamily="2" charset="2"/>
              <a:buChar char="q"/>
            </a:pPr>
            <a:r>
              <a:rPr lang="fr-FR" sz="2200" dirty="0">
                <a:latin typeface="Arial Narrow" panose="020B0606020202030204" pitchFamily="34" charset="0"/>
              </a:rPr>
              <a:t>Techniques de traitement de données</a:t>
            </a:r>
          </a:p>
          <a:p>
            <a:pPr lvl="2">
              <a:buFont typeface="Wingdings" panose="05000000000000000000" pitchFamily="2" charset="2"/>
              <a:buChar char="q"/>
            </a:pPr>
            <a:r>
              <a:rPr lang="fr-FR" sz="2200" dirty="0">
                <a:latin typeface="Arial Narrow" panose="020B0606020202030204" pitchFamily="34" charset="0"/>
              </a:rPr>
              <a:t>Matérialisation de l’information (cartographie)</a:t>
            </a:r>
          </a:p>
          <a:p>
            <a:pPr>
              <a:buFont typeface="Wingdings" panose="05000000000000000000" pitchFamily="2" charset="2"/>
              <a:buChar char="q"/>
            </a:pPr>
            <a:endParaRPr lang="fr-FR" sz="1800" dirty="0">
              <a:latin typeface="Arial Narrow" panose="020B0606020202030204" pitchFamily="34" charset="0"/>
            </a:endParaRPr>
          </a:p>
          <a:p>
            <a:pPr lvl="1"/>
            <a:r>
              <a:rPr lang="fr-FR" b="1" dirty="0" smtClean="0">
                <a:latin typeface="Arial Narrow" panose="020B0606020202030204" pitchFamily="34" charset="0"/>
              </a:rPr>
              <a:t>Approche Fonctionnelle</a:t>
            </a:r>
          </a:p>
          <a:p>
            <a:pPr lvl="2"/>
            <a:r>
              <a:rPr lang="fr-FR" sz="2200" dirty="0">
                <a:latin typeface="Arial Narrow" panose="020B0606020202030204" pitchFamily="34" charset="0"/>
              </a:rPr>
              <a:t>Analyse et traitement de l’information géographique</a:t>
            </a:r>
          </a:p>
          <a:p>
            <a:pPr lvl="2"/>
            <a:r>
              <a:rPr lang="fr-FR" sz="2200" dirty="0">
                <a:latin typeface="Arial Narrow" panose="020B0606020202030204" pitchFamily="34" charset="0"/>
              </a:rPr>
              <a:t>Information sur le territoire</a:t>
            </a:r>
          </a:p>
          <a:p>
            <a:pPr lvl="2"/>
            <a:r>
              <a:rPr lang="fr-FR" sz="2200" dirty="0">
                <a:latin typeface="Arial Narrow" panose="020B0606020202030204" pitchFamily="34" charset="0"/>
              </a:rPr>
              <a:t>Communication entre acteurs</a:t>
            </a:r>
          </a:p>
          <a:p>
            <a:pPr lvl="2"/>
            <a:r>
              <a:rPr lang="fr-FR" sz="2200" dirty="0">
                <a:latin typeface="Arial Narrow" panose="020B0606020202030204" pitchFamily="34" charset="0"/>
              </a:rPr>
              <a:t>Prise de décision</a:t>
            </a:r>
          </a:p>
        </p:txBody>
      </p:sp>
    </p:spTree>
    <p:extLst>
      <p:ext uri="{BB962C8B-B14F-4D97-AF65-F5344CB8AC3E}">
        <p14:creationId xmlns:p14="http://schemas.microsoft.com/office/powerpoint/2010/main" val="1625777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332657"/>
            <a:ext cx="8229600" cy="9189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p>
            <a:pPr algn="ctr"/>
            <a:r>
              <a:rPr lang="fr-FR" b="1" dirty="0">
                <a:solidFill>
                  <a:srgbClr val="107A2C"/>
                </a:solidFill>
                <a:latin typeface="Calibri" pitchFamily="34" charset="0"/>
              </a:rPr>
              <a:t>Application des SIG</a:t>
            </a:r>
          </a:p>
        </p:txBody>
      </p:sp>
      <p:sp>
        <p:nvSpPr>
          <p:cNvPr id="3" name="Espace réservé du contenu 2"/>
          <p:cNvSpPr>
            <a:spLocks noGrp="1"/>
          </p:cNvSpPr>
          <p:nvPr>
            <p:ph idx="1"/>
          </p:nvPr>
        </p:nvSpPr>
        <p:spPr>
          <a:xfrm>
            <a:off x="1775520" y="1556792"/>
            <a:ext cx="8784976" cy="4997152"/>
          </a:xfrm>
        </p:spPr>
        <p:txBody>
          <a:bodyPr/>
          <a:lstStyle/>
          <a:p>
            <a:r>
              <a:rPr lang="fr-FR" b="1" dirty="0" smtClean="0">
                <a:latin typeface="Arial Narrow" panose="020B0606020202030204" pitchFamily="34" charset="0"/>
              </a:rPr>
              <a:t>Plusieurs domaines</a:t>
            </a:r>
          </a:p>
          <a:p>
            <a:pPr lvl="1"/>
            <a:r>
              <a:rPr lang="fr-FR" sz="2200" dirty="0">
                <a:latin typeface="Arial Narrow" panose="020B0606020202030204" pitchFamily="34" charset="0"/>
              </a:rPr>
              <a:t>Aménagement du territoire: lutte contre la pauvreté, réduction des disparité, accès aux services de base</a:t>
            </a:r>
          </a:p>
          <a:p>
            <a:pPr lvl="1"/>
            <a:r>
              <a:rPr lang="fr-FR" sz="2200" dirty="0">
                <a:latin typeface="Arial Narrow" panose="020B0606020202030204" pitchFamily="34" charset="0"/>
              </a:rPr>
              <a:t>Gestion du sous-sol, aquifères ( renseignement sur la composition, sur les danger, caractériser la végétation</a:t>
            </a:r>
          </a:p>
          <a:p>
            <a:pPr lvl="1"/>
            <a:r>
              <a:rPr lang="fr-FR" sz="2200" dirty="0">
                <a:latin typeface="Arial Narrow" panose="020B0606020202030204" pitchFamily="34" charset="0"/>
              </a:rPr>
              <a:t>Gestion des ressources en eau</a:t>
            </a:r>
          </a:p>
          <a:p>
            <a:pPr lvl="1"/>
            <a:r>
              <a:rPr lang="fr-FR" sz="2200" dirty="0">
                <a:latin typeface="Arial Narrow" panose="020B0606020202030204" pitchFamily="34" charset="0"/>
              </a:rPr>
              <a:t>Gestion du réseau hydrographique</a:t>
            </a:r>
          </a:p>
          <a:p>
            <a:pPr lvl="1"/>
            <a:r>
              <a:rPr lang="fr-FR" sz="2200" dirty="0">
                <a:latin typeface="Arial Narrow" panose="020B0606020202030204" pitchFamily="34" charset="0"/>
              </a:rPr>
              <a:t>Gestion des ressources énergétiques</a:t>
            </a:r>
          </a:p>
          <a:p>
            <a:pPr lvl="1"/>
            <a:r>
              <a:rPr lang="fr-FR" sz="2200" dirty="0">
                <a:latin typeface="Arial Narrow" panose="020B0606020202030204" pitchFamily="34" charset="0"/>
              </a:rPr>
              <a:t>La sociologie (études sur les populations, sur les interactions entre acteurs…</a:t>
            </a:r>
          </a:p>
          <a:p>
            <a:pPr lvl="1"/>
            <a:r>
              <a:rPr lang="fr-FR" sz="2200" dirty="0">
                <a:latin typeface="Arial Narrow" panose="020B0606020202030204" pitchFamily="34" charset="0"/>
              </a:rPr>
              <a:t>Documents d’Urbanisme : PLU, patrimoine communal, infrastructures, …</a:t>
            </a:r>
          </a:p>
          <a:p>
            <a:pPr lvl="1"/>
            <a:r>
              <a:rPr lang="fr-FR" sz="2200" dirty="0">
                <a:latin typeface="Arial Narrow" panose="020B0606020202030204" pitchFamily="34" charset="0"/>
              </a:rPr>
              <a:t>Collectivités locales et territoriales, associations, bureaux d’études</a:t>
            </a:r>
          </a:p>
          <a:p>
            <a:pPr lvl="1"/>
            <a:r>
              <a:rPr lang="fr-FR" sz="2200" dirty="0">
                <a:latin typeface="Arial Narrow" panose="020B0606020202030204" pitchFamily="34" charset="0"/>
              </a:rPr>
              <a:t>Atlas de zones inondables</a:t>
            </a:r>
          </a:p>
          <a:p>
            <a:pPr lvl="1"/>
            <a:r>
              <a:rPr lang="fr-FR" sz="2200" dirty="0">
                <a:latin typeface="Arial Narrow" panose="020B0606020202030204" pitchFamily="34" charset="0"/>
              </a:rPr>
              <a:t>Cartes de Plan de Prévention des Risques</a:t>
            </a:r>
          </a:p>
          <a:p>
            <a:endParaRPr lang="fr-FR" sz="1800" dirty="0">
              <a:latin typeface="Arial Narrow" panose="020B0606020202030204" pitchFamily="34" charset="0"/>
            </a:endParaRPr>
          </a:p>
          <a:p>
            <a:endParaRPr lang="fr-FR" sz="1200" dirty="0">
              <a:latin typeface="Arial Narrow" panose="020B0606020202030204" pitchFamily="34" charset="0"/>
            </a:endParaRPr>
          </a:p>
        </p:txBody>
      </p:sp>
    </p:spTree>
    <p:extLst>
      <p:ext uri="{BB962C8B-B14F-4D97-AF65-F5344CB8AC3E}">
        <p14:creationId xmlns:p14="http://schemas.microsoft.com/office/powerpoint/2010/main" val="1170517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917</Words>
  <Application>Microsoft Office PowerPoint</Application>
  <PresentationFormat>Grand écran</PresentationFormat>
  <Paragraphs>115</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Arial Narrow</vt:lpstr>
      <vt:lpstr>Calibri</vt:lpstr>
      <vt:lpstr>Calibri Light</vt:lpstr>
      <vt:lpstr>Times New Roman</vt:lpstr>
      <vt:lpstr>Wingdings</vt:lpstr>
      <vt:lpstr>Thème Office</vt:lpstr>
      <vt:lpstr>    AMENAGEMENT DURABLE DU TERRITOIRE  ChapitreVI Les SIG et Aménagement du territoire </vt:lpstr>
      <vt:lpstr>Objectif du Cours</vt:lpstr>
      <vt:lpstr>Définition des SIG</vt:lpstr>
      <vt:lpstr>   Définition des SIG (suite)    </vt:lpstr>
      <vt:lpstr>Définition des SIG (suite)</vt:lpstr>
      <vt:lpstr>Définition des SIG (suite)</vt:lpstr>
      <vt:lpstr>Définition des SIG (suite)</vt:lpstr>
      <vt:lpstr>Approche SIG</vt:lpstr>
      <vt:lpstr>Application des SIG</vt:lpstr>
      <vt:lpstr>Application des SIG</vt:lpstr>
      <vt:lpstr>         Application des SIG</vt:lpstr>
      <vt:lpstr>Application des SIG</vt:lpstr>
      <vt:lpstr>Application des SIG</vt:lpstr>
      <vt:lpstr>Fonctions du SIG</vt:lpstr>
      <vt:lpstr>Fonctions du SIG (suite)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AMENAGEMENT DURABLE DU TERRITOIRE</dc:title>
  <dc:creator>Microsoft</dc:creator>
  <cp:lastModifiedBy>Microsoft</cp:lastModifiedBy>
  <cp:revision>5</cp:revision>
  <dcterms:created xsi:type="dcterms:W3CDTF">2020-05-17T18:03:19Z</dcterms:created>
  <dcterms:modified xsi:type="dcterms:W3CDTF">2020-05-18T17:07:51Z</dcterms:modified>
</cp:coreProperties>
</file>